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3" r:id="rId3"/>
  </p:sldMasterIdLst>
  <p:notesMasterIdLst>
    <p:notesMasterId r:id="rId5"/>
  </p:notesMasterIdLst>
  <p:handoutMasterIdLst>
    <p:handoutMasterId r:id="rId184"/>
  </p:handoutMasterIdLst>
  <p:sldIdLst>
    <p:sldId id="256" r:id="rId4"/>
    <p:sldId id="323" r:id="rId6"/>
    <p:sldId id="324" r:id="rId7"/>
    <p:sldId id="277" r:id="rId8"/>
    <p:sldId id="325" r:id="rId9"/>
    <p:sldId id="549" r:id="rId10"/>
    <p:sldId id="548" r:id="rId11"/>
    <p:sldId id="551" r:id="rId12"/>
    <p:sldId id="552" r:id="rId13"/>
    <p:sldId id="553" r:id="rId14"/>
    <p:sldId id="554" r:id="rId15"/>
    <p:sldId id="559" r:id="rId16"/>
    <p:sldId id="330" r:id="rId17"/>
    <p:sldId id="327" r:id="rId18"/>
    <p:sldId id="328" r:id="rId19"/>
    <p:sldId id="329" r:id="rId20"/>
    <p:sldId id="555" r:id="rId21"/>
    <p:sldId id="571" r:id="rId22"/>
    <p:sldId id="556" r:id="rId23"/>
    <p:sldId id="557" r:id="rId24"/>
    <p:sldId id="570" r:id="rId25"/>
    <p:sldId id="560" r:id="rId26"/>
    <p:sldId id="561" r:id="rId27"/>
    <p:sldId id="337" r:id="rId28"/>
    <p:sldId id="339" r:id="rId29"/>
    <p:sldId id="566" r:id="rId30"/>
    <p:sldId id="562" r:id="rId31"/>
    <p:sldId id="563" r:id="rId32"/>
    <p:sldId id="564" r:id="rId33"/>
    <p:sldId id="565" r:id="rId34"/>
    <p:sldId id="568" r:id="rId35"/>
    <p:sldId id="567" r:id="rId36"/>
    <p:sldId id="342" r:id="rId37"/>
    <p:sldId id="343" r:id="rId38"/>
    <p:sldId id="344" r:id="rId39"/>
    <p:sldId id="346" r:id="rId40"/>
    <p:sldId id="345" r:id="rId41"/>
    <p:sldId id="347" r:id="rId42"/>
    <p:sldId id="350" r:id="rId43"/>
    <p:sldId id="351" r:id="rId44"/>
    <p:sldId id="569" r:id="rId45"/>
    <p:sldId id="352" r:id="rId46"/>
    <p:sldId id="353" r:id="rId47"/>
    <p:sldId id="354" r:id="rId48"/>
    <p:sldId id="356" r:id="rId49"/>
    <p:sldId id="357" r:id="rId50"/>
    <p:sldId id="358" r:id="rId51"/>
    <p:sldId id="572" r:id="rId52"/>
    <p:sldId id="573" r:id="rId53"/>
    <p:sldId id="574" r:id="rId54"/>
    <p:sldId id="575" r:id="rId55"/>
    <p:sldId id="576" r:id="rId56"/>
    <p:sldId id="577" r:id="rId57"/>
    <p:sldId id="578" r:id="rId58"/>
    <p:sldId id="581" r:id="rId59"/>
    <p:sldId id="582" r:id="rId60"/>
    <p:sldId id="583" r:id="rId61"/>
    <p:sldId id="584" r:id="rId62"/>
    <p:sldId id="585" r:id="rId63"/>
    <p:sldId id="586" r:id="rId64"/>
    <p:sldId id="587" r:id="rId65"/>
    <p:sldId id="588" r:id="rId66"/>
    <p:sldId id="589" r:id="rId67"/>
    <p:sldId id="590" r:id="rId68"/>
    <p:sldId id="591" r:id="rId69"/>
    <p:sldId id="592" r:id="rId70"/>
    <p:sldId id="593" r:id="rId71"/>
    <p:sldId id="594" r:id="rId72"/>
    <p:sldId id="595" r:id="rId73"/>
    <p:sldId id="596" r:id="rId74"/>
    <p:sldId id="597" r:id="rId75"/>
    <p:sldId id="598" r:id="rId76"/>
    <p:sldId id="599" r:id="rId77"/>
    <p:sldId id="600" r:id="rId78"/>
    <p:sldId id="601" r:id="rId79"/>
    <p:sldId id="602" r:id="rId80"/>
    <p:sldId id="603" r:id="rId81"/>
    <p:sldId id="604" r:id="rId82"/>
    <p:sldId id="605" r:id="rId83"/>
    <p:sldId id="609" r:id="rId84"/>
    <p:sldId id="611" r:id="rId85"/>
    <p:sldId id="612" r:id="rId86"/>
    <p:sldId id="712" r:id="rId87"/>
    <p:sldId id="614" r:id="rId88"/>
    <p:sldId id="615" r:id="rId89"/>
    <p:sldId id="616" r:id="rId90"/>
    <p:sldId id="617" r:id="rId91"/>
    <p:sldId id="618" r:id="rId92"/>
    <p:sldId id="619" r:id="rId93"/>
    <p:sldId id="620" r:id="rId94"/>
    <p:sldId id="621" r:id="rId95"/>
    <p:sldId id="622" r:id="rId96"/>
    <p:sldId id="623" r:id="rId97"/>
    <p:sldId id="624" r:id="rId98"/>
    <p:sldId id="625" r:id="rId99"/>
    <p:sldId id="626" r:id="rId100"/>
    <p:sldId id="627" r:id="rId101"/>
    <p:sldId id="628" r:id="rId102"/>
    <p:sldId id="629" r:id="rId103"/>
    <p:sldId id="630" r:id="rId104"/>
    <p:sldId id="631" r:id="rId105"/>
    <p:sldId id="632" r:id="rId106"/>
    <p:sldId id="633" r:id="rId107"/>
    <p:sldId id="634" r:id="rId108"/>
    <p:sldId id="635" r:id="rId109"/>
    <p:sldId id="636" r:id="rId110"/>
    <p:sldId id="637" r:id="rId111"/>
    <p:sldId id="638" r:id="rId112"/>
    <p:sldId id="639" r:id="rId113"/>
    <p:sldId id="640" r:id="rId114"/>
    <p:sldId id="641" r:id="rId115"/>
    <p:sldId id="642" r:id="rId116"/>
    <p:sldId id="717" r:id="rId117"/>
    <p:sldId id="643" r:id="rId118"/>
    <p:sldId id="644" r:id="rId119"/>
    <p:sldId id="645" r:id="rId120"/>
    <p:sldId id="646" r:id="rId121"/>
    <p:sldId id="647" r:id="rId122"/>
    <p:sldId id="648" r:id="rId123"/>
    <p:sldId id="649" r:id="rId124"/>
    <p:sldId id="650" r:id="rId125"/>
    <p:sldId id="651" r:id="rId126"/>
    <p:sldId id="652" r:id="rId127"/>
    <p:sldId id="653" r:id="rId128"/>
    <p:sldId id="654" r:id="rId129"/>
    <p:sldId id="655" r:id="rId130"/>
    <p:sldId id="657" r:id="rId131"/>
    <p:sldId id="658" r:id="rId132"/>
    <p:sldId id="659" r:id="rId133"/>
    <p:sldId id="660" r:id="rId134"/>
    <p:sldId id="661" r:id="rId135"/>
    <p:sldId id="662" r:id="rId136"/>
    <p:sldId id="663" r:id="rId137"/>
    <p:sldId id="664" r:id="rId138"/>
    <p:sldId id="665" r:id="rId139"/>
    <p:sldId id="666" r:id="rId140"/>
    <p:sldId id="667" r:id="rId141"/>
    <p:sldId id="668" r:id="rId142"/>
    <p:sldId id="669" r:id="rId143"/>
    <p:sldId id="670" r:id="rId144"/>
    <p:sldId id="671" r:id="rId145"/>
    <p:sldId id="673" r:id="rId146"/>
    <p:sldId id="674" r:id="rId147"/>
    <p:sldId id="675" r:id="rId148"/>
    <p:sldId id="676" r:id="rId149"/>
    <p:sldId id="677" r:id="rId150"/>
    <p:sldId id="678" r:id="rId151"/>
    <p:sldId id="679" r:id="rId152"/>
    <p:sldId id="680" r:id="rId153"/>
    <p:sldId id="681" r:id="rId154"/>
    <p:sldId id="682" r:id="rId155"/>
    <p:sldId id="718" r:id="rId156"/>
    <p:sldId id="684" r:id="rId157"/>
    <p:sldId id="685" r:id="rId158"/>
    <p:sldId id="686" r:id="rId159"/>
    <p:sldId id="688" r:id="rId160"/>
    <p:sldId id="689" r:id="rId161"/>
    <p:sldId id="690" r:id="rId162"/>
    <p:sldId id="691" r:id="rId163"/>
    <p:sldId id="692" r:id="rId164"/>
    <p:sldId id="701" r:id="rId165"/>
    <p:sldId id="702" r:id="rId166"/>
    <p:sldId id="703" r:id="rId167"/>
    <p:sldId id="704" r:id="rId168"/>
    <p:sldId id="705" r:id="rId169"/>
    <p:sldId id="706" r:id="rId170"/>
    <p:sldId id="707" r:id="rId171"/>
    <p:sldId id="708" r:id="rId172"/>
    <p:sldId id="709" r:id="rId173"/>
    <p:sldId id="693" r:id="rId174"/>
    <p:sldId id="694" r:id="rId175"/>
    <p:sldId id="695" r:id="rId176"/>
    <p:sldId id="696" r:id="rId177"/>
    <p:sldId id="697" r:id="rId178"/>
    <p:sldId id="698" r:id="rId179"/>
    <p:sldId id="699" r:id="rId180"/>
    <p:sldId id="700" r:id="rId181"/>
    <p:sldId id="714" r:id="rId182"/>
    <p:sldId id="716" r:id="rId183"/>
  </p:sldIdLst>
  <p:sldSz cx="9144000" cy="6858000" type="screen4x3"/>
  <p:notesSz cx="6858000" cy="9144000"/>
  <p:custDataLst>
    <p:tags r:id="rId188"/>
  </p:custDataLst>
  <p:defaultTextStyle>
    <a:defPPr>
      <a:defRPr lang="en-US"/>
    </a:defPPr>
    <a:lvl1pPr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1pPr>
    <a:lvl2pPr marL="4572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2pPr>
    <a:lvl3pPr marL="9144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3pPr>
    <a:lvl4pPr marL="13716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4pPr>
    <a:lvl5pPr marL="18288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5pPr>
    <a:lvl6pPr marL="2286000" algn="l" defTabSz="914400" rtl="0" eaLnBrk="1" latinLnBrk="0" hangingPunct="1">
      <a:defRPr sz="2000" b="1" kern="1200">
        <a:solidFill>
          <a:schemeClr val="bg1"/>
        </a:solidFill>
        <a:latin typeface="Arial" panose="020B0604020202020204" pitchFamily="34" charset="0"/>
        <a:ea typeface="+mn-ea"/>
        <a:cs typeface="+mn-cs"/>
      </a:defRPr>
    </a:lvl6pPr>
    <a:lvl7pPr marL="2743200" algn="l" defTabSz="914400" rtl="0" eaLnBrk="1" latinLnBrk="0" hangingPunct="1">
      <a:defRPr sz="2000" b="1" kern="1200">
        <a:solidFill>
          <a:schemeClr val="bg1"/>
        </a:solidFill>
        <a:latin typeface="Arial" panose="020B0604020202020204" pitchFamily="34" charset="0"/>
        <a:ea typeface="+mn-ea"/>
        <a:cs typeface="+mn-cs"/>
      </a:defRPr>
    </a:lvl7pPr>
    <a:lvl8pPr marL="3200400" algn="l" defTabSz="914400" rtl="0" eaLnBrk="1" latinLnBrk="0" hangingPunct="1">
      <a:defRPr sz="2000" b="1" kern="1200">
        <a:solidFill>
          <a:schemeClr val="bg1"/>
        </a:solidFill>
        <a:latin typeface="Arial" panose="020B0604020202020204" pitchFamily="34" charset="0"/>
        <a:ea typeface="+mn-ea"/>
        <a:cs typeface="+mn-cs"/>
      </a:defRPr>
    </a:lvl8pPr>
    <a:lvl9pPr marL="3657600" algn="l" defTabSz="914400" rtl="0" eaLnBrk="1" latinLnBrk="0" hangingPunct="1">
      <a:defRPr sz="2000" b="1" kern="1200">
        <a:solidFill>
          <a:schemeClr val="bg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00"/>
    <a:srgbClr val="99CCFF"/>
    <a:srgbClr val="000066"/>
    <a:srgbClr val="0066FF"/>
    <a:srgbClr val="66FFCC"/>
    <a:srgbClr val="FFFF00"/>
    <a:srgbClr val="003366"/>
    <a:srgbClr val="6D77BF"/>
    <a:srgbClr val="FFF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32" autoAdjust="0"/>
    <p:restoredTop sz="87059" autoAdjust="0"/>
  </p:normalViewPr>
  <p:slideViewPr>
    <p:cSldViewPr>
      <p:cViewPr varScale="1">
        <p:scale>
          <a:sx n="76" d="100"/>
          <a:sy n="76" d="100"/>
        </p:scale>
        <p:origin x="196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8" Type="http://schemas.openxmlformats.org/officeDocument/2006/relationships/tags" Target="tags/tag1.xml"/><Relationship Id="rId187" Type="http://schemas.openxmlformats.org/officeDocument/2006/relationships/tableStyles" Target="tableStyles.xml"/><Relationship Id="rId186" Type="http://schemas.openxmlformats.org/officeDocument/2006/relationships/viewProps" Target="viewProps.xml"/><Relationship Id="rId185" Type="http://schemas.openxmlformats.org/officeDocument/2006/relationships/presProps" Target="presProps.xml"/><Relationship Id="rId184" Type="http://schemas.openxmlformats.org/officeDocument/2006/relationships/handoutMaster" Target="handoutMasters/handoutMaster1.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t>2/27/2014</a:t>
            </a:r>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386F88-3FE7-405B-BE94-6829C42340B9}"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r>
              <a:rPr lang="en-US"/>
              <a:t>2/27/2014</a:t>
            </a:r>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3CA4F-A9C9-4EFC-90C3-4AFCE306301D}"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a:t>-</a:t>
            </a:r>
            <a:r>
              <a:rPr lang="en-US" sz="1200" kern="1200">
                <a:solidFill>
                  <a:schemeClr val="tx1"/>
                </a:solidFill>
                <a:effectLst/>
                <a:latin typeface="+mn-lt"/>
                <a:ea typeface="+mn-ea"/>
                <a:cs typeface="+mn-cs"/>
              </a:rPr>
              <a:t>Ngăn nhớ được trỏ bởi trường địa chỉ của lệnh chứa địa chỉ của toán hạng, có thể gián tiếp nhiều lần. Phương pháp định địa chỉ qua gián tiếp qua ngăn nhớ giống như khái niệm biến con trỏ và biến động trong lập trình. CPU phải thực hiện tham chiếu bộ nhớ nhiều lần để tìm toán hạng nên sẽ mất thời gian. Vùng nhớ có thể được tham chiếu là lớn.</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Để xác định toán hạng, trường địa chỉ chứa hai thành phần: tên thanh ghi và hằng số. Địa chỉ toán hạng = nội dung thanh ghi + hằng số. Thanh ghi có thể được ngầm định.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Các dạng của định địa chỉ dịch chuyển:</a:t>
            </a:r>
            <a:endParaRPr lang="en-US" sz="1200" kern="1200">
              <a:solidFill>
                <a:schemeClr val="tx1"/>
              </a:solidFill>
              <a:effectLst/>
              <a:latin typeface="+mn-lt"/>
              <a:ea typeface="+mn-ea"/>
              <a:cs typeface="+mn-cs"/>
            </a:endParaRPr>
          </a:p>
          <a:p>
            <a:r>
              <a:rPr lang="vi-VN" sz="1200" b="1" kern="1200">
                <a:solidFill>
                  <a:schemeClr val="tx1"/>
                </a:solidFill>
                <a:effectLst/>
                <a:latin typeface="+mn-lt"/>
                <a:ea typeface="+mn-ea"/>
                <a:cs typeface="+mn-cs"/>
              </a:rPr>
              <a:t>-</a:t>
            </a:r>
            <a:r>
              <a:rPr lang="vi-VN" sz="1200" b="1" kern="1200" baseline="0">
                <a:solidFill>
                  <a:schemeClr val="tx1"/>
                </a:solidFill>
                <a:effectLst/>
                <a:latin typeface="+mn-lt"/>
                <a:ea typeface="+mn-ea"/>
                <a:cs typeface="+mn-cs"/>
              </a:rPr>
              <a:t> </a:t>
            </a:r>
            <a:r>
              <a:rPr lang="en-US" sz="1200" b="1" kern="1200">
                <a:solidFill>
                  <a:schemeClr val="tx1"/>
                </a:solidFill>
                <a:effectLst/>
                <a:latin typeface="+mn-lt"/>
                <a:ea typeface="+mn-ea"/>
                <a:cs typeface="+mn-cs"/>
              </a:rPr>
              <a:t>Địa chỉ hóa tương đối với PC:</a:t>
            </a:r>
            <a:r>
              <a:rPr lang="en-US" sz="1200" kern="1200">
                <a:solidFill>
                  <a:schemeClr val="tx1"/>
                </a:solidFill>
                <a:effectLst/>
                <a:latin typeface="+mn-lt"/>
                <a:ea typeface="+mn-ea"/>
                <a:cs typeface="+mn-cs"/>
              </a:rPr>
              <a:t> thanh ghi là bộ đếm chương trình, toán hạng có địa chỉ cách ngăn nhớ được trỏ bởi PC một độ lẹch xác định.</a:t>
            </a:r>
            <a:endParaRPr lang="en-US" sz="1200" kern="1200">
              <a:solidFill>
                <a:schemeClr val="tx1"/>
              </a:solidFill>
              <a:effectLst/>
              <a:latin typeface="+mn-lt"/>
              <a:ea typeface="+mn-ea"/>
              <a:cs typeface="+mn-cs"/>
            </a:endParaRPr>
          </a:p>
          <a:p>
            <a:pPr marL="171450" indent="-171450">
              <a:buFontTx/>
              <a:buChar char="-"/>
            </a:pPr>
            <a:r>
              <a:rPr lang="en-US" sz="1200" b="1" kern="1200">
                <a:solidFill>
                  <a:schemeClr val="tx1"/>
                </a:solidFill>
                <a:effectLst/>
                <a:latin typeface="+mn-lt"/>
                <a:ea typeface="+mn-ea"/>
                <a:cs typeface="+mn-cs"/>
              </a:rPr>
              <a:t>Định địa chỉ cơ sở:</a:t>
            </a:r>
            <a:r>
              <a:rPr lang="en-US" sz="1200" kern="1200">
                <a:solidFill>
                  <a:schemeClr val="tx1"/>
                </a:solidFill>
                <a:effectLst/>
                <a:latin typeface="+mn-lt"/>
                <a:ea typeface="+mn-ea"/>
                <a:cs typeface="+mn-cs"/>
              </a:rPr>
              <a:t> sử dụng </a:t>
            </a:r>
            <a:r>
              <a:rPr lang="fr-FR" sz="1200" kern="1200">
                <a:solidFill>
                  <a:schemeClr val="tx1"/>
                </a:solidFill>
                <a:effectLst/>
                <a:latin typeface="+mn-lt"/>
                <a:ea typeface="+mn-ea"/>
                <a:cs typeface="+mn-cs"/>
              </a:rPr>
              <a:t>các thanh ghi cơ sở như BX và BP và các hằng số biểu diễn các giá trị dịch chuyển (displacement values) được dùng để tính địa chỉ hiệu dụng của toán hạng trong các vùng nhớ DS và SS. Sự có mặt của các giá trị diạch chuyển xác định tính tương đối (so với cơ sở) của địa chỉ.</a:t>
            </a:r>
            <a:endParaRPr lang="vi-VN"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sz="1200" b="1" kern="1200">
                <a:solidFill>
                  <a:schemeClr val="tx1"/>
                </a:solidFill>
                <a:effectLst/>
                <a:latin typeface="+mn-lt"/>
                <a:ea typeface="+mn-ea"/>
                <a:cs typeface="+mn-cs"/>
              </a:rPr>
              <a:t>Định địa chỉ chỉ số:</a:t>
            </a:r>
            <a:r>
              <a:rPr lang="en-US" sz="1200" kern="1200">
                <a:solidFill>
                  <a:schemeClr val="tx1"/>
                </a:solidFill>
                <a:effectLst/>
                <a:latin typeface="+mn-lt"/>
                <a:ea typeface="+mn-ea"/>
                <a:cs typeface="+mn-cs"/>
              </a:rPr>
              <a:t> sử dụng các thanh ghi chỉ số như SI và DI và các hằng số biểu diễn các giá trị dịch chuyển (displacement values) được dùng để tính địa chỉ của toán hạng trong vùng nhớ DS.</a:t>
            </a: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sz="1200" kern="1200">
                <a:solidFill>
                  <a:schemeClr val="tx1"/>
                </a:solidFill>
                <a:effectLst/>
                <a:latin typeface="+mn-lt"/>
                <a:ea typeface="+mn-ea"/>
                <a:cs typeface="+mn-cs"/>
              </a:rPr>
              <a:t>-</a:t>
            </a:r>
            <a:r>
              <a:rPr lang="fr-FR" sz="1200" kern="1200">
                <a:solidFill>
                  <a:schemeClr val="tx1"/>
                </a:solidFill>
                <a:effectLst/>
                <a:latin typeface="+mn-lt"/>
                <a:ea typeface="+mn-ea"/>
                <a:cs typeface="+mn-cs"/>
              </a:rPr>
              <a:t>Loại máy này chỉ có hai lệnh một tham số đó là PUSH và POP. PUSH đưa dữ liệu vào stack, POP lấy dữ liệu từ stack ra). Còn các lệnh khác, không có tham số nào, việc tính toán các dữ liệu hoàn toàn dựa vào ngăn xếp.</a:t>
            </a:r>
            <a:endParaRPr lang="vi-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Ưu điểm: Đây là loại đơn giản, dễ chế tạo. Lệnh ngắn và ít mã máy.</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Nhược điểm: Các lệnh không cho phép sử dụng các thanh ghi. </a:t>
            </a:r>
            <a:r>
              <a:rPr lang="pt-BR" sz="1200" kern="1200">
                <a:solidFill>
                  <a:schemeClr val="tx1"/>
                </a:solidFill>
                <a:effectLst/>
                <a:latin typeface="+mn-lt"/>
                <a:ea typeface="+mn-ea"/>
                <a:cs typeface="+mn-cs"/>
              </a:rPr>
              <a:t>Do vậy tốc độ chậm. Các quy trình tính toán không được tối ưu và người lập trình khó thực hiện.</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a:t>
            </a:r>
            <a:r>
              <a:rPr lang="pt-BR" sz="1200" kern="1200">
                <a:solidFill>
                  <a:schemeClr val="tx1"/>
                </a:solidFill>
                <a:effectLst/>
                <a:latin typeface="+mn-lt"/>
                <a:ea typeface="+mn-ea"/>
                <a:cs typeface="+mn-cs"/>
              </a:rPr>
              <a:t>Loại máy sử dụng một thanh ghi dùng chung đóng vai trò làm tham số thứ hai cho hệ thống. </a:t>
            </a:r>
            <a:r>
              <a:rPr lang="en-US" sz="1200" kern="1200">
                <a:solidFill>
                  <a:schemeClr val="tx1"/>
                </a:solidFill>
                <a:effectLst/>
                <a:latin typeface="+mn-lt"/>
                <a:ea typeface="+mn-ea"/>
                <a:cs typeface="+mn-cs"/>
              </a:rPr>
              <a:t>Thanh ghi dùng chung này được gọi là thanh ghi tích lũy (accumulator Reg). Hệ lệnh này sử dụng hai lệnh:</a:t>
            </a:r>
            <a:endParaRPr lang="en-US" sz="1200" kern="1200">
              <a:solidFill>
                <a:schemeClr val="tx1"/>
              </a:solidFill>
              <a:effectLst/>
              <a:latin typeface="+mn-lt"/>
              <a:ea typeface="+mn-ea"/>
              <a:cs typeface="+mn-cs"/>
            </a:endParaRPr>
          </a:p>
          <a:p>
            <a:r>
              <a:rPr lang="vi-VN" sz="1200" b="0" kern="1200">
                <a:solidFill>
                  <a:schemeClr val="tx1"/>
                </a:solidFill>
                <a:effectLst/>
                <a:latin typeface="+mn-lt"/>
                <a:ea typeface="+mn-ea"/>
                <a:cs typeface="+mn-cs"/>
              </a:rPr>
              <a:t>-</a:t>
            </a:r>
            <a:r>
              <a:rPr lang="vi-VN" sz="1200" b="0" kern="1200" baseline="0">
                <a:solidFill>
                  <a:schemeClr val="tx1"/>
                </a:solidFill>
                <a:effectLst/>
                <a:latin typeface="+mn-lt"/>
                <a:ea typeface="+mn-ea"/>
                <a:cs typeface="+mn-cs"/>
              </a:rPr>
              <a:t> </a:t>
            </a:r>
            <a:r>
              <a:rPr lang="en-US" sz="1200" b="1" kern="1200">
                <a:solidFill>
                  <a:schemeClr val="tx1"/>
                </a:solidFill>
                <a:effectLst/>
                <a:latin typeface="+mn-lt"/>
                <a:ea typeface="+mn-ea"/>
                <a:cs typeface="+mn-cs"/>
              </a:rPr>
              <a:t>LOAD </a:t>
            </a:r>
            <a:r>
              <a:rPr lang="en-US" sz="1200" kern="1200">
                <a:solidFill>
                  <a:schemeClr val="tx1"/>
                </a:solidFill>
                <a:effectLst/>
                <a:latin typeface="+mn-lt"/>
                <a:ea typeface="+mn-ea"/>
                <a:cs typeface="+mn-cs"/>
              </a:rPr>
              <a:t>: Nạp dữ liệu vào thanh ghi tích lũy.</a:t>
            </a:r>
            <a:endParaRPr lang="en-US" sz="1200" kern="1200">
              <a:solidFill>
                <a:schemeClr val="tx1"/>
              </a:solidFill>
              <a:effectLst/>
              <a:latin typeface="+mn-lt"/>
              <a:ea typeface="+mn-ea"/>
              <a:cs typeface="+mn-cs"/>
            </a:endParaRPr>
          </a:p>
          <a:p>
            <a:pPr marL="171450" indent="-171450">
              <a:buFontTx/>
              <a:buChar char="-"/>
            </a:pPr>
            <a:r>
              <a:rPr lang="en-US" sz="1200" b="1" kern="1200">
                <a:solidFill>
                  <a:schemeClr val="tx1"/>
                </a:solidFill>
                <a:effectLst/>
                <a:latin typeface="+mn-lt"/>
                <a:ea typeface="+mn-ea"/>
                <a:cs typeface="+mn-cs"/>
              </a:rPr>
              <a:t>STORE:</a:t>
            </a:r>
            <a:r>
              <a:rPr lang="en-US" sz="1200" kern="1200">
                <a:solidFill>
                  <a:schemeClr val="tx1"/>
                </a:solidFill>
                <a:effectLst/>
                <a:latin typeface="+mn-lt"/>
                <a:ea typeface="+mn-ea"/>
                <a:cs typeface="+mn-cs"/>
              </a:rPr>
              <a:t> ghi dữ liệu từ thanh ghi tích lũy ra bộ nhớ.</a:t>
            </a:r>
            <a:endParaRPr lang="vi-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Ưu điểm: Lệnh ngắn và làm tối thiểu trạng thái bên trong máy.</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Nhược điểm: cho phép sử dụng ít thanh ghi nên trong quá trình tính toán hều hết phải truy nhập bộ nhớ. Hệ lệnh một tham số thường sử dụng địa chỉ hóa trực tiếp nhưng gây hạn chế vùng không gian bộ nhớ truy nhập thấp.</a:t>
            </a: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Lấy lệnh (Instruction fetch)</a:t>
            </a:r>
            <a:r>
              <a:rPr lang="en-US" sz="1200" kern="1200">
                <a:solidFill>
                  <a:schemeClr val="tx1"/>
                </a:solidFill>
                <a:effectLst/>
                <a:latin typeface="+mn-lt"/>
                <a:ea typeface="+mn-ea"/>
                <a:cs typeface="+mn-cs"/>
              </a:rPr>
              <a:t>: Trước hết chương trình và số liệu ban đầu được đưa vào bộ nhớ trong (RAM), các chương trình và số liệu này được lưu trữ dưới dạng nhị phân. Khi bắt đầu thi hành chương trình, lệnh đầu tiên sẽ được nạp từ bộ nhớ vào thanh ghi lệnh instruction register- IR qua các bus, đồng thời nó sẽ gán địa chỉ của lệnh kế tiếp vào bộ đếm chương trình - program counter.</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Giải mã lệnh (Instruction decording)</a:t>
            </a:r>
            <a:r>
              <a:rPr lang="en-US" sz="1200" kern="1200">
                <a:solidFill>
                  <a:schemeClr val="tx1"/>
                </a:solidFill>
                <a:effectLst/>
                <a:latin typeface="+mn-lt"/>
                <a:ea typeface="+mn-ea"/>
                <a:cs typeface="+mn-cs"/>
              </a:rPr>
              <a:t>: Trong bước này khối điều khiển CU sẽ giải mã lệnh và nhận biết các lệnh. Nếu lệnh cần một hay nhiều toán hạng thì CU sẽ xác định xem toán hạng đó nằm ở đâu trong bộ nhớ, công việc này thường gọi là tính địa chỉ các toán hạng và sang bước ba.</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Nạp các tham số cho lệnh (Operands Fetch)</a:t>
            </a:r>
            <a:r>
              <a:rPr lang="en-US" sz="1200" kern="1200">
                <a:solidFill>
                  <a:schemeClr val="tx1"/>
                </a:solidFill>
                <a:effectLst/>
                <a:latin typeface="+mn-lt"/>
                <a:ea typeface="+mn-ea"/>
                <a:cs typeface="+mn-cs"/>
              </a:rPr>
              <a:t>: Sau khi xác định địa chỉ của các toán hạng xong, CU sẽ phát ra tín hiệu điều khiển để lấy dữ liệu từ bộ nhớ nạp vào các thanh ghi tương ứng với các tham số của lệnh để chuẩn bị tính toán.</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Xử lý lệnh (excute)</a:t>
            </a:r>
            <a:r>
              <a:rPr lang="en-US" sz="1200" kern="1200">
                <a:solidFill>
                  <a:schemeClr val="tx1"/>
                </a:solidFill>
                <a:effectLst/>
                <a:latin typeface="+mn-lt"/>
                <a:ea typeface="+mn-ea"/>
                <a:cs typeface="+mn-cs"/>
              </a:rPr>
              <a:t>: Thực hiện lệnh. Sau khi nạp các lệnh, CU sẽ tùy theo loại lệnh để tiến hành thực hiện. Nếu lệnh là lệnh tính toán thì CU phát tín hiệu điều khiển tới ALU (khối tính toán) thực hiện các phép toán trên toán hạng lấy về, Nếu lệnh là lệnh điều khiển thì CU sẽ sinh ra các tín hiệu điều khiển tương ứng.</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Và ghi kết quả (Operand Write)</a:t>
            </a:r>
            <a:r>
              <a:rPr lang="en-US" sz="1200" kern="1200">
                <a:solidFill>
                  <a:schemeClr val="tx1"/>
                </a:solidFill>
                <a:effectLst/>
                <a:latin typeface="+mn-lt"/>
                <a:ea typeface="+mn-ea"/>
                <a:cs typeface="+mn-cs"/>
              </a:rPr>
              <a:t>: Sau khi thực hiện lệnh xong tùy theo yêu cầu của lệnh mà các kết quả thực hiện sẽ được lưu trữ trong thanh ghi, ổ cứng hay thiết bị ngoại vi. Sau khi thực hiện lưu trữ xong CPU sẽ chuyển sang lệnh kế tiếp và lại thực hiện tuần tự như trên. </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Những bộ vi xử lý cổ điển 8 bit tiến hành năm giai đoạn trên một cách tuần tự - nghĩa là chỉ có một dòng chảy của lệnh và một bộ nhớ chứa dữ liệu của nó, lệnh đầu tiên được nhận từ bộ nhớ về rồi được thực hiện, sau đó đến lệnh tiếp theo và cứ tiếp tục như vậy.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Từ các bộ vi xử lý 16 bit trở đi, bộ vi xử lý dùng pipeline (xen kẽ dòng lệnh) để tiết kiệm thời gian xử lý - đây chính là thực hiện cơ chế song song ở một chừng mực nhất định bằng cách khi đang thực hiện một lệnh thì lấy về lệnh tiếp theo..</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Nếu chỉ quan tâm đến ba giai đoạn chính I</a:t>
            </a:r>
            <a:r>
              <a:rPr lang="en-US" sz="1200" b="1" kern="1200">
                <a:solidFill>
                  <a:schemeClr val="tx1"/>
                </a:solidFill>
                <a:effectLst/>
                <a:latin typeface="+mn-lt"/>
                <a:ea typeface="+mn-ea"/>
                <a:cs typeface="+mn-cs"/>
              </a:rPr>
              <a:t>Lấy lệnh </a:t>
            </a:r>
            <a:r>
              <a:rPr lang="vi-VN" sz="1200" b="1" kern="1200">
                <a:solidFill>
                  <a:schemeClr val="tx1"/>
                </a:solidFill>
                <a:effectLst/>
                <a:latin typeface="+mn-lt"/>
                <a:ea typeface="+mn-ea"/>
                <a:cs typeface="+mn-cs"/>
              </a:rPr>
              <a:t>,</a:t>
            </a:r>
            <a:r>
              <a:rPr lang="en-US" sz="1200" b="1" kern="1200">
                <a:solidFill>
                  <a:schemeClr val="tx1"/>
                </a:solidFill>
                <a:effectLst/>
                <a:latin typeface="+mn-lt"/>
                <a:ea typeface="+mn-ea"/>
                <a:cs typeface="+mn-cs"/>
              </a:rPr>
              <a:t> Giải mã lệnh </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Xử lý lệnh </a:t>
            </a:r>
            <a:r>
              <a:rPr lang="en-US" sz="1200" kern="1200">
                <a:solidFill>
                  <a:schemeClr val="tx1"/>
                </a:solidFill>
                <a:effectLst/>
                <a:latin typeface="+mn-lt"/>
                <a:ea typeface="+mn-ea"/>
                <a:cs typeface="+mn-cs"/>
              </a:rPr>
              <a:t>. Ta có sơ đồ tuần tự và pipeline như sau:</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i="1" u="sng" kern="1200">
                <a:solidFill>
                  <a:schemeClr val="tx1"/>
                </a:solidFill>
                <a:effectLst/>
                <a:latin typeface="+mn-lt"/>
                <a:ea typeface="+mn-ea"/>
                <a:cs typeface="+mn-cs"/>
              </a:rPr>
              <a:t>Mục đích</a:t>
            </a:r>
            <a:r>
              <a:rPr lang="de-DE" sz="1200" i="1" kern="1200">
                <a:solidFill>
                  <a:schemeClr val="tx1"/>
                </a:solidFill>
                <a:effectLst/>
                <a:latin typeface="+mn-lt"/>
                <a:ea typeface="+mn-ea"/>
                <a:cs typeface="+mn-cs"/>
              </a:rPr>
              <a:t>: Trình bày kiến trúc, cách tổ chức và chức năng của bộ xử lý trung tâm CPU. Phân tích các thành phần của bộ xử lý trung tâm CPU như: đơn vị số học và logic ALU, đơn vị điều khiển CU và tập các thanh ghi. </a:t>
            </a:r>
            <a:r>
              <a:rPr lang="en-US" sz="1200" i="1" kern="1200">
                <a:solidFill>
                  <a:schemeClr val="tx1"/>
                </a:solidFill>
                <a:effectLst/>
                <a:latin typeface="+mn-lt"/>
                <a:ea typeface="+mn-ea"/>
                <a:cs typeface="+mn-cs"/>
              </a:rPr>
              <a:t>Tìm hiểu kỹ thuật đường ống lệnh pipeline - là cơ sở để hiểu được các hoạt động xử lý lệnh trong các kỹ thuật ống dẫn, siêu ống dẫn, siêu vô hướng,... Kỹ thuật xử lý thông tin: song song mức lệnh. Bộ xử lý đa luồng và đa lõi.</a:t>
            </a:r>
            <a:endParaRPr lang="en-US" sz="1200" kern="1200">
              <a:solidFill>
                <a:schemeClr val="tx1"/>
              </a:solidFill>
              <a:effectLst/>
              <a:latin typeface="+mn-lt"/>
              <a:ea typeface="+mn-ea"/>
              <a:cs typeface="+mn-cs"/>
            </a:endParaRPr>
          </a:p>
          <a:p>
            <a:r>
              <a:rPr lang="de-DE" sz="1200" b="1" i="1" u="sng" kern="1200">
                <a:solidFill>
                  <a:schemeClr val="tx1"/>
                </a:solidFill>
                <a:effectLst/>
                <a:latin typeface="+mn-lt"/>
                <a:ea typeface="+mn-ea"/>
                <a:cs typeface="+mn-cs"/>
              </a:rPr>
              <a:t>Yêu cầu</a:t>
            </a:r>
            <a:r>
              <a:rPr lang="de-DE" sz="1200" i="1" kern="1200">
                <a:solidFill>
                  <a:schemeClr val="tx1"/>
                </a:solidFill>
                <a:effectLst/>
                <a:latin typeface="+mn-lt"/>
                <a:ea typeface="+mn-ea"/>
                <a:cs typeface="+mn-cs"/>
              </a:rPr>
              <a:t>: Sinh viên nắm được những kiến thức về bộ xử lý trung tâm CPU và các thành phần cấu tạo nên CPU. Hiểu được kỹ thuật đường ống lệnh - pipeline, áp dụng vào làm bài tập về hiệu năng của pipeline như: khắc phục khó khăn khi sử dụng pipeline, tính hệ số tăng tốc theo lý thuyết và theo thực tế của hệ thống pipeline.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Để hiểu hơn về tổ chức bộ xử lý, ta xét các nhiệm vụ mà nó phải thực hiện:</a:t>
            </a:r>
            <a:endParaRPr lang="en-US" sz="1200" kern="1200">
              <a:solidFill>
                <a:schemeClr val="tx1"/>
              </a:solidFill>
              <a:effectLst/>
              <a:latin typeface="+mn-lt"/>
              <a:ea typeface="+mn-ea"/>
              <a:cs typeface="+mn-cs"/>
            </a:endParaRPr>
          </a:p>
          <a:p>
            <a:pPr lvl="0" fontAlgn="base"/>
            <a:r>
              <a:rPr lang="vi-VN" sz="1200" b="1" u="none" strike="noStrike" kern="1200">
                <a:solidFill>
                  <a:schemeClr val="tx1"/>
                </a:solidFill>
                <a:effectLst/>
                <a:latin typeface="+mn-lt"/>
                <a:ea typeface="+mn-ea"/>
                <a:cs typeface="+mn-cs"/>
              </a:rPr>
              <a:t>Nhận</a:t>
            </a:r>
            <a:r>
              <a:rPr lang="vi-VN" sz="1200" b="1" u="none" strike="noStrike" kern="1200" baseline="0">
                <a:solidFill>
                  <a:schemeClr val="tx1"/>
                </a:solidFill>
                <a:effectLst/>
                <a:latin typeface="+mn-lt"/>
                <a:ea typeface="+mn-ea"/>
                <a:cs typeface="+mn-cs"/>
              </a:rPr>
              <a:t> </a:t>
            </a:r>
            <a:r>
              <a:rPr lang="en-US" sz="1200" b="1" u="none" strike="noStrike" kern="1200">
                <a:solidFill>
                  <a:schemeClr val="tx1"/>
                </a:solidFill>
                <a:effectLst/>
                <a:latin typeface="+mn-lt"/>
                <a:ea typeface="+mn-ea"/>
                <a:cs typeface="+mn-cs"/>
              </a:rPr>
              <a:t>lệnh</a:t>
            </a:r>
            <a:r>
              <a:rPr lang="en-US" sz="1200" u="none" strike="noStrike" kern="1200">
                <a:solidFill>
                  <a:schemeClr val="tx1"/>
                </a:solidFill>
                <a:effectLst/>
                <a:latin typeface="+mn-lt"/>
                <a:ea typeface="+mn-ea"/>
                <a:cs typeface="+mn-cs"/>
              </a:rPr>
              <a:t>: Bộ xử lý đọc lệnh từ bộ nhớ (thanh ghi, bộ nhớ cache, bộ nhớ</a:t>
            </a:r>
            <a:r>
              <a:rPr lang="vi-VN" sz="1200" u="none" strike="noStrike" kern="1200">
                <a:solidFill>
                  <a:schemeClr val="tx1"/>
                </a:solidFill>
                <a:effectLst/>
                <a:latin typeface="+mn-lt"/>
                <a:ea typeface="+mn-ea"/>
                <a:cs typeface="+mn-cs"/>
              </a:rPr>
              <a:t> </a:t>
            </a:r>
            <a:r>
              <a:rPr lang="en-US" sz="1200" u="none" strike="noStrike" kern="1200">
                <a:solidFill>
                  <a:schemeClr val="tx1"/>
                </a:solidFill>
                <a:effectLst/>
                <a:latin typeface="+mn-lt"/>
                <a:ea typeface="+mn-ea"/>
                <a:cs typeface="+mn-cs"/>
              </a:rPr>
              <a:t>chính).</a:t>
            </a:r>
            <a:endParaRPr lang="en-US" sz="1200" u="none" strike="noStrike" kern="1200">
              <a:solidFill>
                <a:schemeClr val="tx1"/>
              </a:solidFill>
              <a:effectLst/>
              <a:latin typeface="+mn-lt"/>
              <a:ea typeface="+mn-ea"/>
              <a:cs typeface="+mn-cs"/>
            </a:endParaRPr>
          </a:p>
          <a:p>
            <a:pPr lvl="0" fontAlgn="base"/>
            <a:r>
              <a:rPr lang="en-US" sz="1200" b="1" u="none" strike="noStrike" kern="1200">
                <a:solidFill>
                  <a:schemeClr val="tx1"/>
                </a:solidFill>
                <a:effectLst/>
                <a:latin typeface="+mn-lt"/>
                <a:ea typeface="+mn-ea"/>
                <a:cs typeface="+mn-cs"/>
              </a:rPr>
              <a:t>Giải mã lệnh</a:t>
            </a:r>
            <a:r>
              <a:rPr lang="en-US" sz="1200" u="none" strike="noStrike" kern="1200">
                <a:solidFill>
                  <a:schemeClr val="tx1"/>
                </a:solidFill>
                <a:effectLst/>
                <a:latin typeface="+mn-lt"/>
                <a:ea typeface="+mn-ea"/>
                <a:cs typeface="+mn-cs"/>
              </a:rPr>
              <a:t>: Lệnh được giải mã để xác định hành động nào được yêu cầu.</a:t>
            </a:r>
            <a:endParaRPr lang="en-US" sz="1200" u="none" strike="noStrike" kern="1200">
              <a:solidFill>
                <a:schemeClr val="tx1"/>
              </a:solidFill>
              <a:effectLst/>
              <a:latin typeface="+mn-lt"/>
              <a:ea typeface="+mn-ea"/>
              <a:cs typeface="+mn-cs"/>
            </a:endParaRPr>
          </a:p>
          <a:p>
            <a:pPr lvl="0" fontAlgn="base"/>
            <a:r>
              <a:rPr lang="vi-VN" sz="1200" b="1" u="none" strike="noStrike" kern="1200">
                <a:solidFill>
                  <a:schemeClr val="tx1"/>
                </a:solidFill>
                <a:effectLst/>
                <a:latin typeface="+mn-lt"/>
                <a:ea typeface="+mn-ea"/>
                <a:cs typeface="+mn-cs"/>
              </a:rPr>
              <a:t>Nhận</a:t>
            </a:r>
            <a:r>
              <a:rPr lang="vi-VN" sz="1200" b="1" u="none" strike="noStrike" kern="1200" baseline="0">
                <a:solidFill>
                  <a:schemeClr val="tx1"/>
                </a:solidFill>
                <a:effectLst/>
                <a:latin typeface="+mn-lt"/>
                <a:ea typeface="+mn-ea"/>
                <a:cs typeface="+mn-cs"/>
              </a:rPr>
              <a:t> </a:t>
            </a:r>
            <a:r>
              <a:rPr lang="en-US" sz="1200" b="1" u="none" strike="noStrike" kern="1200">
                <a:solidFill>
                  <a:schemeClr val="tx1"/>
                </a:solidFill>
                <a:effectLst/>
                <a:latin typeface="+mn-lt"/>
                <a:ea typeface="+mn-ea"/>
                <a:cs typeface="+mn-cs"/>
              </a:rPr>
              <a:t>dữ liệu</a:t>
            </a:r>
            <a:r>
              <a:rPr lang="en-US" sz="1200" u="none" strike="noStrike" kern="1200">
                <a:solidFill>
                  <a:schemeClr val="tx1"/>
                </a:solidFill>
                <a:effectLst/>
                <a:latin typeface="+mn-lt"/>
                <a:ea typeface="+mn-ea"/>
                <a:cs typeface="+mn-cs"/>
              </a:rPr>
              <a:t>: Việc thực thi một lệnh có thể yêu cầu đọc dữ liệu từ bộ nhớ hoặc một mô-đun I/O.</a:t>
            </a:r>
            <a:endParaRPr lang="en-US" sz="1200" u="none" strike="noStrike" kern="1200">
              <a:solidFill>
                <a:schemeClr val="tx1"/>
              </a:solidFill>
              <a:effectLst/>
              <a:latin typeface="+mn-lt"/>
              <a:ea typeface="+mn-ea"/>
              <a:cs typeface="+mn-cs"/>
            </a:endParaRPr>
          </a:p>
          <a:p>
            <a:pPr lvl="0" fontAlgn="base"/>
            <a:r>
              <a:rPr lang="en-US" sz="1200" b="1" u="none" strike="noStrike" kern="1200">
                <a:solidFill>
                  <a:schemeClr val="tx1"/>
                </a:solidFill>
                <a:effectLst/>
                <a:latin typeface="+mn-lt"/>
                <a:ea typeface="+mn-ea"/>
                <a:cs typeface="+mn-cs"/>
              </a:rPr>
              <a:t>Xử lý dữ liệu</a:t>
            </a:r>
            <a:r>
              <a:rPr lang="en-US" sz="1200" u="none" strike="noStrike" kern="1200">
                <a:solidFill>
                  <a:schemeClr val="tx1"/>
                </a:solidFill>
                <a:effectLst/>
                <a:latin typeface="+mn-lt"/>
                <a:ea typeface="+mn-ea"/>
                <a:cs typeface="+mn-cs"/>
              </a:rPr>
              <a:t>: Việc thực thi một lệnh có thể yêu cầu thực hiện một số phép tính số học hoặc logic trên dữ liệu.</a:t>
            </a:r>
            <a:endParaRPr lang="en-US" sz="1200" u="none" strike="noStrike" kern="1200">
              <a:solidFill>
                <a:schemeClr val="tx1"/>
              </a:solidFill>
              <a:effectLst/>
              <a:latin typeface="+mn-lt"/>
              <a:ea typeface="+mn-ea"/>
              <a:cs typeface="+mn-cs"/>
            </a:endParaRPr>
          </a:p>
          <a:p>
            <a:pPr lvl="0" fontAlgn="base"/>
            <a:r>
              <a:rPr lang="en-US" sz="1200" b="1" u="none" strike="noStrike" kern="1200">
                <a:solidFill>
                  <a:schemeClr val="tx1"/>
                </a:solidFill>
                <a:effectLst/>
                <a:latin typeface="+mn-lt"/>
                <a:ea typeface="+mn-ea"/>
                <a:cs typeface="+mn-cs"/>
              </a:rPr>
              <a:t>Ghi dữ liệu</a:t>
            </a:r>
            <a:r>
              <a:rPr lang="en-US" sz="1200" u="none" strike="noStrike" kern="1200">
                <a:solidFill>
                  <a:schemeClr val="tx1"/>
                </a:solidFill>
                <a:effectLst/>
                <a:latin typeface="+mn-lt"/>
                <a:ea typeface="+mn-ea"/>
                <a:cs typeface="+mn-cs"/>
              </a:rPr>
              <a:t>: Kết thúc việc thực hiện có thể yêu cầu ghi dữ liệu vào bộ nhớ hoặc</a:t>
            </a:r>
            <a:r>
              <a:rPr lang="vi-VN" sz="1200" u="none" strike="noStrike" kern="1200">
                <a:solidFill>
                  <a:schemeClr val="tx1"/>
                </a:solidFill>
                <a:effectLst/>
                <a:latin typeface="+mn-lt"/>
                <a:ea typeface="+mn-ea"/>
                <a:cs typeface="+mn-cs"/>
              </a:rPr>
              <a:t> </a:t>
            </a:r>
            <a:r>
              <a:rPr lang="en-US" sz="1200" u="none" strike="noStrike" kern="1200">
                <a:solidFill>
                  <a:schemeClr val="tx1"/>
                </a:solidFill>
                <a:effectLst/>
                <a:latin typeface="+mn-lt"/>
                <a:ea typeface="+mn-ea"/>
                <a:cs typeface="+mn-cs"/>
              </a:rPr>
              <a:t>một mô-đun I / O.</a:t>
            </a:r>
            <a:endParaRPr lang="en-US" sz="120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Để thực hiện những việc này, rõ ràng là bộ xử lý cần phải lưu tạm thời một số dữ liệu.</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Nó phải nhớ vị trí của lệnh gần nhất vừa thực thi để có thể biết được nơi truy xuất lệnh tiếp theo. Nó cần lưu trữ tạm thời các lệnh và dữ liệu trong khi một lệnh đang được thực thi. Nói cách khác, bộ xử lý cần một bộ nhớ nhỏ bên trong nó và đó chính là tập các thanh ghi.</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Hình trên là sơ đồ khối đơn giản của một bộ xử lý, cho thấy kết nối của nó với phần còn lại của hệ thống thông qua bus hệ thống. Các thành phần chính của bộ xử lý là khối số học và logic (ALU), khối điều khiển (CU), tập các thanh ghi (Registers). ALU thực hiện tính toán hoặc xử lý dữ liệu. Khối điều khiển kiểm soát việc di chuyển dữ liệu, lệnh vào ra khỏi bộ xử lý và điều khiển hoạt động của ALU. Ngoài ra, hình vẽ này cũng thể hiện bộ nhớ bên trong CPU, bao gồm một tập hợp các vị trí lưu trữ, được gọi là thanh ghi.</a:t>
            </a:r>
            <a:endParaRPr lang="vi-V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Các đường truyền dữ liệu và các đường điều khiển logic bao gồm một thành phần được gọi là bus trong bộ xử lý. Thành phần này là cần thiết để truyền dữ liệu giữa các thanh ghi khác nhau với ALU vì trên thực tế, ALU chỉ hoạt động trên dữ liệu nằm trong bộ nhớ nội bộ của bộ xử lý. Hình vẽ này cũng cho thấy các thành phần cơ bản điển hình của ALU. Lưu ý sự tương đồng giữa cấu trúc bên trong của máy tính và cấu trúc bên trong của bộ xử lý. Cả hai trường hợp đều có một tập hợp nhỏ vài thành phần chính (máy tính: bộ xử lý, I/O, bộ nhớ; bộ xử lý: khối điều khiển, ALU, thanh ghi) được kết nối với nhau bằng đường dẫn dữ liệu.</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Mô hình kết nối đơn vị điều khiển</a:t>
            </a:r>
            <a:r>
              <a:rPr lang="vi-VN" sz="1200" kern="1200">
                <a:solidFill>
                  <a:schemeClr val="tx1"/>
                </a:solidFill>
                <a:effectLst/>
                <a:latin typeface="+mn-lt"/>
                <a:ea typeface="+mn-ea"/>
                <a:cs typeface="+mn-cs"/>
              </a:rPr>
              <a:t>.</a:t>
            </a:r>
            <a:endParaRPr lang="vi-VN"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Chức năng:</a:t>
            </a:r>
            <a:r>
              <a:rPr lang="vi-VN" sz="1200" b="1" kern="1200">
                <a:solidFill>
                  <a:schemeClr val="tx1"/>
                </a:solidFill>
                <a:effectLst/>
                <a:latin typeface="+mn-lt"/>
                <a:ea typeface="+mn-ea"/>
                <a:cs typeface="+mn-cs"/>
              </a:rPr>
              <a:t> (5 chức</a:t>
            </a:r>
            <a:r>
              <a:rPr lang="vi-VN" sz="1200" b="1" kern="1200" baseline="0">
                <a:solidFill>
                  <a:schemeClr val="tx1"/>
                </a:solidFill>
                <a:effectLst/>
                <a:latin typeface="+mn-lt"/>
                <a:ea typeface="+mn-ea"/>
                <a:cs typeface="+mn-cs"/>
              </a:rPr>
              <a:t> năng)</a:t>
            </a:r>
            <a:endParaRPr lang="en-US" sz="1200" kern="1200">
              <a:solidFill>
                <a:schemeClr val="tx1"/>
              </a:solidFill>
              <a:effectLst/>
              <a:latin typeface="+mn-lt"/>
              <a:ea typeface="+mn-ea"/>
              <a:cs typeface="+mn-cs"/>
            </a:endParaRPr>
          </a:p>
          <a:p>
            <a:pPr lvl="0"/>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Điều khiển nhận lệnh từ bộ nhớ đưa vào bộ xử lý trung tâm CPU</a:t>
            </a:r>
            <a:endParaRPr lang="en-US" sz="1200" kern="1200">
              <a:solidFill>
                <a:schemeClr val="tx1"/>
              </a:solidFill>
              <a:effectLst/>
              <a:latin typeface="+mn-lt"/>
              <a:ea typeface="+mn-ea"/>
              <a:cs typeface="+mn-cs"/>
            </a:endParaRPr>
          </a:p>
          <a:p>
            <a:pPr lvl="0"/>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Tăng nội dung của PC để trỏ sang lệnh kế tiếp</a:t>
            </a:r>
            <a:endParaRPr lang="en-US" sz="1200" kern="1200">
              <a:solidFill>
                <a:schemeClr val="tx1"/>
              </a:solidFill>
              <a:effectLst/>
              <a:latin typeface="+mn-lt"/>
              <a:ea typeface="+mn-ea"/>
              <a:cs typeface="+mn-cs"/>
            </a:endParaRPr>
          </a:p>
          <a:p>
            <a:pPr lvl="0"/>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Giải mã lệnh đã được nhận để xác định thao tác mà lệnh yêu cầu</a:t>
            </a:r>
            <a:endParaRPr lang="en-US" sz="1200" kern="1200">
              <a:solidFill>
                <a:schemeClr val="tx1"/>
              </a:solidFill>
              <a:effectLst/>
              <a:latin typeface="+mn-lt"/>
              <a:ea typeface="+mn-ea"/>
              <a:cs typeface="+mn-cs"/>
            </a:endParaRPr>
          </a:p>
          <a:p>
            <a:pPr lvl="0"/>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Phát ra các tín hiệu điều khiển thực hiện lệnh</a:t>
            </a:r>
            <a:endParaRPr lang="en-US" sz="1200" kern="1200">
              <a:solidFill>
                <a:schemeClr val="tx1"/>
              </a:solidFill>
              <a:effectLst/>
              <a:latin typeface="+mn-lt"/>
              <a:ea typeface="+mn-ea"/>
              <a:cs typeface="+mn-cs"/>
            </a:endParaRPr>
          </a:p>
          <a:p>
            <a:pPr lvl="0"/>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Nhận các tín hiệu yêu cầu từ bus hệ thống và đáp ứng với các yêu cầu đó.	</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Các tín hiệu đưa đến đơn vị điều khiển bao gồm: tín hiệu Clock là tín hiệu nhịp từ mạch tạo dao động bên ngoài. Lệnh từ thanh ghi lệnh đưa đến để giải mã. Các cờ từ thanh ghi cờ cho biết trạng thái của bộ xử lý trung tâm CPU. Các tín hiệu yêu cầu từ bus điều khiển. </a:t>
            </a:r>
            <a:endParaRPr lang="vi-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Các tín hiệu phát ra từ đơn vị điều khiển bao gồm: các tín hiệu điều khiển bên trong bộ xử lý trung tâm CPU như điều khiển các thanh ghi, điều khiển khối tính toán số học và logic ALU; và các tín hiệu điều khiển bên ngoài bộ xử lý trung tâm CPU như điều khiển bộ nhớ, điều khiển các modul vào-ra.[4]</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Rot="1" noChangeAspect="1" noChangeArrowheads="1" noTextEdit="1"/>
          </p:cNvSpPr>
          <p:nvPr>
            <p:ph type="sldImg"/>
          </p:nvPr>
        </p:nvSpPr>
        <p:spPr/>
      </p:sp>
      <p:sp>
        <p:nvSpPr>
          <p:cNvPr id="965635" name="Rectangle 3"/>
          <p:cNvSpPr>
            <a:spLocks noGrp="1" noChangeArrowheads="1"/>
          </p:cNvSpPr>
          <p:nvPr>
            <p:ph type="body" idx="1"/>
          </p:nvPr>
        </p:nvSpPr>
        <p:spPr/>
        <p:txBody>
          <a:bodyPr/>
          <a:lstStyle/>
          <a:p>
            <a:r>
              <a:rPr lang="en-US" sz="1200" kern="1200">
                <a:solidFill>
                  <a:schemeClr val="tx1"/>
                </a:solidFill>
                <a:effectLst/>
                <a:latin typeface="+mn-lt"/>
                <a:ea typeface="+mn-ea"/>
                <a:cs typeface="+mn-cs"/>
              </a:rPr>
              <a:t>Với những ý tưởng nhằm cải tiến hiệu suất cho các CPU, tăng tốc độ xử lý, kỹ thuật đường ống lệnh pipeline xử lý lệnh bằng việc gối chồng thực hiện nhiều lệnh đồng thời đã đáp ứng được những ý tưởng trên.</a:t>
            </a:r>
            <a:endParaRPr lang="en-US" sz="1200" kern="1200">
              <a:solidFill>
                <a:schemeClr val="tx1"/>
              </a:solidFill>
              <a:effectLst/>
              <a:latin typeface="+mn-lt"/>
              <a:ea typeface="+mn-ea"/>
              <a:cs typeface="+mn-cs"/>
            </a:endParaRPr>
          </a:p>
          <a:p>
            <a:r>
              <a:rPr lang="en-US">
                <a:effectLst/>
              </a:rPr>
              <a:t>Pipelinning chia chu trình lệnh thành các công đoạn và cho phép thực hiện gối lên nhau theo kiểu dây chuyền. Các đoạn đó được gọi là pipe stage hay pipe segment </a:t>
            </a:r>
            <a:endParaRPr lang="vi-VN">
              <a:effectLst/>
            </a:endParaRPr>
          </a:p>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Trong các máy tính tiên tiến sử dụng kỹ thuật đường ống lệnh pipeline, CPU được tổ chức để song song hóa nhiều công đoạn trong một chu kỳ xử lý lệnh. Khối thanh ghi được tổ chức phân cấp có khối lượng lớn (gọi là cache). CPU không chỉ lấy từng lệnh ở bộ nhớ mà lấy cả khối lệnh đặt sẵn trên cache để giảm thiểu thời gian do truy cập bộ nhớ nhiều lần. Khi nhiều lệnh đã được đưa lên bộ nhớ cache thì trong khi đang thực hiện một lệnh, có thể đồng thời đọc dữ liệu cho một lệnh thứ hai và giải mã một lệnh thứ ba theo thứ tự. </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Kỹ thuật này một phương pháp cải thiện toàn bộ hiệu suất xử lý của bộ xử lý, gần như cho phép thực hiện nhiều lệnh một cách đồng thời. Pipeline dễ hiểu đối với nhà lập trình, nó được thực hiện xử lý các lệnh chồng lên nhau. Thiết kế pipeline làm giảm đáng kể thời gian rảnh rỗi của CPU khi thực hiện liên tiếp của các câu lệnh. [1]</a:t>
            </a:r>
            <a:endParaRPr lang="en-US" sz="1200" kern="1200">
              <a:solidFill>
                <a:schemeClr val="tx1"/>
              </a:solidFill>
              <a:effectLst/>
              <a:latin typeface="+mn-lt"/>
              <a:ea typeface="+mn-ea"/>
              <a:cs typeface="+mn-cs"/>
            </a:endParaRPr>
          </a:p>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Pipeline thường được phân làm hai loại: pipeline lệnh và pipeline số học. Pipeline trong mỗi loại này lại có thể được thiết kế theo hai cách tĩnh hoặc động.</a:t>
            </a:r>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Pipeline tĩnh</a:t>
            </a:r>
            <a:r>
              <a:rPr lang="en-US" sz="1200" kern="1200">
                <a:solidFill>
                  <a:schemeClr val="tx1"/>
                </a:solidFill>
                <a:effectLst/>
                <a:latin typeface="+mn-lt"/>
                <a:ea typeface="+mn-ea"/>
                <a:cs typeface="+mn-cs"/>
              </a:rPr>
              <a:t> có thể chỉ thực hiện một thao tác như cộng hay nhân tại một thời điểm. Thao tác của các pipeline tĩnh chỉ có thể được thay đổi sau khi pipeline được giải phóng (pipeline được giải phóng khi dữ liệu đầu và</a:t>
            </a:r>
            <a:r>
              <a:rPr lang="vi-VN" sz="1200" kern="1200">
                <a:solidFill>
                  <a:schemeClr val="tx1"/>
                </a:solidFill>
                <a:effectLst/>
                <a:latin typeface="+mn-lt"/>
                <a:ea typeface="+mn-ea"/>
                <a:cs typeface="+mn-cs"/>
              </a:rPr>
              <a:t>o </a:t>
            </a:r>
            <a:r>
              <a:rPr lang="en-US" sz="1200" kern="1200">
                <a:solidFill>
                  <a:schemeClr val="tx1"/>
                </a:solidFill>
                <a:effectLst/>
                <a:latin typeface="+mn-lt"/>
                <a:ea typeface="+mn-ea"/>
                <a:cs typeface="+mn-cs"/>
              </a:rPr>
              <a:t>cuối cùng đi ra khỏi pipeline). Ví dụ xem xét một pipeline tĩnh có khả năng thực hiện cộng và nhân. Tại mỗi thời điểm mà pipeline chuyển từ thao tác nhân sang thao tác cộng, nó phải được giải phóng và thiết lập cho thao tác mới. Hiệu suất của pipeline tĩnh giảm mạnh khi các thao tác thay đổi thường xuyên vì điều này yêu cầu pipeline phải được giải phóng và nạp lại tại mỗi thời điểm.</a:t>
            </a:r>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Pipeline động</a:t>
            </a:r>
            <a:r>
              <a:rPr lang="en-US" sz="1200" kern="1200">
                <a:solidFill>
                  <a:schemeClr val="tx1"/>
                </a:solidFill>
                <a:effectLst/>
                <a:latin typeface="+mn-lt"/>
                <a:ea typeface="+mn-ea"/>
                <a:cs typeface="+mn-cs"/>
              </a:rPr>
              <a:t> có thể thực hiện nhiều hơn một thao tác tại một thời điểm. Để thực hiện một thao tác riêng biệt trên một dữ liệu đầu vào, dữ liệu phải đi qua một chuỗi các phân đoạn nào đó. Trong pipeline động cơ chế điều khiển khi nào dữ liệu được nạp vào pipeline phức tạp hơn nhiều trong pipeline tĩnh.</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Ba nguồn gốc của các vấn đề về kiến trúc có thể ảnh hưởng tới pipeline lệnh là vấn đề nạp dữ liệu, vấn đề nghẽn cổ chai, và vấn đề issuing. Một số giải pháp được dưa ra cho từng vấn đề.</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Vấn đề nạp dữ liệu:</a:t>
            </a:r>
            <a:r>
              <a:rPr lang="vi-VN" sz="1200" b="1"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Nói chu</a:t>
            </a:r>
            <a:r>
              <a:rPr lang="vi-VN" sz="1200" kern="1200">
                <a:solidFill>
                  <a:schemeClr val="tx1"/>
                </a:solidFill>
                <a:effectLst/>
                <a:latin typeface="+mn-lt"/>
                <a:ea typeface="+mn-ea"/>
                <a:cs typeface="+mn-cs"/>
              </a:rPr>
              <a:t>n</a:t>
            </a:r>
            <a:r>
              <a:rPr lang="en-US" sz="1200" kern="1200">
                <a:solidFill>
                  <a:schemeClr val="tx1"/>
                </a:solidFill>
                <a:effectLst/>
                <a:latin typeface="+mn-lt"/>
                <a:ea typeface="+mn-ea"/>
                <a:cs typeface="+mn-cs"/>
              </a:rPr>
              <a:t>g việc cung cấp các lệnh nhanh chóng qua pipeline là đắt giá trong giới hạn diện tích của chíp. Đệm dữ liệu để gửi tới pipeline là một cách đơn giản để tăng toàn bộ khả năng sử dụng của pipeline được định nghĩa như </a:t>
            </a:r>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thời gian mà các phân đoạn của pipeline được sử dụng  trên chu kỳ thời gian đủ lớn. Một dòng pipeline được sử dụng 100% khi mọi phân đonạ được sử dụng trong từng chu kỳ đồng hồ.</a:t>
            </a:r>
            <a:endParaRPr lang="en-US"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Đôi khi một pipeline được giải phóng và nạp lại ví dụ mỗi khi xảy ra ngắt hoặc rẽ nhánh. Thời gian để nạp lại pipeline có thể được tối thiểu hoá bằng việc nạp trước các lệnh và dữ liệu vào các bộ đệm như cache trên chip để có thể truyền ngay tức thì vào pipeline.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nếu các lệnh và dữ liệu cho một hành động thông thường được nạp trước khi chúng là cần thiết và lưu trong các bộ đệm pipeline sẽ có một nguồn thông tin liên tục để thực hiện công việc. </a:t>
            </a:r>
            <a:endParaRPr lang="vi-VN" sz="1200" kern="1200">
              <a:solidFill>
                <a:schemeClr val="tx1"/>
              </a:solidFill>
              <a:effectLst/>
              <a:latin typeface="+mn-lt"/>
              <a:ea typeface="+mn-ea"/>
              <a:cs typeface="+mn-cs"/>
            </a:endParaRPr>
          </a:p>
          <a:p>
            <a:pPr marL="171450" indent="-171450">
              <a:buFontTx/>
              <a:buChar char="-"/>
            </a:pPr>
            <a:r>
              <a:rPr lang="en-US" sz="1200" b="1" kern="1200">
                <a:solidFill>
                  <a:schemeClr val="tx1"/>
                </a:solidFill>
                <a:effectLst/>
                <a:latin typeface="+mn-lt"/>
                <a:ea typeface="+mn-ea"/>
                <a:cs typeface="+mn-cs"/>
              </a:rPr>
              <a:t>Vấn đề nghẽn cổ chai:</a:t>
            </a:r>
            <a:r>
              <a:rPr lang="en-US" sz="1200" kern="1200">
                <a:solidFill>
                  <a:schemeClr val="tx1"/>
                </a:solidFill>
                <a:effectLst/>
                <a:latin typeface="+mn-lt"/>
                <a:ea typeface="+mn-ea"/>
                <a:cs typeface="+mn-cs"/>
              </a:rPr>
              <a:t>	Liên quan đến dung lượng nạp ấn định cho một phân đoạn trong pipeline. Nếu quá nhiều công việc được gán cho một phân đoạn thời gian cần để hoàn tất một thao tác tại phân đoạn này có thể trở nên dài không thể chấp nhận được. Khoảng thời gian khá dài này được sử dụng bởi một lệnh trong một phân đoạn chắc chắn sẽ tạo nên nghẽn cổ chai trong hệ thống pipeline. </a:t>
            </a:r>
            <a:r>
              <a:rPr lang="en-US" sz="1200" b="1" kern="1200">
                <a:solidFill>
                  <a:schemeClr val="tx1"/>
                </a:solidFill>
                <a:effectLst/>
                <a:latin typeface="+mn-lt"/>
                <a:ea typeface="+mn-ea"/>
                <a:cs typeface="+mn-cs"/>
              </a:rPr>
              <a:t>	</a:t>
            </a:r>
            <a:endParaRPr lang="vi-VN" sz="1200" b="1" kern="1200">
              <a:solidFill>
                <a:schemeClr val="tx1"/>
              </a:solidFill>
              <a:effectLst/>
              <a:latin typeface="+mn-lt"/>
              <a:ea typeface="+mn-ea"/>
              <a:cs typeface="+mn-cs"/>
            </a:endParaRPr>
          </a:p>
          <a:p>
            <a:pPr marL="171450" indent="-171450">
              <a:buFontTx/>
              <a:buChar char="-"/>
            </a:pPr>
            <a:r>
              <a:rPr lang="en-US" sz="1200" b="1" kern="1200">
                <a:solidFill>
                  <a:schemeClr val="tx1"/>
                </a:solidFill>
                <a:effectLst/>
                <a:latin typeface="+mn-lt"/>
                <a:ea typeface="+mn-ea"/>
                <a:cs typeface="+mn-cs"/>
              </a:rPr>
              <a:t>Vấn đề issuing:</a:t>
            </a:r>
            <a:r>
              <a:rPr lang="vi-VN"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Nếu một lệnh sẵn sàng nhưng không thể thực hiện do một số nguyên nhân thì có một hazard tồn tại với lệnh đó. </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Xung đột cấu trúc (Structural Hazard).</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Một xung đột cấu trúc xảy ra đó là kết quả của việc xung đột tài nguyên giữa các lệnh. Loại xung đột (hazard) này có thể xảy ra do thiết kế các đơn vị thực hiện. Nếu một đơn vị thực hiện yêu cầu nhiều hơn một chu kỳ đồng hồ (chẳng hạn như lệnh nhân) không hoàn toàn pipeline hoặc không được tái nạp, khi đó một chuỗi lệnh mà sử dụng đơn vị đó không thể được đưa ra thực hiện tiếp sau (một lệnh mỗi chu kỳ đồng hồ). Việc tái tạo và hoặc trong pipeline các đơn vị thực hiện làm tăng số lệnh có thể được đưa ra đồng thời.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Một loại xung đột (hazard) cấu trúc khác có thể xảy ra do thiếu tập thanh ghi. Nếu một tập thanh ghi không có nhiều cổng ghi/đọc, việc ghi/đọc đồng thời tới thanh ghi là không thể thực hiện được. Ví dụ như hình bên dưới trong tình trạng nào đó pipeline lệnh muốn thực hiện hai lệnh ghi lên thanh ghi trong một chu kỳ đồng hồ. Điều này là không thể khi tập thanh ghi chỉ có một cổng ghi.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Rot="1" noChangeAspect="1" noChangeArrowheads="1" noTextEdit="1"/>
          </p:cNvSpPr>
          <p:nvPr>
            <p:ph type="sldImg"/>
          </p:nvPr>
        </p:nvSpPr>
        <p:spPr/>
      </p:sp>
      <p:sp>
        <p:nvSpPr>
          <p:cNvPr id="1037315" name="Rectangle 3"/>
          <p:cNvSpPr>
            <a:spLocks noGrp="1" noChangeArrowheads="1"/>
          </p:cNvSpPr>
          <p:nvPr>
            <p:ph type="body" idx="1"/>
          </p:nvPr>
        </p:nvSpPr>
        <p:spPr/>
        <p:txBody>
          <a:bodyPr/>
          <a:lstStyle/>
          <a:p>
            <a:r>
              <a:rPr lang="vi-VN"/>
              <a:t>VÌ IF và MEM đều truy cập tới bộ nhớ.</a:t>
            </a:r>
            <a:endParaRPr lang="vi-VN"/>
          </a:p>
          <a:p>
            <a:r>
              <a:rPr lang="vi-VN"/>
              <a:t>IF</a:t>
            </a:r>
            <a:r>
              <a:rPr lang="vi-VN" baseline="0"/>
              <a:t> (Instruction Fetch): đọc lệnh từ bộ nhớ</a:t>
            </a:r>
            <a:endParaRPr lang="vi-VN" baseline="0"/>
          </a:p>
          <a:p>
            <a:r>
              <a:rPr lang="vi-VN"/>
              <a:t>MEM: Memory access:</a:t>
            </a:r>
            <a:r>
              <a:rPr lang="vi-VN" baseline="0"/>
              <a:t> đọc hoặc ghi dữ iệu trên bộ nhớ dữ liệu</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Rectangle 2"/>
          <p:cNvSpPr>
            <a:spLocks noGrp="1" noRot="1" noChangeAspect="1" noChangeArrowheads="1" noTextEdit="1"/>
          </p:cNvSpPr>
          <p:nvPr>
            <p:ph type="sldImg"/>
          </p:nvPr>
        </p:nvSpPr>
        <p:spPr/>
      </p:sp>
      <p:sp>
        <p:nvSpPr>
          <p:cNvPr id="1058819" name="Rectangle 3"/>
          <p:cNvSpPr>
            <a:spLocks noGrp="1" noChangeArrowheads="1"/>
          </p:cNvSpPr>
          <p:nvPr>
            <p:ph type="body" idx="1"/>
          </p:nvPr>
        </p:nvSpPr>
        <p:spPr/>
        <p:txBody>
          <a:bodyPr/>
          <a:lstStyle/>
          <a:p>
            <a:r>
              <a:rPr lang="en-US"/>
              <a:t>Khôn</a:t>
            </a:r>
            <a:r>
              <a:rPr lang="vi-VN"/>
              <a:t>g</a:t>
            </a:r>
            <a:r>
              <a:rPr lang="en-US"/>
              <a:t> có một lệnh mới nào được thực hiện trong chu kỳ đồng hồ thứ 4</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Rectangle 2"/>
          <p:cNvSpPr>
            <a:spLocks noGrp="1" noRot="1" noChangeAspect="1" noChangeArrowheads="1" noTextEdit="1"/>
          </p:cNvSpPr>
          <p:nvPr>
            <p:ph type="sldImg"/>
          </p:nvPr>
        </p:nvSpPr>
        <p:spPr/>
      </p:sp>
      <p:sp>
        <p:nvSpPr>
          <p:cNvPr id="1059843" name="Rectangle 3"/>
          <p:cNvSpPr>
            <a:spLocks noGrp="1" noChangeArrowheads="1"/>
          </p:cNvSpPr>
          <p:nvPr>
            <p:ph type="body" idx="1"/>
          </p:nvPr>
        </p:nvSpPr>
        <p:spPr/>
        <p:txBody>
          <a:bodyPr/>
          <a:lstStyle/>
          <a:p>
            <a:r>
              <a:rPr lang="en-US"/>
              <a:t>Tất cả các phép toán đều sử dụng kết quả R1 của lệnh trước đó.</a:t>
            </a:r>
            <a:endParaRPr lang="en-US"/>
          </a:p>
          <a:p>
            <a:r>
              <a:rPr lang="en-US"/>
              <a:t>Chú ý: Các lệnh SUB và AND sẽ cho kết quả sai.</a:t>
            </a:r>
            <a:endParaRPr lang="en-US"/>
          </a:p>
          <a:p>
            <a:r>
              <a:rPr lang="en-US"/>
              <a:t>Lệnh OR vẫn cho kết quả đúng bởi vì có một kỹ thuật dc sử dụng: Thao tác ghi vào thanh ghi được thực hiện ở nửa chu kỳ đồng hồ đầu. Thao tác đọc thanh ghi ở lệnh OR được thực hiện ở nửa chu kỳ đồng hồ sau.</a:t>
            </a:r>
            <a:endParaRPr lang="en-US"/>
          </a:p>
          <a:p>
            <a:r>
              <a:rPr lang="en-US"/>
              <a:t>Để khắc phục hiện tượng này ta thấy rằng: như hình vẽ ta nhận thấy: trong lệnh SUB, giá trị R1 được đọc ở chu kỳ clock thứ 2 tuy nhiên ALU chỉ thực sự cần nó ở chu kỳ clock thứ 4. Vì vậy nếu gửi được kết quả đã tính tới đầu vào ALU của các lệnh tiếp theo thì xung đột dữ liệu được khắc phục. Và đúgn như vậy, các nhà chế tạo đã sử dụng kỹ thuật này, gọi là forwarding.</a:t>
            </a:r>
            <a:endParaRPr lang="en-US"/>
          </a:p>
          <a:p>
            <a:r>
              <a:rPr lang="en-US" b="1" i="1"/>
              <a:t>(??? Mỗi thao tác phải mất một chu kỳ đồng hồ)</a:t>
            </a:r>
            <a:endParaRPr lang="en-US" b="1" i="1"/>
          </a:p>
          <a:p>
            <a:r>
              <a:rPr lang="en-US"/>
              <a:t>XOR và ADD còn bị xung đột dạng cấu trúc nếu thanh ghi R1 không được nhân bản.</a:t>
            </a:r>
            <a:endParaRPr lang="en-US"/>
          </a:p>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Một xung đột được tạo ra bất cứ khi nào có một sự phụ thuộc giữa các lệnh và chúng thì gần như đủ để sự chồng chéo trong quá trình thực hiện sẽ thay đổi thứ tự tiếp cận với các toán hạng tham gia vào sự phụ thuộc. Do sự phụ thuộc, chúng ta phải đảm bảo được điều gọi là trật tự chương trình, có nghĩa là, những chỉ lệnh sẽ thực hiện theo thứ tự nếu chúng đã thực hiện một cách liên tục một lần tại một thời điểm xác định bởi chương trình nguồn ban đầu. Mục tiêu của những kỹ thuật phần mềm và phần cứng là để khai thác song song bằng cách bảo đảm trật tự chương trình nơi mà nó ảnh hưởng đến kết quả của chương trình. Phát hiện và tránh những rủi ro đảm bảo rằng trật tự cần thiết của chương trình được bảo toàn.</a:t>
            </a:r>
            <a:endParaRPr lang="en-US"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Những rủi ro dữ liệu, có thể được phân thành một trong ba loại, tùy theo thứ tự của những truy xuất đọc và ghi trong những lệnh. Theo quy ước, các rủi ro được đặt tên theo thứ tự trong chương trình mà phải được bảo toàn bằng các đường ống. Hãy xem xét hai chỉ lệnh </a:t>
            </a:r>
            <a:r>
              <a:rPr lang="vi-VN" sz="1200" kern="1200">
                <a:solidFill>
                  <a:schemeClr val="tx1"/>
                </a:solidFill>
                <a:effectLst/>
                <a:latin typeface="+mn-lt"/>
                <a:ea typeface="+mn-ea"/>
                <a:cs typeface="+mn-cs"/>
              </a:rPr>
              <a:t>i</a:t>
            </a:r>
            <a:r>
              <a:rPr lang="en-US" sz="1200" kern="1200">
                <a:solidFill>
                  <a:schemeClr val="tx1"/>
                </a:solidFill>
                <a:effectLst/>
                <a:latin typeface="+mn-lt"/>
                <a:ea typeface="+mn-ea"/>
                <a:cs typeface="+mn-cs"/>
              </a:rPr>
              <a:t> và </a:t>
            </a:r>
            <a:r>
              <a:rPr lang="vi-VN" sz="1200" kern="1200">
                <a:solidFill>
                  <a:schemeClr val="tx1"/>
                </a:solidFill>
                <a:effectLst/>
                <a:latin typeface="+mn-lt"/>
                <a:ea typeface="+mn-ea"/>
                <a:cs typeface="+mn-cs"/>
              </a:rPr>
              <a:t>j</a:t>
            </a:r>
            <a:r>
              <a:rPr lang="en-US" sz="1200" kern="1200">
                <a:solidFill>
                  <a:schemeClr val="tx1"/>
                </a:solidFill>
                <a:effectLst/>
                <a:latin typeface="+mn-lt"/>
                <a:ea typeface="+mn-ea"/>
                <a:cs typeface="+mn-cs"/>
              </a:rPr>
              <a:t>, với </a:t>
            </a:r>
            <a:r>
              <a:rPr lang="vi-VN" sz="1200" kern="1200">
                <a:solidFill>
                  <a:schemeClr val="tx1"/>
                </a:solidFill>
                <a:effectLst/>
                <a:latin typeface="+mn-lt"/>
                <a:ea typeface="+mn-ea"/>
                <a:cs typeface="+mn-cs"/>
              </a:rPr>
              <a:t>i </a:t>
            </a:r>
            <a:r>
              <a:rPr lang="en-US" sz="1200" kern="1200">
                <a:solidFill>
                  <a:schemeClr val="tx1"/>
                </a:solidFill>
                <a:effectLst/>
                <a:latin typeface="+mn-lt"/>
                <a:ea typeface="+mn-ea"/>
                <a:cs typeface="+mn-cs"/>
              </a:rPr>
              <a:t>trước </a:t>
            </a:r>
            <a:r>
              <a:rPr lang="vi-VN" sz="1200" kern="1200">
                <a:solidFill>
                  <a:schemeClr val="tx1"/>
                </a:solidFill>
                <a:effectLst/>
                <a:latin typeface="+mn-lt"/>
                <a:ea typeface="+mn-ea"/>
                <a:cs typeface="+mn-cs"/>
              </a:rPr>
              <a:t>j</a:t>
            </a:r>
            <a:r>
              <a:rPr lang="en-US" sz="1200" kern="1200">
                <a:solidFill>
                  <a:schemeClr val="tx1"/>
                </a:solidFill>
                <a:effectLst/>
                <a:latin typeface="+mn-lt"/>
                <a:ea typeface="+mn-ea"/>
                <a:cs typeface="+mn-cs"/>
              </a:rPr>
              <a:t> theo thứ tự chương trình. Các rủi ro dữ liệu có thể là:</a:t>
            </a:r>
            <a:endParaRPr lang="vi-VN"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sz="1200" b="1" kern="1200">
                <a:solidFill>
                  <a:schemeClr val="tx1"/>
                </a:solidFill>
                <a:effectLst/>
                <a:latin typeface="+mn-lt"/>
                <a:ea typeface="+mn-ea"/>
                <a:cs typeface="+mn-cs"/>
              </a:rPr>
              <a:t>RAW</a:t>
            </a:r>
            <a:r>
              <a:rPr lang="en-US" sz="1200" kern="1200">
                <a:solidFill>
                  <a:schemeClr val="tx1"/>
                </a:solidFill>
                <a:effectLst/>
                <a:latin typeface="+mn-lt"/>
                <a:ea typeface="+mn-ea"/>
                <a:cs typeface="+mn-cs"/>
              </a:rPr>
              <a:t>: Loại dữ liệu nguy hiểm này đã được thảo luận trước đây; Nó đề cập đến tình huống trong đó </a:t>
            </a:r>
            <a:r>
              <a:rPr lang="vi-VN" sz="1200" kern="1200">
                <a:solidFill>
                  <a:schemeClr val="tx1"/>
                </a:solidFill>
                <a:effectLst/>
                <a:latin typeface="+mn-lt"/>
                <a:ea typeface="+mn-ea"/>
                <a:cs typeface="+mn-cs"/>
              </a:rPr>
              <a:t>j</a:t>
            </a:r>
            <a:r>
              <a:rPr lang="en-US" sz="1200" kern="1200">
                <a:solidFill>
                  <a:schemeClr val="tx1"/>
                </a:solidFill>
                <a:effectLst/>
                <a:latin typeface="+mn-lt"/>
                <a:ea typeface="+mn-ea"/>
                <a:cs typeface="+mn-cs"/>
              </a:rPr>
              <a:t> đọc một nguồn dữ liệu trước khi </a:t>
            </a:r>
            <a:r>
              <a:rPr lang="vi-VN" sz="1200" kern="1200">
                <a:solidFill>
                  <a:schemeClr val="tx1"/>
                </a:solidFill>
                <a:effectLst/>
                <a:latin typeface="+mn-lt"/>
                <a:ea typeface="+mn-ea"/>
                <a:cs typeface="+mn-cs"/>
              </a:rPr>
              <a:t>i</a:t>
            </a:r>
            <a:r>
              <a:rPr lang="en-US" sz="1200" kern="1200">
                <a:solidFill>
                  <a:schemeClr val="tx1"/>
                </a:solidFill>
                <a:effectLst/>
                <a:latin typeface="+mn-lt"/>
                <a:ea typeface="+mn-ea"/>
                <a:cs typeface="+mn-cs"/>
              </a:rPr>
              <a:t> viết cho nó. Điều này có thể tạo ra một kết quả không hợp lệ vì đọc phải được thực hiện</a:t>
            </a:r>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sau khi ghi để có được một kết quả hợp lệ. </a:t>
            </a: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WAW</a:t>
            </a:r>
            <a:r>
              <a:rPr lang="en-US" sz="1200" kern="1200">
                <a:solidFill>
                  <a:schemeClr val="tx1"/>
                </a:solidFill>
                <a:effectLst/>
                <a:latin typeface="+mn-lt"/>
                <a:ea typeface="+mn-ea"/>
                <a:cs typeface="+mn-cs"/>
              </a:rPr>
              <a:t>: nó đề cập đến tình trạng trong đó </a:t>
            </a:r>
            <a:r>
              <a:rPr lang="vi-VN" sz="1200" kern="1200">
                <a:solidFill>
                  <a:schemeClr val="tx1"/>
                </a:solidFill>
                <a:effectLst/>
                <a:latin typeface="+mn-lt"/>
                <a:ea typeface="+mn-ea"/>
                <a:cs typeface="+mn-cs"/>
              </a:rPr>
              <a:t>j </a:t>
            </a:r>
            <a:r>
              <a:rPr lang="en-US" sz="1200" kern="1200">
                <a:solidFill>
                  <a:schemeClr val="tx1"/>
                </a:solidFill>
                <a:effectLst/>
                <a:latin typeface="+mn-lt"/>
                <a:ea typeface="+mn-ea"/>
                <a:cs typeface="+mn-cs"/>
              </a:rPr>
              <a:t>ghi vào một vị trí trước khi </a:t>
            </a:r>
            <a:r>
              <a:rPr lang="vi-VN" sz="1200" kern="1200">
                <a:solidFill>
                  <a:schemeClr val="tx1"/>
                </a:solidFill>
                <a:effectLst/>
                <a:latin typeface="+mn-lt"/>
                <a:ea typeface="+mn-ea"/>
                <a:cs typeface="+mn-cs"/>
              </a:rPr>
              <a:t>i</a:t>
            </a:r>
            <a:r>
              <a:rPr lang="en-US" sz="1200" kern="1200">
                <a:solidFill>
                  <a:schemeClr val="tx1"/>
                </a:solidFill>
                <a:effectLst/>
                <a:latin typeface="+mn-lt"/>
                <a:ea typeface="+mn-ea"/>
                <a:cs typeface="+mn-cs"/>
              </a:rPr>
              <a:t> ghi vào đó. Ví dụ giá trị của </a:t>
            </a:r>
            <a:r>
              <a:rPr lang="vi-VN" sz="1200" kern="1200">
                <a:solidFill>
                  <a:schemeClr val="tx1"/>
                </a:solidFill>
                <a:effectLst/>
                <a:latin typeface="+mn-lt"/>
                <a:ea typeface="+mn-ea"/>
                <a:cs typeface="+mn-cs"/>
              </a:rPr>
              <a:t>j</a:t>
            </a:r>
            <a:r>
              <a:rPr lang="en-US" sz="1200" kern="1200">
                <a:solidFill>
                  <a:schemeClr val="tx1"/>
                </a:solidFill>
                <a:effectLst/>
                <a:latin typeface="+mn-lt"/>
                <a:ea typeface="+mn-ea"/>
                <a:cs typeface="+mn-cs"/>
              </a:rPr>
              <a:t> được tính lại bởi </a:t>
            </a:r>
            <a:r>
              <a:rPr lang="vi-VN" sz="1200" kern="1200">
                <a:solidFill>
                  <a:schemeClr val="tx1"/>
                </a:solidFill>
                <a:effectLst/>
                <a:latin typeface="+mn-lt"/>
                <a:ea typeface="+mn-ea"/>
                <a:cs typeface="+mn-cs"/>
              </a:rPr>
              <a:t>i</a:t>
            </a:r>
            <a:r>
              <a:rPr lang="en-US" sz="1200" kern="1200">
                <a:solidFill>
                  <a:schemeClr val="tx1"/>
                </a:solidFill>
                <a:effectLst/>
                <a:latin typeface="+mn-lt"/>
                <a:ea typeface="+mn-ea"/>
                <a:cs typeface="+mn-cs"/>
              </a:rPr>
              <a:t>. nếu thứ tự thực hiện được đảo ngược tức là </a:t>
            </a:r>
            <a:r>
              <a:rPr lang="vi-VN" sz="1200" kern="1200">
                <a:solidFill>
                  <a:schemeClr val="tx1"/>
                </a:solidFill>
                <a:effectLst/>
                <a:latin typeface="+mn-lt"/>
                <a:ea typeface="+mn-ea"/>
                <a:cs typeface="+mn-cs"/>
              </a:rPr>
              <a:t>j </a:t>
            </a:r>
            <a:r>
              <a:rPr lang="en-US" sz="1200" kern="1200">
                <a:solidFill>
                  <a:schemeClr val="tx1"/>
                </a:solidFill>
                <a:effectLst/>
                <a:latin typeface="+mn-lt"/>
                <a:ea typeface="+mn-ea"/>
                <a:cs typeface="+mn-cs"/>
              </a:rPr>
              <a:t>ghi vào r2 trước khi </a:t>
            </a:r>
            <a:r>
              <a:rPr lang="vi-VN" sz="1200" kern="1200">
                <a:solidFill>
                  <a:schemeClr val="tx1"/>
                </a:solidFill>
                <a:effectLst/>
                <a:latin typeface="+mn-lt"/>
                <a:ea typeface="+mn-ea"/>
                <a:cs typeface="+mn-cs"/>
              </a:rPr>
              <a:t>i </a:t>
            </a:r>
            <a:r>
              <a:rPr lang="en-US" sz="1200" kern="1200">
                <a:solidFill>
                  <a:schemeClr val="tx1"/>
                </a:solidFill>
                <a:effectLst/>
                <a:latin typeface="+mn-lt"/>
                <a:ea typeface="+mn-ea"/>
                <a:cs typeface="+mn-cs"/>
              </a:rPr>
              <a:t>ghi vào đó một giá trị sai cho r2 có thể được đưa ra.</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a:solidFill>
                  <a:schemeClr val="tx1"/>
                </a:solidFill>
                <a:effectLst/>
                <a:latin typeface="+mn-lt"/>
                <a:ea typeface="+mn-ea"/>
                <a:cs typeface="+mn-cs"/>
              </a:rPr>
              <a:t>WAR:</a:t>
            </a:r>
            <a:r>
              <a:rPr lang="en-US" sz="1200" kern="1200">
                <a:solidFill>
                  <a:schemeClr val="tx1"/>
                </a:solidFill>
                <a:effectLst/>
                <a:latin typeface="+mn-lt"/>
                <a:ea typeface="+mn-ea"/>
                <a:cs typeface="+mn-cs"/>
              </a:rPr>
              <a:t> nó đề cập đến tình huống trong đó </a:t>
            </a:r>
            <a:r>
              <a:rPr lang="vi-VN" sz="1200" kern="1200">
                <a:solidFill>
                  <a:schemeClr val="tx1"/>
                </a:solidFill>
                <a:effectLst/>
                <a:latin typeface="+mn-lt"/>
                <a:ea typeface="+mn-ea"/>
                <a:cs typeface="+mn-cs"/>
              </a:rPr>
              <a:t>j</a:t>
            </a:r>
            <a:r>
              <a:rPr lang="en-US" sz="1200" kern="1200">
                <a:solidFill>
                  <a:schemeClr val="tx1"/>
                </a:solidFill>
                <a:effectLst/>
                <a:latin typeface="+mn-lt"/>
                <a:ea typeface="+mn-ea"/>
                <a:cs typeface="+mn-cs"/>
              </a:rPr>
              <a:t> ghi vào một vị trí trước khi </a:t>
            </a:r>
            <a:r>
              <a:rPr lang="vi-VN" sz="1200" kern="1200">
                <a:solidFill>
                  <a:schemeClr val="tx1"/>
                </a:solidFill>
                <a:effectLst/>
                <a:latin typeface="+mn-lt"/>
                <a:ea typeface="+mn-ea"/>
                <a:cs typeface="+mn-cs"/>
              </a:rPr>
              <a:t>i</a:t>
            </a:r>
            <a:r>
              <a:rPr lang="en-US" sz="1200" kern="1200">
                <a:solidFill>
                  <a:schemeClr val="tx1"/>
                </a:solidFill>
                <a:effectLst/>
                <a:latin typeface="+mn-lt"/>
                <a:ea typeface="+mn-ea"/>
                <a:cs typeface="+mn-cs"/>
              </a:rPr>
              <a:t> đọc nó. Ví dụ một kết quả sai có thể được đưa ra nếu </a:t>
            </a:r>
            <a:r>
              <a:rPr lang="vi-VN" sz="1200" kern="1200">
                <a:solidFill>
                  <a:schemeClr val="tx1"/>
                </a:solidFill>
                <a:effectLst/>
                <a:latin typeface="+mn-lt"/>
                <a:ea typeface="+mn-ea"/>
                <a:cs typeface="+mn-cs"/>
              </a:rPr>
              <a:t>j</a:t>
            </a:r>
            <a:r>
              <a:rPr lang="en-US" sz="1200" kern="1200">
                <a:solidFill>
                  <a:schemeClr val="tx1"/>
                </a:solidFill>
                <a:effectLst/>
                <a:latin typeface="+mn-lt"/>
                <a:ea typeface="+mn-ea"/>
                <a:cs typeface="+mn-cs"/>
              </a:rPr>
              <a:t> ghi vào R</a:t>
            </a:r>
            <a:r>
              <a:rPr lang="en-US" sz="1200" kern="1200" baseline="-25000">
                <a:solidFill>
                  <a:schemeClr val="tx1"/>
                </a:solidFill>
                <a:effectLst/>
                <a:latin typeface="+mn-lt"/>
                <a:ea typeface="+mn-ea"/>
                <a:cs typeface="+mn-cs"/>
              </a:rPr>
              <a:t>4</a:t>
            </a:r>
            <a:r>
              <a:rPr lang="en-US" sz="1200" kern="1200">
                <a:solidFill>
                  <a:schemeClr val="tx1"/>
                </a:solidFill>
                <a:effectLst/>
                <a:latin typeface="+mn-lt"/>
                <a:ea typeface="+mn-ea"/>
                <a:cs typeface="+mn-cs"/>
              </a:rPr>
              <a:t> trước khi </a:t>
            </a:r>
            <a:r>
              <a:rPr lang="vi-VN" sz="1200" kern="1200">
                <a:solidFill>
                  <a:schemeClr val="tx1"/>
                </a:solidFill>
                <a:effectLst/>
                <a:latin typeface="+mn-lt"/>
                <a:ea typeface="+mn-ea"/>
                <a:cs typeface="+mn-cs"/>
              </a:rPr>
              <a:t>i</a:t>
            </a:r>
            <a:r>
              <a:rPr lang="en-US" sz="1200" kern="1200">
                <a:solidFill>
                  <a:schemeClr val="tx1"/>
                </a:solidFill>
                <a:effectLst/>
                <a:latin typeface="+mn-lt"/>
                <a:ea typeface="+mn-ea"/>
                <a:cs typeface="+mn-cs"/>
              </a:rPr>
              <a:t> đọc nó tức là lệnh </a:t>
            </a:r>
            <a:r>
              <a:rPr lang="vi-VN" sz="1200" kern="1200">
                <a:solidFill>
                  <a:schemeClr val="tx1"/>
                </a:solidFill>
                <a:effectLst/>
                <a:latin typeface="+mn-lt"/>
                <a:ea typeface="+mn-ea"/>
                <a:cs typeface="+mn-cs"/>
              </a:rPr>
              <a:t>i</a:t>
            </a:r>
            <a:r>
              <a:rPr lang="en-US" sz="1200" kern="1200">
                <a:solidFill>
                  <a:schemeClr val="tx1"/>
                </a:solidFill>
                <a:effectLst/>
                <a:latin typeface="+mn-lt"/>
                <a:ea typeface="+mn-ea"/>
                <a:cs typeface="+mn-cs"/>
              </a:rPr>
              <a:t> sử dụng giá trị sai của R</a:t>
            </a:r>
            <a:r>
              <a:rPr lang="en-US" sz="1200" kern="1200" baseline="-25000">
                <a:solidFill>
                  <a:schemeClr val="tx1"/>
                </a:solidFill>
                <a:effectLst/>
                <a:latin typeface="+mn-lt"/>
                <a:ea typeface="+mn-ea"/>
                <a:cs typeface="+mn-cs"/>
              </a:rPr>
              <a:t>4.</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https://www.youtube.com/watch?v=OeMSRVmO5Tc</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Như chúng ta đã biết bất kỳ một tập lệnh nào của máy tính cũng có những dạng lệnh dùng để điều khiển dòng chương trình theo hướng khác chứ  không phải chỉ là tuần tự. Trong ngôn ngữ lập trình người ta gọi đó là lệnh rẽ nhánh. Thông thường trong một chương trình có khoảng 30% lệnh rẽ nhánh. Các lệnh rẽ nhánh sẽ làm giảm thông lượng của Pipeline rất khủng khiếp nếu chúng ta phối hợp chúng không thoả đáng.</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Mỗi một lệnh rẽ nhánh thường yêu cầu tạo ra một địa chỉ mới trong bộ đếm chương trình do vậy rất có thể nó sẽ làm hỏng các lệnh đang sẵn sàng trong Pipeline hoặc là phải lấy lại chúng từ buffer. Điều đó sẽ làm thông lượng trong Pipeline giảm xuống như là xử lý tuần tự</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Thao tác thứ ba được thực hiện dựa trên kết quả của thao tác thứ nhất và thứ hai, do đó nó không thể được thực hiện cho đến khi một, hai hoàn thành. </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Tuy nhiên, thao tác một và hai không phụ thuộc lẫn nhau, nên có thể được thực hiện đồng thời. </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Giả sử mỗi thao tác được hoàn thành trong một đơn vị thời gian, thì cả chương trình có thể được thực hiện chỉ trong hai đơn vị thời gian</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a:solidFill>
                  <a:schemeClr val="tx1"/>
                </a:solidFill>
                <a:effectLst/>
                <a:latin typeface="+mn-lt"/>
                <a:ea typeface="+mn-ea"/>
                <a:cs typeface="+mn-cs"/>
              </a:rPr>
              <a:t>Trong trường hợp các lệnh là độc lập với nhau, pipelining có thể thực hiện các lệnh gối lên nhau và việc gối lên nhau giữa các lệnh</a:t>
            </a:r>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điều này </a:t>
            </a:r>
            <a:r>
              <a:rPr lang="en-US" sz="1200" kern="1200">
                <a:solidFill>
                  <a:schemeClr val="tx1"/>
                </a:solidFill>
                <a:effectLst/>
                <a:latin typeface="+mn-lt"/>
                <a:ea typeface="+mn-ea"/>
                <a:cs typeface="+mn-cs"/>
              </a:rPr>
              <a:t>cho phép tăng khả năng song song hóa thực hiện các lệnh, đồng thời giảm ảnh hưởng của các data hazard và control hazard, giúp tăng khả năng xử lý để khai thác hiệu quả cơ chế song song hóa. Việc song song hóa có thể được thực hiện bằng phần cứng và phần mềm, nếu được thực hiện bằng phần cứng thì được gọi là dynamic techniques, được thực hiện bằng phần mềm gọi là static techniques. </a:t>
            </a:r>
            <a:endParaRPr lang="vi-VN"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sz="1200" kern="1200">
                <a:solidFill>
                  <a:schemeClr val="tx1"/>
                </a:solidFill>
                <a:effectLst/>
                <a:latin typeface="+mn-lt"/>
                <a:ea typeface="+mn-ea"/>
                <a:cs typeface="+mn-cs"/>
              </a:rPr>
              <a:t>Mục đích của bộ biên dịch và bộ xử lý là phải nhận biết và thực hiện song song hóa ở mức tối đa có thể. Các chương trình thông thường đều được viết theo mô hình thực hiện tuần tự, trong đó, các lệnh được thực hiện lần lượt, lệnh này sau lệnh khác với thứ tự được chỉ ra trong chương trình. </a:t>
            </a:r>
            <a:r>
              <a:rPr lang="vi-VN" sz="1200" kern="1200">
                <a:solidFill>
                  <a:schemeClr val="tx1"/>
                </a:solidFill>
                <a:effectLst/>
                <a:latin typeface="+mn-lt"/>
                <a:ea typeface="+mn-ea"/>
                <a:cs typeface="+mn-cs"/>
              </a:rPr>
              <a:t>Ở</a:t>
            </a:r>
            <a:r>
              <a:rPr lang="vi-VN" sz="1200" kern="1200" baseline="0">
                <a:solidFill>
                  <a:schemeClr val="tx1"/>
                </a:solidFill>
                <a:effectLst/>
                <a:latin typeface="+mn-lt"/>
                <a:ea typeface="+mn-ea"/>
                <a:cs typeface="+mn-cs"/>
              </a:rPr>
              <a:t> tiết trước chúng ta thực hiện </a:t>
            </a:r>
            <a:r>
              <a:rPr lang="en-US" sz="1200" kern="1200">
                <a:solidFill>
                  <a:schemeClr val="tx1"/>
                </a:solidFill>
                <a:effectLst/>
                <a:latin typeface="+mn-lt"/>
                <a:ea typeface="+mn-ea"/>
                <a:cs typeface="+mn-cs"/>
              </a:rPr>
              <a:t>xử lý gối lên nhau khi thực hiện các lệnh, thậm chí là thay đổi thứ tự các lệnh được thực hiện. Ví dụ với chương trình </a:t>
            </a:r>
            <a:r>
              <a:rPr lang="vi-VN" sz="1200" kern="1200">
                <a:solidFill>
                  <a:schemeClr val="tx1"/>
                </a:solidFill>
                <a:effectLst/>
                <a:latin typeface="+mn-lt"/>
                <a:ea typeface="+mn-ea"/>
                <a:cs typeface="+mn-cs"/>
              </a:rPr>
              <a:t>slide 108. Quay lại</a:t>
            </a:r>
            <a:r>
              <a:rPr lang="vi-VN" sz="1200" kern="1200" baseline="0">
                <a:solidFill>
                  <a:schemeClr val="tx1"/>
                </a:solidFill>
                <a:effectLst/>
                <a:latin typeface="+mn-lt"/>
                <a:ea typeface="+mn-ea"/>
                <a:cs typeface="+mn-cs"/>
              </a:rPr>
              <a:t> slide trước</a:t>
            </a:r>
            <a:endParaRPr lang="en-US" sz="120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Dưới đây chúng ta đi tìm hiểu kỹ hơn về việc phụ thuộc trong song song mức lệnh.</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Data dependencies</a:t>
            </a:r>
            <a:r>
              <a:rPr lang="vi-VN"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Lệnh J được gọi là có phụ thuộc dữ liệu với lệnh I nếu một trong hai điều kiện sau được thỏa mãn: </a:t>
            </a:r>
            <a:endParaRPr lang="vi-VN" sz="1200" kern="1200">
              <a:solidFill>
                <a:schemeClr val="tx1"/>
              </a:solidFill>
              <a:effectLst/>
              <a:latin typeface="+mn-lt"/>
              <a:ea typeface="+mn-ea"/>
              <a:cs typeface="+mn-cs"/>
            </a:endParaRPr>
          </a:p>
          <a:p>
            <a:pPr marL="228600" indent="-228600">
              <a:buAutoNum type="arabicParenBoth"/>
            </a:pPr>
            <a:r>
              <a:rPr lang="en-US" sz="1200" kern="1200">
                <a:solidFill>
                  <a:schemeClr val="tx1"/>
                </a:solidFill>
                <a:effectLst/>
                <a:latin typeface="+mn-lt"/>
                <a:ea typeface="+mn-ea"/>
                <a:cs typeface="+mn-cs"/>
              </a:rPr>
              <a:t>Instruction I sinh ra một kết quả được sử dụng trong instruction J, hoặc </a:t>
            </a:r>
            <a:endParaRPr lang="vi-VN" sz="1200" kern="1200">
              <a:solidFill>
                <a:schemeClr val="tx1"/>
              </a:solidFill>
              <a:effectLst/>
              <a:latin typeface="+mn-lt"/>
              <a:ea typeface="+mn-ea"/>
              <a:cs typeface="+mn-cs"/>
            </a:endParaRPr>
          </a:p>
          <a:p>
            <a:pPr marL="228600" indent="-228600">
              <a:buAutoNum type="arabicParenBoth"/>
            </a:pPr>
            <a:r>
              <a:rPr lang="en-US" sz="1200" kern="1200">
                <a:solidFill>
                  <a:schemeClr val="tx1"/>
                </a:solidFill>
                <a:effectLst/>
                <a:latin typeface="+mn-lt"/>
                <a:ea typeface="+mn-ea"/>
                <a:cs typeface="+mn-cs"/>
              </a:rPr>
              <a:t>(2) Instruction J là độc lập dữ liệu với instruction K, và instruction K là phụ thuộc dữ liệu với instruction I. </a:t>
            </a:r>
            <a:endParaRPr lang="vi-VN" sz="1200"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Nếu hai lệnh là phục thuộc dữ liệu, chúng không thể được thực hiện đồng thời hoặc không thể thực hiện gối lên nhau hoàn toàn. </a:t>
            </a:r>
            <a:endParaRPr lang="vi-VN" sz="1200"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Sự phụ thuộc chỉ ra rằng sẽ có một chuỗi một hoặc nhiều hazard giữ hai instruction. </a:t>
            </a:r>
            <a:endParaRPr lang="vi-VN" sz="1200"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Vì phụ thuộc dữ liệu làm hạn chế số lượng các </a:t>
            </a:r>
            <a:r>
              <a:rPr lang="vi-VN" sz="1200" kern="1200">
                <a:solidFill>
                  <a:schemeClr val="tx1"/>
                </a:solidFill>
                <a:effectLst/>
                <a:latin typeface="+mn-lt"/>
                <a:ea typeface="+mn-ea"/>
                <a:cs typeface="+mn-cs"/>
              </a:rPr>
              <a:t>lệnh</a:t>
            </a:r>
            <a:r>
              <a:rPr lang="en-US" sz="1200" kern="1200">
                <a:solidFill>
                  <a:schemeClr val="tx1"/>
                </a:solidFill>
                <a:effectLst/>
                <a:latin typeface="+mn-lt"/>
                <a:ea typeface="+mn-ea"/>
                <a:cs typeface="+mn-cs"/>
              </a:rPr>
              <a:t> chúng ta có thể thực hiện, vì vậy cần phải nghiên cứu cách thức khắc phục nhược điểm này.</a:t>
            </a:r>
            <a:endParaRPr lang="vi-VN" sz="1200"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 Điều này có thể được thực hiện theo hai cách khác nhau: duy trì sự phụ thuộc và khắc phục hazard, hoặc giảm sự phụ thuộc bằng cách điều chỉnh, chuyển hóa code ban đầu để có được đoạn code tối ưu. </a:t>
            </a:r>
            <a:endParaRPr lang="vi-VN" sz="1200"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Lập lịch thực hiện code (Shedungling the code) là phương pháp cơ bản nhất được sử dụng để tránh hazard mà không cần phải thay đổi sự phụ thuộc. </a:t>
            </a:r>
            <a:endParaRPr lang="vi-VN" sz="1200"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Xóa bỏ sự phụ thuộc dữ liệu đòi hỏi có những thông tin về cấu trúc tổng thể của một chương trình và thường cần đến rất nhiều các xử lý phức tạp. </a:t>
            </a:r>
            <a:endParaRPr lang="vi-VN" sz="1200"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Tuy nhiên, các kỹ thuật để thực hiện việc tối ưu hóa như thế thường được đảm nhận bởi các bộ compiler. </a:t>
            </a:r>
            <a:endParaRPr lang="vi-VN" sz="1200"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Điều này ngược với việc tránh các hazard bằng scheduling, vì theo cách này, cả phần cứng và phần mềm đều có thể đảm nhận được.</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Name dependencies</a:t>
            </a:r>
            <a:r>
              <a:rPr lang="vi-VN" sz="1200" b="0" kern="1200">
                <a:solidFill>
                  <a:schemeClr val="tx1"/>
                </a:solidFill>
                <a:effectLst/>
                <a:latin typeface="+mn-lt"/>
                <a:ea typeface="+mn-ea"/>
                <a:cs typeface="+mn-cs"/>
              </a:rPr>
              <a:t>:</a:t>
            </a:r>
            <a:r>
              <a:rPr lang="vi-VN" sz="1200" b="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Loại phụ thuộc thứ hai là name dependence. Một name dependence xuất hiện khi hai instruction sử dụng cùng một thanh ghi hay một vùng bộ nhớ mà không có dòng dữ liệu giữa những instruction kết hợp với tên đó. </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Có hai loại dependences giữa một lệnh I xuất hiện trước lệnh j trong thứ tự chương trình: </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(1) Antidependence giữa lệnh j và lệnh j xuất hiện khi lệnh j thực hiện write vào một thanh ghi hay một vùng bộ nhớ mà lệnh i đọc và lệnh i được thực hiện trước. </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Một Antidependence tương ứng với một WAR hazard. </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(2) Output dependence xuất hiện khi lệnh i và lệnh j viết vào cùng một thanh ghi hay một vùng bộ nhớ. Thứ tự giữa các lệnh phải được giữ nguyên</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Cả Antidependence và Output dependence đều là name dependences, ngược với data dependencies,  khi mà không có giá trị nào được truyền giữa các instructions. Điều này có nghĩa là các instruction liên quan tới một phụ thuộc tên có thể thực hiện đồng thời hoặc được thực hiện theo một thứ tự khác, nếu name (thanh ghi hoặc vùng bộ nhớ) được sử dụng trong các lệnh này thay đổi, do đó không có xung đột giữa các instruction. Renaming có thể được thực hiện dễ dàng nhờ các thanh ghi toán hạng và được gọi là các register renaming. Register renaming có thể được thực hiện tĩnh bởi bộ biên dịch hoặc được thực hiện động bởi phần cứng.</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Name dependences ép buộc các lệnh trong vòng lặp phải được thực hiện theo đúng thứ tự như thế. Thanh ghi được sử dụng cho mỗi lệnh copy của thân vòng lặp và chỉ được đổi tên khi các phụ thuộc được giữ lại</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Với renaming, việc copy trong mỗi thân vòng lặp trở nên độc lập với nhau và có thể được thực hiện gối lên nhau, hoặc có thể được thực hiện song song hóa. Quá trình thực hiện renaming được thực hiện bởi hoặc bộ biên dịch, hoặc phần cứng. Trong đó, thông thường chúng ta thấy renaming trong phần cứng là chủ yếu.</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Control Dependences</a:t>
            </a:r>
            <a:r>
              <a:rPr lang="vi-VN"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Loại phụ thuộc cuối cùng là control dependence. Một control dependence quyết định thứ tự thực hiện của một lệnh, tuân theo lệnh rẽ nhánh, do đó lệnh không rẽ nhãnh chỉ được thực hiện khi cần.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Tất cả các lệnh, trừ những lệnh trong khối đầu tiên của chương trình là độc lập, là phụ thuộc điều khiển trên một số nhánh, và nhìn chung, những control dependences này phải được giữ nguyên.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Một trong những ví dụ đơn giản nhất của control dependence là sự phụ thuộc của các statements trong phần “then” của mỗi lệnh if statement. Có hai loại ràng buộc cho các control dependences: </a:t>
            </a:r>
            <a:endParaRPr lang="vi-VN" sz="1200" kern="1200">
              <a:solidFill>
                <a:schemeClr val="tx1"/>
              </a:solidFill>
              <a:effectLst/>
              <a:latin typeface="+mn-lt"/>
              <a:ea typeface="+mn-ea"/>
              <a:cs typeface="+mn-cs"/>
            </a:endParaRPr>
          </a:p>
          <a:p>
            <a:pPr marL="228600" indent="-228600">
              <a:buFontTx/>
              <a:buAutoNum type="arabicParenBoth"/>
            </a:pPr>
            <a:r>
              <a:rPr lang="en-US" sz="1200" kern="1200">
                <a:solidFill>
                  <a:schemeClr val="tx1"/>
                </a:solidFill>
                <a:effectLst/>
                <a:latin typeface="+mn-lt"/>
                <a:ea typeface="+mn-ea"/>
                <a:cs typeface="+mn-cs"/>
              </a:rPr>
              <a:t>Một lệnh là phụ thuộc điều khiển vào một branch không thể được chuyển đến trước branch, do việc thực hiện của nó không còn được điểu khiển bởi branch. Ví dụ, chúng ta không thể thực hiện một lệnh từ phần then của một lệnh if và chuyển nó trước lệnh if.</a:t>
            </a:r>
            <a:endParaRPr lang="vi-VN" sz="1200" kern="1200">
              <a:solidFill>
                <a:schemeClr val="tx1"/>
              </a:solidFill>
              <a:effectLst/>
              <a:latin typeface="+mn-lt"/>
              <a:ea typeface="+mn-ea"/>
              <a:cs typeface="+mn-cs"/>
            </a:endParaRPr>
          </a:p>
          <a:p>
            <a:pPr marL="0" indent="0">
              <a:buFontTx/>
              <a:buNone/>
            </a:pPr>
            <a:r>
              <a:rPr lang="en-US" sz="1200" kern="1200">
                <a:solidFill>
                  <a:schemeClr val="tx1"/>
                </a:solidFill>
                <a:effectLst/>
                <a:latin typeface="+mn-lt"/>
                <a:ea typeface="+mn-ea"/>
                <a:cs typeface="+mn-cs"/>
              </a:rPr>
              <a:t> (2) Một lệnh không là phụ thuộc điều khiển vào một branch không thể chuyển đến sau một branch vì nếu thế việc thực hiện nó sẽ được điều khiển bởi một branch. Ví dụ, chúng ta không thể thực hiện một lệnh trước lệnh if và chuyển nó vào phần then.</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CPU đa nhân</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CPU đa lõi</a:t>
            </a:r>
            <a:r>
              <a:rPr lang="en-US" sz="1200" kern="1200">
                <a:solidFill>
                  <a:schemeClr val="tx1"/>
                </a:solidFill>
                <a:effectLst/>
                <a:latin typeface="+mn-lt"/>
                <a:ea typeface="+mn-ea"/>
                <a:cs typeface="+mn-cs"/>
              </a:rPr>
              <a:t> (multi-core) có nhiều đơn vị vi xử lý (thường được gọi là "core") được tích hợp và đóng gói trên cùng một nền mạch tích hợp (chip) vật lý duy nhất.</a:t>
            </a:r>
            <a:endParaRPr lang="vi-VN"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Mỗi core đều có thể thực hiện việc xử lý tuần tự từng gói dữ liệu và sự kết hợp nhiều core trên một hệ CPU giúp làm tăng tốc độ xử lý chung của hệ thống khi mà dữ liệu được phân thành nhiều gói nhỏ và phân cho các core xử lý song song cùng một lúc.</a:t>
            </a:r>
            <a:endParaRPr lang="en-US"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Vậy tại sao các kiến trúc sư phần cứng lại muốn đặt nhiều CPU vào cùng một chip? Lý do lớn nhất là việc đặt nhiều lõi lên cùng một vi mạch sẽ giúp giảm không gian trên bản mạch chính khi có nhu cầu muốn sử dụng với số lượng CPU lõi đơn tương đương.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Thêm nữa, lợi thế của việc sử dụng đa lõi trên cùng một vi mạch đương nhiên sẽ làm việc kết hợp cùng nhau chặt chẽ và nâng cao được hiệu quả hơn.</a:t>
            </a:r>
            <a:endParaRPr lang="en-US"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Khả năng tiết kiệm năng lượng cũng được phát huy thấy rõ đối với thiết kế này. Khi nhiều lõi cùng nằm trên một chip, xung tín hiệu truyền giữa các lõi sẽ ngắn hơn. Ngoài ra, đặc trưng của CPU đa lõi là chạy với điện năng thấp hơn vì công suất tiêu tốn để tín hiệu truyền trên dây bằng với bình phương điện áp chia cho điện trở trong dây, do đó điện năng thấp hơn sẽ dẫn đến kết quả là nguồn điện sử dụng đi.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Một lý do khác đối với việc tiết kiệm nguồn điện là tốc độ đồng hồ. Như bạn thấy, CPU đa lõi có thể thực thi các hoạt động nhiều lần hơn trong một giây trong khi tần số thấp hơn. </a:t>
            </a:r>
            <a:r>
              <a:rPr lang="vi-VN" sz="1200" kern="1200">
                <a:solidFill>
                  <a:schemeClr val="tx1"/>
                </a:solidFill>
                <a:effectLst/>
                <a:latin typeface="+mn-lt"/>
                <a:ea typeface="+mn-ea"/>
                <a:cs typeface="+mn-cs"/>
              </a:rPr>
              <a:t>Chúng</a:t>
            </a:r>
            <a:r>
              <a:rPr lang="vi-VN" sz="1200" kern="1200" baseline="0">
                <a:solidFill>
                  <a:schemeClr val="tx1"/>
                </a:solidFill>
                <a:effectLst/>
                <a:latin typeface="+mn-lt"/>
                <a:ea typeface="+mn-ea"/>
                <a:cs typeface="+mn-cs"/>
              </a:rPr>
              <a:t> ta có</a:t>
            </a:r>
            <a:r>
              <a:rPr lang="en-US" sz="1200" kern="1200">
                <a:solidFill>
                  <a:schemeClr val="tx1"/>
                </a:solidFill>
                <a:effectLst/>
                <a:latin typeface="+mn-lt"/>
                <a:ea typeface="+mn-ea"/>
                <a:cs typeface="+mn-cs"/>
              </a:rPr>
              <a:t> một quy tắc đơn giản là mỗi một phần trăm tăng thêm tốc độ đồng hồ sẽ tăng 3% điện năng tiêu thụ. Và tất nhiên là điều đó còn chưa tính tới tác động của các nhân tố khác có ảnh hưởng tới sự tiêu thụ điện năng. </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CPU đa lõi còn có thể chia sẻ một mạch ghép nối bus tốt như mạch lưu trữ. </a:t>
            </a:r>
            <a:r>
              <a:rPr lang="en-US" sz="1200" b="1" kern="1200">
                <a:solidFill>
                  <a:schemeClr val="tx1"/>
                </a:solidFill>
                <a:effectLst/>
                <a:latin typeface="+mn-lt"/>
                <a:ea typeface="+mn-ea"/>
                <a:cs typeface="+mn-cs"/>
              </a:rPr>
              <a:t>	</a:t>
            </a:r>
            <a:endParaRPr lang="vi-VN" sz="1200" b="1" kern="1200">
              <a:solidFill>
                <a:schemeClr val="tx1"/>
              </a:solidFill>
              <a:effectLst/>
              <a:latin typeface="+mn-lt"/>
              <a:ea typeface="+mn-ea"/>
              <a:cs typeface="+mn-cs"/>
            </a:endParaRPr>
          </a:p>
          <a:p>
            <a:pPr marL="171450" indent="-171450">
              <a:buFontTx/>
              <a:buChar char="-"/>
            </a:pPr>
            <a:r>
              <a:rPr lang="en-US" sz="1200" b="1" kern="1200">
                <a:solidFill>
                  <a:schemeClr val="tx1"/>
                </a:solidFill>
                <a:effectLst/>
                <a:latin typeface="+mn-lt"/>
                <a:ea typeface="+mn-ea"/>
                <a:cs typeface="+mn-cs"/>
              </a:rPr>
              <a:t>Đa luồng</a:t>
            </a:r>
            <a:r>
              <a:rPr lang="vi-VN" sz="1200" b="0" kern="1200">
                <a:solidFill>
                  <a:schemeClr val="tx1"/>
                </a:solidFill>
                <a:effectLst/>
                <a:latin typeface="+mn-lt"/>
                <a:ea typeface="+mn-ea"/>
                <a:cs typeface="+mn-cs"/>
              </a:rPr>
              <a:t>:</a:t>
            </a:r>
            <a:r>
              <a:rPr lang="en-US" sz="1200" kern="1200">
                <a:solidFill>
                  <a:schemeClr val="tx1"/>
                </a:solidFill>
                <a:effectLst/>
                <a:latin typeface="+mn-lt"/>
                <a:ea typeface="+mn-ea"/>
                <a:cs typeface="+mn-cs"/>
              </a:rPr>
              <a:t>	Kiến trúc này có tác dụng gì với các nhà phát triển phần mềm? Một nhân tố khác giới hạn lợi ích thực thi của CPU đa lõi là phần mềm chạy trên nó. Đối với người dùng bình thường, hiệu suất lớn nhất mà họ đạt được khi lựa chọn một CPU đa lõi là tính đa nhiệm được cải thiện. Ví dụ, với một CPU đa lõi bạn sẽ thấy sự cải thiện lớn khi xem DVD trong lúc máy vẫn đang được quét virus mà tốc độ không bị ảnh hưởng, bởi vì từng ứng dụng sẽ được gán trên các lõi khác nhau. </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Nếu người dùng đang chạy một ứng dụng đơn trên máy tính đa lõi thì sẽ không thấy rõ được việc tăng hiệu suất đáng kể lắm. Bởi hầu hết các ứng dụng không được xử lý đa luồng. Chính vì vậy các ứng dụng cũng cần phải thay đổi trong thiết kế. Việc xử lý đa luồng đúng cách là khi khối lượng công việc được phân chia thành nhiều luồng khác nhau. </a:t>
            </a:r>
            <a:endParaRPr lang="vi-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Việc phát triển một ứng dụng đa luồng đích thực yêu cầu rất nhiều công việc phức tạp. Điều này rõ ràng cũng tốn khá nhiều chi phí vào một chu trình thiết kế phần mềm. Đó là lý do tại sao phần lớn các ứng dụng phần mềm sẽ không được phát triển như các ứng dụng thực sự đa luồng cho đến khi số lượng lõi đủ cao để thực hiện nhiều tác vụ mà không làm ảnh hưởng tới hiệu suất. Và điều này sẽ đạt được khi người dùng có nhu cầu. </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a:t>- </a:t>
            </a:r>
            <a:r>
              <a:rPr lang="en-US" sz="1200" kern="1200">
                <a:solidFill>
                  <a:schemeClr val="tx1"/>
                </a:solidFill>
                <a:effectLst/>
                <a:latin typeface="+mn-lt"/>
                <a:ea typeface="+mn-ea"/>
                <a:cs typeface="+mn-cs"/>
              </a:rPr>
              <a:t>Trong quá trình thực hiện các chương trình người ta thống kê thời gian để truy nhập dữ liệu chiếm một phần rất lớn trong tổng thời gian thực hiện của toàn bộ chương trình. Đây chính là thời điểm thắt cổ chai của hệ thống</a:t>
            </a:r>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Vì thế người ta sẽ tìm cách để làm giảm tổng thời gian truy nhập bộ nhớ sao cho dữ liệu hầu như luôn sẵn sàng với Bộ xử lý.</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Mối quan hệ về thời gian</a:t>
            </a:r>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Người ta cho rằng các dữ liệu, các lệnh vừa được sử dụng thì tương lai sẽ được sử dụng tiếp. Vì thế người ta tìm cách để lưu các dữ liệu vào các lệnh này để có thể truy nhập trong tương lai.</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Mối quan hệ về không gian</a:t>
            </a:r>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Theo quan điểm này người ta cho rằng các lệnh và các dữ liệu nằm gần lệnh hoặc là dữ liệu vừa được sử dụng thì trong tương lai sẽ có thể được sử dụng, do vậy người ta phải tìm cách để lưu trữ hoặc nạp trước dữ liệu này.</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Mối quan hệ tuần tự</a:t>
            </a:r>
            <a:r>
              <a:rPr lang="vi-VN"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 Người ta đã thống kê được rằng các lệnh trong chương trình hầu hết được thực hiện một cách tuần tự (70-80%), lệnh thực hiện rẽ nhánh và lặp (20-30%) vì thế người ta sẽ tìm cách để nạp hoặc lưu trữ các lệnh nằm trước hoặc sau lệnh đang thực hiện để cho quá trình truy nhập lênh này nhanh hơn.</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Trong mô hình phân cấp bộ nhớ ta sẽ tìm cách ghép nối các bộ nhớ có tốc độ truy cập nhanh kết hợp với các bộ nhớ có tốc độ truy cập thấp, sao cho tổng thời gian truy nhập một mục dữ liệu/một lệnh và tổng giá thành của bộ nhớ là thấp nhất. Vì các bộ nhớ càng gần bộ xử lý có tốc độ càng cao giá thành càng đắt, nên không thể sử dụng chúng với dung lượng lớn mà chỉ sử dụng chúng đóng vai trò trung gian, khi đó để  nạp hoặc ghi dữ liệu thì ta phải xây dựng những thuật toán, thông thường áp dụng một trong ba quan điểm trên.</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a:t>- </a:t>
            </a:r>
            <a:r>
              <a:rPr lang="en-US" sz="1200" kern="1200">
                <a:solidFill>
                  <a:schemeClr val="tx1"/>
                </a:solidFill>
                <a:effectLst/>
                <a:latin typeface="+mn-lt"/>
                <a:ea typeface="+mn-ea"/>
                <a:cs typeface="+mn-cs"/>
              </a:rPr>
              <a:t>Là đơn vị nhỏ nhất được sử dụng để cấu tạo nên bộ nhớ mỗi phần tử nhớ này thường là một mạch Flip-Flop hoặc một tổ hợp các transistor.</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vi-VN"/>
              <a:t>- </a:t>
            </a:r>
            <a:r>
              <a:rPr lang="en-US" sz="1200" kern="1200">
                <a:solidFill>
                  <a:schemeClr val="tx1"/>
                </a:solidFill>
                <a:effectLst/>
                <a:latin typeface="+mn-lt"/>
                <a:ea typeface="+mn-ea"/>
                <a:cs typeface="+mn-cs"/>
              </a:rPr>
              <a:t>Mỗi phần tử nhớ sẽ lưu trữ được một bit dữ liệu, để xây dựng thành bộ nhớ có các dung lượng cao hơn người ta phải kết nối các phần tử nhớ lại với nhau. Khi bộ nhớ cần thiết kế, có một từ nhớ là n bit suy ra phải kết nối n phần tử nhớ lại với nhau và các phần tử nhớ này phải có chung đường tín hiệu select. Khi đó, mỗi khi có tín hiệu lựa chọn thì tất cả các phần tử nhớ này sẽ được lựa chọn đồng thời.</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mỗi IC đều có 4 tín hiệu như hình "phần tử nhớ cơ bản". LS124 là bộ giải mã. 2 đường địa chỉ có chỉ số cao vào bộ giải mã. A0-A17 là 18 đg địa chỉ vào IC. D0-D7 là 8 đầu ra của IC. Nối các đầu ra đó nên BN cũng là D0-D7</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1 phần tử nhớ sẽ lưu 1 bit sữ liệu nên: </a:t>
            </a:r>
            <a:r>
              <a:rPr lang="en-US"/>
              <a:t>Bước</a:t>
            </a:r>
            <a:r>
              <a:rPr lang="en-US" baseline="0"/>
              <a:t> 1,2,3 đổi ra byte là được, vì nhân với số bít đầu ra sẽ thành bít.</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Cache: ke</a:t>
            </a:r>
            <a:endParaRPr lang="vi-VN"/>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sz="1200" kern="1200">
                <a:solidFill>
                  <a:schemeClr val="tx1"/>
                </a:solidFill>
                <a:effectLst/>
                <a:latin typeface="+mn-lt"/>
                <a:ea typeface="+mn-ea"/>
                <a:cs typeface="+mn-cs"/>
              </a:rPr>
              <a:t>Cache là thành phần nhớ trong sơ đồ phân cấp bộ nhớ máy tính. Nó hoạt động như một thành phần trung gian, trung chuyển dữ liệu từ bộ nhớ chính về CPU và ngược lại.</a:t>
            </a:r>
            <a:endParaRPr lang="vi-VN"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sz="1200" kern="1200">
                <a:solidFill>
                  <a:schemeClr val="tx1"/>
                </a:solidFill>
                <a:effectLst/>
                <a:latin typeface="+mn-lt"/>
                <a:ea typeface="+mn-ea"/>
                <a:cs typeface="+mn-cs"/>
              </a:rPr>
              <a:t>Mục đích cơ bản của cache là lưu trữ các lệnh chương trình thường xuyên được tham chiếu lại bởi phần mềm trong khi hoạt động. Truy cập nhanh vào các hướng dẫn này làm tăng tốc độ tổng thể của chương trình phần mềm.</a:t>
            </a: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sz="1200" kern="1200">
                <a:solidFill>
                  <a:schemeClr val="tx1"/>
                </a:solidFill>
                <a:effectLst/>
                <a:latin typeface="+mn-lt"/>
                <a:ea typeface="+mn-ea"/>
                <a:cs typeface="+mn-cs"/>
              </a:rPr>
              <a:t>Khi bộ vi xử lý xử lý dữ liệu, nó trông đầu tiên trong bộ nhớ cache, nếu nó tìm thấy các hướng dẫn ở trước đó (về việc đọc dữ liệu trước đó) nó không cần phải đọc nhiều dữ liệu hơn từ bộ nhớ lớn hơn, hoặc các thiết bị lưu trữ dữ liệu khác. Hầu hết các chương trình sử dụng rất ít tài nguyên khi chúng đã được mở và hoạt động trong một thời gian, chủ yếu là do các hướng dẫn thường xuyên tham chiếu lại có xu hướng được lưu trữ. Điều này giải thích lý do tại sao các phép đo hiệu năng hệ thống trong các máy tính có bộ vi xử lý chậm hơn nhưng bộ nhớ cache lớn hơn có xu hướng nhanh hơn các phép đo hiệu năng hệ thống trong các máy tính có bộ vi xử lý nhanh hơn nhưng không gian bộ nhớ bị giới hạn.</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 </a:t>
            </a:r>
            <a:r>
              <a:rPr lang="en-US" sz="1200" kern="1200">
                <a:solidFill>
                  <a:schemeClr val="tx1"/>
                </a:solidFill>
                <a:latin typeface="+mn-lt"/>
                <a:ea typeface="+mn-ea"/>
                <a:cs typeface="+mn-cs"/>
              </a:rPr>
              <a:t>Cache hit</a:t>
            </a:r>
            <a:r>
              <a:rPr lang="en-US" sz="1200" b="0" kern="1200">
                <a:solidFill>
                  <a:schemeClr val="tx1"/>
                </a:solidFill>
                <a:latin typeface="+mn-lt"/>
                <a:ea typeface="+mn-ea"/>
                <a:cs typeface="+mn-cs"/>
              </a:rPr>
              <a:t> </a:t>
            </a:r>
            <a:r>
              <a:rPr lang="vi-VN" sz="1200" b="0" kern="1200">
                <a:solidFill>
                  <a:schemeClr val="tx1"/>
                </a:solidFill>
                <a:latin typeface="+mn-lt"/>
                <a:ea typeface="+mn-ea"/>
                <a:cs typeface="+mn-cs"/>
              </a:rPr>
              <a:t>:</a:t>
            </a:r>
            <a:r>
              <a:rPr lang="en-US" sz="1200" kern="1200">
                <a:solidFill>
                  <a:schemeClr val="tx1"/>
                </a:solidFill>
                <a:effectLst/>
                <a:latin typeface="+mn-lt"/>
                <a:ea typeface="+mn-ea"/>
                <a:cs typeface="+mn-cs"/>
              </a:rPr>
              <a:t>là sự kiện CPU truy cập tới mục dữ liệu và mục tin mà tìm được trong cache. Xác suất xảy ra Hit được gọi là hệ số hit, ký hiệu là: 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Với điều kiện tồn tại H : 0 &lt;= H &lt;= 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Giá trị H càng cao thì cache càng tốt.</a:t>
            </a:r>
            <a:endParaRPr lang="vi-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Cache miss</a:t>
            </a:r>
            <a:r>
              <a:rPr lang="en-US" sz="1200" kern="1200">
                <a:solidFill>
                  <a:schemeClr val="tx1"/>
                </a:solidFill>
                <a:effectLst/>
                <a:latin typeface="+mn-lt"/>
                <a:ea typeface="+mn-ea"/>
                <a:cs typeface="+mn-cs"/>
              </a:rPr>
              <a:t>: là sự kiện CPU truy cập tới mục dữ liệu mà không tìm thấy nó trong cache. Khả năng xảy ra Miss được gọi là hệ số miss, ký hiệu là: 1-H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Với điều kiện tồn tại : 0 &lt;= (1-H) &lt;= 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Hệ số Miss thấp thì hiệu quả cache cao.</a:t>
            </a:r>
            <a:endParaRPr lang="vi-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Hist</a:t>
            </a:r>
            <a:r>
              <a:rPr lang="vi-VN" sz="1200" kern="1200" baseline="0">
                <a:solidFill>
                  <a:schemeClr val="tx1"/>
                </a:solidFill>
                <a:effectLst/>
                <a:latin typeface="+mn-lt"/>
                <a:ea typeface="+mn-ea"/>
                <a:cs typeface="+mn-cs"/>
              </a:rPr>
              <a:t> ratio: hít ri si ầu</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a:solidFill>
                  <a:schemeClr val="tx1"/>
                </a:solidFill>
                <a:effectLst/>
                <a:latin typeface="+mn-lt"/>
                <a:ea typeface="+mn-ea"/>
                <a:cs typeface="+mn-cs"/>
              </a:rPr>
              <a:t>Dung lượng bộ nhớ cache thường nhỏ. Với các hệ thống cũ là 16KB, 32KB,…,128KB. Với các hệ thống mới hiện nay, dung lượng có thể đạt được là 256KB, 512KB, 1MB, 2MB,…</a:t>
            </a:r>
            <a:endParaRPr lang="vi-VN"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sz="1200" kern="1200">
                <a:solidFill>
                  <a:schemeClr val="tx1"/>
                </a:solidFill>
                <a:effectLst/>
                <a:latin typeface="+mn-lt"/>
                <a:ea typeface="+mn-ea"/>
                <a:cs typeface="+mn-cs"/>
              </a:rPr>
              <a:t>Cache có tốc độ truy xuất nhanh hơn rất nhiều so với bộ nhớ chính. Cache được đặt giữa CPU và bộ nhớ chính nhằm tăng tốc độ trao đổi thông tin giữa CPU và bộ nhớ chính. Cache thường được đặt trong chip vi xử lý.</a:t>
            </a:r>
            <a:endParaRPr lang="en-US" sz="120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a:solidFill>
                  <a:schemeClr val="tx1"/>
                </a:solidFill>
                <a:effectLst/>
                <a:latin typeface="+mn-lt"/>
                <a:ea typeface="+mn-ea"/>
                <a:cs typeface="+mn-cs"/>
              </a:rPr>
              <a:t>Bộ nhớ chính có 2</a:t>
            </a:r>
            <a:r>
              <a:rPr lang="en-US" sz="1200" kern="1200" baseline="30000">
                <a:solidFill>
                  <a:schemeClr val="tx1"/>
                </a:solidFill>
                <a:effectLst/>
                <a:latin typeface="+mn-lt"/>
                <a:ea typeface="+mn-ea"/>
                <a:cs typeface="+mn-cs"/>
              </a:rPr>
              <a:t>N</a:t>
            </a:r>
            <a:r>
              <a:rPr lang="en-US" sz="1200" kern="1200">
                <a:solidFill>
                  <a:schemeClr val="tx1"/>
                </a:solidFill>
                <a:effectLst/>
                <a:latin typeface="+mn-lt"/>
                <a:ea typeface="+mn-ea"/>
                <a:cs typeface="+mn-cs"/>
              </a:rPr>
              <a:t> byte nhớ.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Bộ nhớ chính và bộ nhớ cache được chia thành các khối có kích thước bằng nhau.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Bộ nhớ chính: B0, B1, B2,…, Bp-1 (p Blocks). Bộ nhớ cache: L0, L1, L2,…, Lm-1 (m Lines).</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 Kích thước của Block hoặc Line = 8, 16, 32, 64, 128 byte.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Mỗi Line trong cache có một thẻ nhớ (Tag) được gắn vào.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Một số Block của bộ nhớ chính được nạp vào các Line của cache.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Nội dung Tag (thẻ nhớ) cho biết Block nào của bộ nhớ chính hiện đang được chứa ở Line đó.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Nội dung Tag được cập nhật mỗi khi Block từ bộ nhớ chính nạp vào Line đó</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defRPr/>
            </a:pPr>
            <a:r>
              <a:rPr lang="en-US" sz="1200" kern="1200">
                <a:solidFill>
                  <a:schemeClr val="tx1"/>
                </a:solidFill>
                <a:effectLst/>
                <a:latin typeface="+mn-lt"/>
                <a:ea typeface="+mn-ea"/>
                <a:cs typeface="+mn-cs"/>
              </a:rPr>
              <a:t>Cache được coi là bộ nhớ thông minh: cache có khả năng tiên đoán trước yêu cầu về lệnh và dữ liệu của CPU. Dữ liệu và lệnh cần thiết được chuyển trước từ bộ nhớ chính về cache, sau đó CPU truy cập cache. Từ đó giảm thiểu được thời gian truy nhập bộ nhớ.</a:t>
            </a:r>
            <a:endParaRPr lang="vi-VN"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r>
              <a:rPr lang="en-US" sz="1200" kern="1200">
                <a:solidFill>
                  <a:schemeClr val="tx1"/>
                </a:solidFill>
                <a:effectLst/>
                <a:latin typeface="+mn-lt"/>
                <a:ea typeface="+mn-ea"/>
                <a:cs typeface="+mn-cs"/>
              </a:rPr>
              <a:t>Thao tác của Cache: CPU yêu cầu lấy nội dung của một ngăn nhớ bằng việc đưa ra một địa chỉ xác định ô nhớ. CPU yêu cầu kiểm tra xem có nội dung cần tìm trong cache hay không. Nếu có, CPU nhận dữ liệu từ bộ nhớ cache. Nếu không có, bộ điều khiển cache đọc Block nhớ chứa dữ liệu CPU cần vào cache. Tiếp đó là chuyển dữ liệu từ cache đến CPU.</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Tkcache(phải</a:t>
            </a:r>
            <a:r>
              <a:rPr lang="en-US" baseline="0"/>
              <a:t> truy cập BN)</a:t>
            </a:r>
            <a:r>
              <a:rPr lang="en-US"/>
              <a:t>=10</a:t>
            </a:r>
            <a:r>
              <a:rPr lang="en-US" baseline="0"/>
              <a:t> lần truy cập BN * thời gian truy cập BN 1 lần 100</a:t>
            </a:r>
            <a:endParaRPr lang="en-US" baseline="0"/>
          </a:p>
          <a:p>
            <a:r>
              <a:rPr lang="en-US" baseline="0"/>
              <a:t>Tcache (truy cập BN cache để lấy dữ liệu) = trong 10 lần truy cập có 9 lần tìm trong BN cache, 1 lần tìm trong BN chính</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Chức năng ánh xạ: Là ánh xạ các khối dữ liệu của bộ nhớ chính vào các vị trí của bộ nhớ cache. Có ba kỹ thuật ánh xạ chính: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 Ánh xạ trực tiếp.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 Ánh xạ liên kết toàn phần.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 Ánh xạ liên kết tập hợp.</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LRU-least-recently-used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pháp</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Fifo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sử</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dụng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biến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đếm</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để</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lưu</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giữ</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thứ</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tự</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của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các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trang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trong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bộ</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nhớ</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biến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đếm</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nào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có</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giá</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trị</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lớn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nhất</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thì</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sẽ</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bị</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thay</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ra.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Các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trang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sẽ</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nạp</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vào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hàng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đợi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khi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đưa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vào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khung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trang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thì</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khung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trang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có</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thể</a:t>
            </a:r>
            <a:r>
              <a:rPr lang="en-US" sz="1200" kern="1200" baseline="0" dirty="0">
                <a:solidFill>
                  <a:schemeClr val="tx1"/>
                </a:solidFill>
                <a:effectLst/>
                <a:latin typeface="+mn-lt"/>
                <a:ea typeface="+mn-ea"/>
                <a:cs typeface="+mn-cs"/>
              </a:rPr>
              <a:t> ở </a:t>
            </a:r>
            <a:r>
              <a:rPr lang="en-US" sz="1200" kern="1200" baseline="0" dirty="0" err="1">
                <a:solidFill>
                  <a:schemeClr val="tx1"/>
                </a:solidFill>
                <a:effectLst/>
                <a:latin typeface="+mn-lt"/>
                <a:ea typeface="+mn-ea"/>
                <a:cs typeface="+mn-cs"/>
              </a:rPr>
              <a:t>bất</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kỳ</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đâu</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trong</a:t>
            </a:r>
            <a:r>
              <a:rPr lang="en-US" sz="1200" kern="1200" baseline="0" dirty="0">
                <a:solidFill>
                  <a:schemeClr val="tx1"/>
                </a:solidFill>
                <a:effectLst/>
                <a:latin typeface="+mn-lt"/>
                <a:ea typeface="+mn-ea"/>
                <a:cs typeface="+mn-cs"/>
              </a:rPr>
              <a:t> BN </a:t>
            </a:r>
            <a:r>
              <a:rPr lang="en-US" sz="1200" kern="1200" baseline="0" dirty="0" err="1">
                <a:solidFill>
                  <a:schemeClr val="tx1"/>
                </a:solidFill>
                <a:effectLst/>
                <a:latin typeface="+mn-lt"/>
                <a:ea typeface="+mn-ea"/>
                <a:cs typeface="+mn-cs"/>
              </a:rPr>
              <a:t>nên</a:t>
            </a:r>
            <a:r>
              <a:rPr lang="en-US" sz="1200" kern="1200" baseline="0" dirty="0">
                <a:solidFill>
                  <a:schemeClr val="tx1"/>
                </a:solidFill>
                <a:effectLst/>
                <a:latin typeface="+mn-lt"/>
                <a:ea typeface="+mn-ea"/>
                <a:cs typeface="+mn-cs"/>
              </a:rPr>
              <a:t> ta </a:t>
            </a:r>
            <a:r>
              <a:rPr lang="en-US" sz="1200" kern="1200" baseline="0" dirty="0" err="1">
                <a:solidFill>
                  <a:schemeClr val="tx1"/>
                </a:solidFill>
                <a:effectLst/>
                <a:latin typeface="+mn-lt"/>
                <a:ea typeface="+mn-ea"/>
                <a:cs typeface="+mn-cs"/>
              </a:rPr>
              <a:t>sẽ</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không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dồn</a:t>
            </a:r>
            <a:r>
              <a:rPr lang="en-US" sz="1200" kern="1200" baseline="0" dirty="0">
                <a:solidFill>
                  <a:schemeClr val="tx1"/>
                </a:solidFill>
                <a:effectLst/>
                <a:latin typeface="+mn-lt"/>
                <a:ea typeface="+mn-ea"/>
                <a:cs typeface="+mn-cs"/>
              </a:rPr>
              <a:t> 0 </a:t>
            </a:r>
            <a:r>
              <a:rPr lang="en-US" sz="1200" kern="1200" baseline="0" dirty="0" err="1">
                <a:solidFill>
                  <a:schemeClr val="tx1"/>
                </a:solidFill>
                <a:effectLst/>
                <a:latin typeface="+mn-lt"/>
                <a:ea typeface="+mn-ea"/>
                <a:cs typeface="+mn-cs"/>
              </a:rPr>
              <a:t>lên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khung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trang</a:t>
            </a:r>
            <a:r>
              <a:rPr lang="en-US" sz="1200" kern="1200" baseline="0">
                <a:solidFill>
                  <a:schemeClr val="tx1"/>
                </a:solidFill>
                <a:effectLst/>
                <a:latin typeface="+mn-lt"/>
                <a:ea typeface="+mn-ea"/>
                <a:cs typeface="+mn-cs"/>
              </a:rPr>
              <a:t> 1.</a:t>
            </a:r>
            <a:endParaRPr lang="en-US" dirty="0"/>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Times New Roman" panose="02020603050405020304" pitchFamily="18" charset="0"/>
                <a:cs typeface="Times New Roman" panose="02020603050405020304" pitchFamily="18" charset="0"/>
              </a:rPr>
              <a:t>Interrupt service routine_ISR</a:t>
            </a:r>
            <a:endParaRPr lang="en-US" sz="1200">
              <a:latin typeface="Times New Roman" panose="02020603050405020304" pitchFamily="18" charset="0"/>
              <a:cs typeface="Times New Roman" panose="02020603050405020304" pitchFamily="18" charset="0"/>
            </a:endParaRPr>
          </a:p>
          <a:p>
            <a:r>
              <a:rPr lang="en-US" sz="1200" b="0" kern="1200">
                <a:solidFill>
                  <a:schemeClr val="tx1"/>
                </a:solidFill>
                <a:latin typeface="+mn-lt"/>
                <a:ea typeface="+mn-ea"/>
                <a:cs typeface="Times New Roman" panose="02020603050405020304" pitchFamily="18" charset="0"/>
              </a:rPr>
              <a:t>RETI:</a:t>
            </a:r>
            <a:r>
              <a:rPr lang="en-US" sz="1200" b="0" kern="1200" baseline="0">
                <a:solidFill>
                  <a:schemeClr val="tx1"/>
                </a:solidFill>
                <a:latin typeface="+mn-lt"/>
                <a:ea typeface="+mn-ea"/>
                <a:cs typeface="Times New Roman" panose="02020603050405020304" pitchFamily="18" charset="0"/>
              </a:rPr>
              <a:t> </a:t>
            </a:r>
            <a:r>
              <a:rPr lang="vi-VN" sz="1200" b="0" kern="1200">
                <a:solidFill>
                  <a:schemeClr val="tx1"/>
                </a:solidFill>
                <a:latin typeface="+mn-lt"/>
                <a:ea typeface="+mn-ea"/>
                <a:cs typeface="Times New Roman" panose="02020603050405020304" pitchFamily="18" charset="0"/>
              </a:rPr>
              <a:t>trở về từ một trình phục vụ ngắt</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b="0">
                <a:latin typeface="Times New Roman" panose="02020603050405020304" pitchFamily="18" charset="0"/>
                <a:cs typeface="Times New Roman" panose="02020603050405020304" pitchFamily="18" charset="0"/>
                <a:sym typeface="Wingdings" panose="05000000000000000000" pitchFamily="2" charset="2"/>
              </a:rPr>
              <a:t>- N</a:t>
            </a:r>
            <a:r>
              <a:rPr lang="en-US" sz="1200" b="0">
                <a:latin typeface="Times New Roman" panose="02020603050405020304" pitchFamily="18" charset="0"/>
                <a:cs typeface="Times New Roman" panose="02020603050405020304" pitchFamily="18" charset="0"/>
              </a:rPr>
              <a:t>gắt mềm: Ngắt </a:t>
            </a:r>
            <a:r>
              <a:rPr lang="en-US" sz="1200" b="0">
                <a:solidFill>
                  <a:srgbClr val="FF0000"/>
                </a:solidFill>
                <a:latin typeface="Times New Roman" panose="02020603050405020304" pitchFamily="18" charset="0"/>
                <a:cs typeface="Times New Roman" panose="02020603050405020304" pitchFamily="18" charset="0"/>
              </a:rPr>
              <a:t>do chính chương trình tạo ra </a:t>
            </a:r>
            <a:r>
              <a:rPr lang="en-US" sz="1200" b="0">
                <a:latin typeface="Times New Roman" panose="02020603050405020304" pitchFamily="18" charset="0"/>
                <a:cs typeface="Times New Roman" panose="02020603050405020304" pitchFamily="18" charset="0"/>
              </a:rPr>
              <a:t>nhằm </a:t>
            </a:r>
            <a:r>
              <a:rPr lang="en-US" sz="1200" b="0">
                <a:solidFill>
                  <a:srgbClr val="FF0000"/>
                </a:solidFill>
                <a:latin typeface="Times New Roman" panose="02020603050405020304" pitchFamily="18" charset="0"/>
                <a:cs typeface="Times New Roman" panose="02020603050405020304" pitchFamily="18" charset="0"/>
              </a:rPr>
              <a:t>gọi các chương trình con ở xa</a:t>
            </a:r>
            <a:r>
              <a:rPr lang="en-US" sz="1200" b="0">
                <a:latin typeface="Times New Roman" panose="02020603050405020304" pitchFamily="18" charset="0"/>
                <a:cs typeface="Times New Roman" panose="02020603050405020304" pitchFamily="18" charset="0"/>
              </a:rPr>
              <a:t> đang </a:t>
            </a:r>
            <a:r>
              <a:rPr lang="en-US" sz="1200" b="0">
                <a:solidFill>
                  <a:srgbClr val="FF0000"/>
                </a:solidFill>
                <a:latin typeface="Times New Roman" panose="02020603050405020304" pitchFamily="18" charset="0"/>
                <a:cs typeface="Times New Roman" panose="02020603050405020304" pitchFamily="18" charset="0"/>
              </a:rPr>
              <a:t>nằm trong ROM hoặc RAM</a:t>
            </a:r>
            <a:endParaRPr lang="en-US" sz="1200" b="0">
              <a:solidFill>
                <a:srgbClr val="FF0000"/>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0">
                <a:solidFill>
                  <a:srgbClr val="FF0000"/>
                </a:solidFill>
                <a:latin typeface="Times New Roman" panose="02020603050405020304" pitchFamily="18" charset="0"/>
                <a:cs typeface="Times New Roman" panose="02020603050405020304" pitchFamily="18" charset="0"/>
              </a:rPr>
              <a:t>- Ngắt</a:t>
            </a:r>
            <a:r>
              <a:rPr lang="en-US" sz="1200" b="0" baseline="0">
                <a:solidFill>
                  <a:srgbClr val="FF0000"/>
                </a:solidFill>
                <a:latin typeface="Times New Roman" panose="02020603050405020304" pitchFamily="18" charset="0"/>
                <a:cs typeface="Times New Roman" panose="02020603050405020304" pitchFamily="18" charset="0"/>
              </a:rPr>
              <a:t> cứng: </a:t>
            </a:r>
            <a:r>
              <a:rPr lang="en-US" sz="1200" b="0">
                <a:latin typeface="Times New Roman" panose="02020603050405020304" pitchFamily="18" charset="0"/>
                <a:cs typeface="Times New Roman" panose="02020603050405020304" pitchFamily="18" charset="0"/>
              </a:rPr>
              <a:t>Ngắt </a:t>
            </a:r>
            <a:r>
              <a:rPr lang="en-US" sz="1200" b="0">
                <a:solidFill>
                  <a:srgbClr val="FF0000"/>
                </a:solidFill>
                <a:latin typeface="Times New Roman" panose="02020603050405020304" pitchFamily="18" charset="0"/>
                <a:cs typeface="Times New Roman" panose="02020603050405020304" pitchFamily="18" charset="0"/>
              </a:rPr>
              <a:t>được tạo ra bởi mạch điện của máy tính</a:t>
            </a:r>
            <a:r>
              <a:rPr lang="en-US" sz="1200" b="0">
                <a:latin typeface="Times New Roman" panose="02020603050405020304" pitchFamily="18" charset="0"/>
                <a:cs typeface="Times New Roman" panose="02020603050405020304" pitchFamily="18" charset="0"/>
              </a:rPr>
              <a:t> nhằm </a:t>
            </a:r>
            <a:r>
              <a:rPr lang="en-US" sz="1200" b="0">
                <a:solidFill>
                  <a:srgbClr val="FF0000"/>
                </a:solidFill>
                <a:latin typeface="Times New Roman" panose="02020603050405020304" pitchFamily="18" charset="0"/>
                <a:cs typeface="Times New Roman" panose="02020603050405020304" pitchFamily="18" charset="0"/>
              </a:rPr>
              <a:t>đáp lại một sự kiện nào đó </a:t>
            </a:r>
            <a:r>
              <a:rPr lang="en-US" sz="1200" b="0">
                <a:latin typeface="Times New Roman" panose="02020603050405020304" pitchFamily="18" charset="0"/>
                <a:cs typeface="Times New Roman" panose="02020603050405020304" pitchFamily="18" charset="0"/>
              </a:rPr>
              <a:t>như nhấn phím trên bàn phím. </a:t>
            </a:r>
            <a:endParaRPr lang="en-US" sz="1200" b="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0">
                <a:latin typeface="Times New Roman" panose="02020603050405020304" pitchFamily="18" charset="0"/>
                <a:cs typeface="Times New Roman" panose="02020603050405020304" pitchFamily="18" charset="0"/>
              </a:rPr>
              <a:t>- Ngắt</a:t>
            </a:r>
            <a:r>
              <a:rPr lang="en-US" sz="1200" b="0" baseline="0">
                <a:latin typeface="Times New Roman" panose="02020603050405020304" pitchFamily="18" charset="0"/>
                <a:cs typeface="Times New Roman" panose="02020603050405020304" pitchFamily="18" charset="0"/>
              </a:rPr>
              <a:t> Logic: </a:t>
            </a:r>
            <a:r>
              <a:rPr lang="en-US" sz="1200" b="0">
                <a:solidFill>
                  <a:srgbClr val="373E4D"/>
                </a:solidFill>
                <a:latin typeface="Times New Roman" panose="02020603050405020304" pitchFamily="18" charset="0"/>
                <a:ea typeface="Calibri" panose="020F0502020204030204" charset="0"/>
                <a:cs typeface="Times New Roman" panose="02020603050405020304" pitchFamily="18" charset="0"/>
              </a:rPr>
              <a:t>Ngắt </a:t>
            </a:r>
            <a:r>
              <a:rPr lang="en-US" sz="1200" b="0">
                <a:solidFill>
                  <a:srgbClr val="FF0000"/>
                </a:solidFill>
                <a:latin typeface="Times New Roman" panose="02020603050405020304" pitchFamily="18" charset="0"/>
                <a:ea typeface="Calibri" panose="020F0502020204030204" charset="0"/>
                <a:cs typeface="Times New Roman" panose="02020603050405020304" pitchFamily="18" charset="0"/>
              </a:rPr>
              <a:t>do CPU tạo ra</a:t>
            </a:r>
            <a:r>
              <a:rPr lang="en-US" sz="1200" b="0">
                <a:solidFill>
                  <a:srgbClr val="373E4D"/>
                </a:solidFill>
                <a:latin typeface="Times New Roman" panose="02020603050405020304" pitchFamily="18" charset="0"/>
                <a:ea typeface="Calibri" panose="020F0502020204030204" charset="0"/>
                <a:cs typeface="Times New Roman" panose="02020603050405020304" pitchFamily="18" charset="0"/>
              </a:rPr>
              <a:t> khi </a:t>
            </a:r>
            <a:r>
              <a:rPr lang="en-US" sz="1200" b="0">
                <a:solidFill>
                  <a:srgbClr val="FF0000"/>
                </a:solidFill>
                <a:latin typeface="Times New Roman" panose="02020603050405020304" pitchFamily="18" charset="0"/>
                <a:ea typeface="Calibri" panose="020F0502020204030204" charset="0"/>
                <a:cs typeface="Times New Roman" panose="02020603050405020304" pitchFamily="18" charset="0"/>
              </a:rPr>
              <a:t>gặp phải một kết quả bất thường</a:t>
            </a:r>
            <a:r>
              <a:rPr lang="en-US" sz="1200" b="0">
                <a:solidFill>
                  <a:srgbClr val="373E4D"/>
                </a:solidFill>
                <a:latin typeface="Times New Roman" panose="02020603050405020304" pitchFamily="18" charset="0"/>
                <a:ea typeface="Calibri" panose="020F0502020204030204" charset="0"/>
                <a:cs typeface="Times New Roman" panose="02020603050405020304" pitchFamily="18" charset="0"/>
              </a:rPr>
              <a:t> trong </a:t>
            </a:r>
            <a:r>
              <a:rPr lang="en-US" sz="1200" b="0">
                <a:solidFill>
                  <a:srgbClr val="FF0000"/>
                </a:solidFill>
                <a:latin typeface="Times New Roman" panose="02020603050405020304" pitchFamily="18" charset="0"/>
                <a:ea typeface="Calibri" panose="020F0502020204030204" charset="0"/>
                <a:cs typeface="Times New Roman" panose="02020603050405020304" pitchFamily="18" charset="0"/>
              </a:rPr>
              <a:t>khi thực hiện chương trình</a:t>
            </a:r>
            <a:r>
              <a:rPr lang="en-US" sz="1200" b="0">
                <a:solidFill>
                  <a:srgbClr val="373E4D"/>
                </a:solidFill>
                <a:latin typeface="Times New Roman" panose="02020603050405020304" pitchFamily="18" charset="0"/>
                <a:ea typeface="Calibri" panose="020F0502020204030204" charset="0"/>
                <a:cs typeface="Times New Roman" panose="02020603050405020304" pitchFamily="18" charset="0"/>
              </a:rPr>
              <a:t> như chia cho 0 chẳng hạn. </a:t>
            </a:r>
            <a:endParaRPr lang="en-US" sz="1200" b="0">
              <a:effectLst/>
              <a:latin typeface="Calibri" panose="020F0502020204030204" charset="0"/>
              <a:ea typeface="Calibri" panose="020F050202020403020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b="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b="0">
              <a:latin typeface="Times New Roman" panose="02020603050405020304" pitchFamily="18" charset="0"/>
              <a:cs typeface="Times New Roman" panose="02020603050405020304" pitchFamily="18" charset="0"/>
            </a:endParaRPr>
          </a:p>
          <a:p>
            <a:endParaRPr lang="en-US" b="0"/>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Toán hạng của lệnh có thể là một giá trị cụ thể nằm ngay trong lệnh, nội dung của thanh ghi hay nội dung của ngăn nhớ hoặc cổng vào ra.</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Những phương pháp định địa chỉ hay còn gọi là chế độ định địa chỉ (addressing mod) được dùng để vi xử lý tìm ra (định vị, addressing) các toán hạng cần thiết cho một lệnh nào đó. Một bộ vi xử lý có thể có nhiều chế độ địa chỉ, các chế độ địa chỉ này được xác định ngay từ khi chế tạo bộ vi xử lý và sau này không thể thay đổi được. Họ vi xử lý Intel có sáu chế độ địa chỉ như sau:</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1. Chế độ định địa chỉ tức thì</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2. Chế độ định địa chỉ thanh ghi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3. Chế độ định địa chỉ trực tiếp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4. Chế độ định địa chỉ gián tiếp qua thanh ghi</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5. Chế độ định địa chỉ gián tiếp qua ngăn nhớ</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6. Chế độ định địa chỉ dịch chuyển</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Times New Roman" panose="02020603050405020304" pitchFamily="18" charset="0"/>
                <a:cs typeface="Times New Roman" panose="02020603050405020304" pitchFamily="18" charset="0"/>
              </a:rPr>
              <a:t>Interrupt service routine_ISR</a:t>
            </a:r>
            <a:endParaRPr lang="en-US" sz="1200">
              <a:latin typeface="Times New Roman" panose="02020603050405020304" pitchFamily="18" charset="0"/>
              <a:cs typeface="Times New Roman" panose="02020603050405020304" pitchFamily="18" charset="0"/>
            </a:endParaRPr>
          </a:p>
          <a:p>
            <a:r>
              <a:rPr lang="en-US" sz="1200" b="0" kern="1200">
                <a:solidFill>
                  <a:schemeClr val="tx1"/>
                </a:solidFill>
                <a:latin typeface="+mn-lt"/>
                <a:ea typeface="+mn-ea"/>
                <a:cs typeface="Times New Roman" panose="02020603050405020304" pitchFamily="18" charset="0"/>
              </a:rPr>
              <a:t>RETI:</a:t>
            </a:r>
            <a:r>
              <a:rPr lang="en-US" sz="1200" b="0" kern="1200" baseline="0">
                <a:solidFill>
                  <a:schemeClr val="tx1"/>
                </a:solidFill>
                <a:latin typeface="+mn-lt"/>
                <a:ea typeface="+mn-ea"/>
                <a:cs typeface="Times New Roman" panose="02020603050405020304" pitchFamily="18" charset="0"/>
              </a:rPr>
              <a:t> </a:t>
            </a:r>
            <a:r>
              <a:rPr lang="vi-VN" sz="1200" b="0" kern="1200">
                <a:solidFill>
                  <a:schemeClr val="tx1"/>
                </a:solidFill>
                <a:latin typeface="+mn-lt"/>
                <a:ea typeface="+mn-ea"/>
                <a:cs typeface="Times New Roman" panose="02020603050405020304" pitchFamily="18" charset="0"/>
              </a:rPr>
              <a:t>trở về từ một trình phục vụ ngắt</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spcBef>
                <a:spcPts val="0"/>
              </a:spcBef>
              <a:spcAft>
                <a:spcPts val="0"/>
              </a:spcAft>
              <a:buClr>
                <a:schemeClr val="tx1"/>
              </a:buClr>
              <a:buSzPct val="95000"/>
            </a:pPr>
            <a:r>
              <a:rPr lang="en-US" sz="1200" b="0" kern="1200">
                <a:solidFill>
                  <a:schemeClr val="tx1"/>
                </a:solidFill>
                <a:latin typeface="+mn-lt"/>
                <a:ea typeface="+mn-ea"/>
                <a:cs typeface="+mn-cs"/>
              </a:rPr>
              <a:t>M</a:t>
            </a:r>
            <a:r>
              <a:rPr lang="vi-VN" sz="1200" b="0" kern="1200">
                <a:solidFill>
                  <a:schemeClr val="tx1"/>
                </a:solidFill>
                <a:latin typeface="+mn-lt"/>
                <a:ea typeface="+mn-ea"/>
                <a:cs typeface="+mn-cs"/>
              </a:rPr>
              <a:t>ột lệnh sẽ làm tất cả công việc như nạp 2 số cần cộng, cộng chúng lại, và cuối cùng lưu trở lại vào bộ nhớ.</a:t>
            </a:r>
            <a:r>
              <a:rPr lang="en-US" sz="1200" b="0" kern="1200">
                <a:solidFill>
                  <a:schemeClr val="tx1"/>
                </a:solidFill>
                <a:latin typeface="+mn-lt"/>
                <a:ea typeface="+mn-ea"/>
                <a:cs typeface="+mn-cs"/>
              </a:rPr>
              <a:t> </a:t>
            </a:r>
            <a:r>
              <a:rPr lang="vi-VN" sz="1200" b="0" kern="1200">
                <a:solidFill>
                  <a:schemeClr val="tx1"/>
                </a:solidFill>
                <a:latin typeface="+mn-lt"/>
                <a:ea typeface="+mn-ea"/>
                <a:cs typeface="+mn-cs"/>
              </a:rPr>
              <a:t>Cũng lệnh đó lại có thể đọc một số từ thanh ghi và số còn lại từ bộ nhớ sau đó lưu kết quả vào bộ nhớ</a:t>
            </a:r>
            <a:r>
              <a:rPr lang="en-US" sz="1200" b="0" kern="1200">
                <a:solidFill>
                  <a:schemeClr val="tx1"/>
                </a:solidFill>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sz="1200" kern="1200">
                <a:solidFill>
                  <a:schemeClr val="tx1"/>
                </a:solidFill>
                <a:effectLst/>
                <a:latin typeface="+mn-lt"/>
                <a:ea typeface="+mn-ea"/>
                <a:cs typeface="+mn-cs"/>
              </a:rPr>
              <a:t>-</a:t>
            </a:r>
            <a:r>
              <a:rPr lang="fr-FR" sz="1200" kern="1200">
                <a:solidFill>
                  <a:schemeClr val="tx1"/>
                </a:solidFill>
                <a:effectLst/>
                <a:latin typeface="+mn-lt"/>
                <a:ea typeface="+mn-ea"/>
                <a:cs typeface="+mn-cs"/>
              </a:rPr>
              <a:t>Loại máy này chỉ có hai lệnh một tham số đó là PUSH và POP. PUSH đưa dữ liệu vào stack, POP lấy dữ liệu từ stack ra). Còn các lệnh khác, không có tham số nào, việc tính toán các dữ liệu hoàn toàn dựa vào ngăn xếp.</a:t>
            </a:r>
            <a:endParaRPr lang="vi-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Ưu điểm: Đây là loại đơn giản, dễ chế tạo. Lệnh ngắn và ít mã máy.</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a:t>
            </a:r>
            <a:r>
              <a:rPr lang="vi-VN"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Nhược điểm: Các lệnh không cho phép sử dụng các thanh ghi. </a:t>
            </a:r>
            <a:r>
              <a:rPr lang="pt-BR" sz="1200" kern="1200">
                <a:solidFill>
                  <a:schemeClr val="tx1"/>
                </a:solidFill>
                <a:effectLst/>
                <a:latin typeface="+mn-lt"/>
                <a:ea typeface="+mn-ea"/>
                <a:cs typeface="+mn-cs"/>
              </a:rPr>
              <a:t>Do vậy tốc độ chậm. Các quy trình tính toán không được tối ưu và người lập trình khó thực hiện.</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Đây là phương pháp địa chỉ hóa đơn giản nhất. Trong chế độ địa chỉ này toán hạng đích là một thanh ghi hay một ô nhớ, còn toán hạng nguồn là một hằng số và ta có thể tìm thấy toán hạng này ở ngay sau mã lệnh (chính vì vậy chế độ địa chỉ này gọi là chế độ địa chỉ tức thì). Ta có thể dùng chế độ này để nạp dữ liệu cần thao tác vào bất kỳ thanh ghi nào (trừ các thanh ghi đoạn và các thanh ghi cờ) hoặc vào bất kỳ ô nhớ nào trong đoạn dữ liệu. </a:t>
            </a:r>
            <a:endParaRPr lang="en-US"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Ưu điểm: Các tham số sẽ chứa dữ liệu của chính nó, vì vậy nó không yêu cầu cần phải truy cập bộ nhớ thêm khi thực hiện lệnh. Do vậy tốc độ sẽ nhanh. </a:t>
            </a:r>
            <a:endParaRPr lang="vi-VN"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 Nhược điểm: Giá trị của các tham số sẽ bị giới hạn bởi kích thước của lệnh.</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a:t>-</a:t>
            </a:r>
            <a:r>
              <a:rPr lang="en-US" sz="1200" kern="1200">
                <a:solidFill>
                  <a:schemeClr val="tx1"/>
                </a:solidFill>
                <a:effectLst/>
                <a:latin typeface="+mn-lt"/>
                <a:ea typeface="+mn-ea"/>
                <a:cs typeface="+mn-cs"/>
              </a:rPr>
              <a:t>Trong chế độ địa chỉ này người ta dùng các thanh ghi bên trong CPU như là các toán hạng để chứa dữ liệu cần thao tác. Vì vậy khi thực hiện lệnh có thể đạt tốc độ truy nhập cao hơn so với các lệnh có truy nhập đến bộ nhớ.</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Trong phương pháp này trường tham số sẽ chứa địa chỉ đến vùng bộ nhớ chứa giá trị của  tham số. tức là Trong chế độ địa chỉ này một toán hạng chứa địa chỉ lệch của ô nhớ dùng để chứa dữ liệu, còn toán hạng kia chỉ có thể là một thanh ghi mà không thể là một vị trí nhớ. Nếu tham số mà chứa địa chỉ của thanh ghi thì người ta gọi là địa chỉ hóa thanh ghi trực tiếp Register directed addressing</a:t>
            </a:r>
            <a:endParaRPr lang="en-US" sz="1200" kern="1200">
              <a:solidFill>
                <a:schemeClr val="tx1"/>
              </a:solidFill>
              <a:effectLst/>
              <a:latin typeface="+mn-lt"/>
              <a:ea typeface="+mn-ea"/>
              <a:cs typeface="+mn-cs"/>
            </a:endParaRPr>
          </a:p>
          <a:p>
            <a:pPr marL="171450" indent="-171450">
              <a:buFontTx/>
              <a:buChar char="-"/>
            </a:pPr>
            <a:r>
              <a:rPr lang="en-US" sz="1200" kern="1200">
                <a:solidFill>
                  <a:schemeClr val="tx1"/>
                </a:solidFill>
                <a:effectLst/>
                <a:latin typeface="+mn-lt"/>
                <a:ea typeface="+mn-ea"/>
                <a:cs typeface="+mn-cs"/>
              </a:rPr>
              <a:t>Nếu so sánh với  chế độ địa chỉ tức thì ta thấy ở đây ngay sau mã lệnh không phải là một toán hạng mà là một địa chỉ lệch của toán hạng. Xét về phương diện địa chỉ thì đó là địa chỉ trực tiếp.</a:t>
            </a:r>
            <a:endParaRPr lang="vi-VN" sz="1200" kern="1200">
              <a:solidFill>
                <a:schemeClr val="tx1"/>
              </a:solidFill>
              <a:effectLst/>
              <a:latin typeface="+mn-lt"/>
              <a:ea typeface="+mn-ea"/>
              <a:cs typeface="+mn-cs"/>
            </a:endParaRPr>
          </a:p>
          <a:p>
            <a:pPr marL="171450" indent="-171450">
              <a:buFontTx/>
              <a:buChar char="-"/>
            </a:pPr>
            <a:r>
              <a:rPr lang="fr-FR" sz="1200" kern="1200">
                <a:solidFill>
                  <a:schemeClr val="tx1"/>
                </a:solidFill>
                <a:effectLst/>
                <a:latin typeface="+mn-lt"/>
                <a:ea typeface="+mn-ea"/>
                <a:cs typeface="+mn-cs"/>
              </a:rPr>
              <a:t>Ưu điểm : Khắc phục hạn chế về giá trị của dữ liệu</a:t>
            </a:r>
            <a:endParaRPr lang="vi-VN" sz="1200" kern="1200">
              <a:solidFill>
                <a:schemeClr val="tx1"/>
              </a:solidFill>
              <a:effectLst/>
              <a:latin typeface="+mn-lt"/>
              <a:ea typeface="+mn-ea"/>
              <a:cs typeface="+mn-cs"/>
            </a:endParaRPr>
          </a:p>
          <a:p>
            <a:pPr marL="171450" indent="-171450">
              <a:buFontTx/>
              <a:buChar char="-"/>
            </a:pPr>
            <a:r>
              <a:rPr lang="fr-FR" sz="1200" kern="1200">
                <a:solidFill>
                  <a:schemeClr val="tx1"/>
                </a:solidFill>
                <a:effectLst/>
                <a:latin typeface="+mn-lt"/>
                <a:ea typeface="+mn-ea"/>
                <a:cs typeface="+mn-cs"/>
              </a:rPr>
              <a:t>Nhược điểm : Phải cần thêm các phép truy nhập bộ nhớ để nạp tham số, không gian truy nhập bộ nhớ bị giới hạn bởi kích thước của lệnh.</a:t>
            </a: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a:t>-</a:t>
            </a:r>
            <a:r>
              <a:rPr lang="en-US" sz="1200" kern="1200">
                <a:solidFill>
                  <a:schemeClr val="tx1"/>
                </a:solidFill>
                <a:effectLst/>
                <a:latin typeface="+mn-lt"/>
                <a:ea typeface="+mn-ea"/>
                <a:cs typeface="+mn-cs"/>
              </a:rPr>
              <a:t>Trong chế độ địa chỉ này một toán hạng là một thanh ghi được sử dụng để chứa địa chỉ lệch của ô nhớ chứa dữ liệu, còn toán hạng kia chỉ có thể là một thanh ghi mà không được là ô nhớ.</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613CA4F-A9C9-4EFC-90C3-4AFCE306301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graphicFrame>
        <p:nvGraphicFramePr>
          <p:cNvPr id="3089" name="Object 17"/>
          <p:cNvGraphicFramePr>
            <a:graphicFrameLocks noChangeAspect="1"/>
          </p:cNvGraphicFramePr>
          <p:nvPr/>
        </p:nvGraphicFramePr>
        <p:xfrm>
          <a:off x="76202" y="76201"/>
          <a:ext cx="5562598" cy="3124199"/>
        </p:xfrm>
        <a:graphic>
          <a:graphicData uri="http://schemas.openxmlformats.org/presentationml/2006/ole">
            <mc:AlternateContent xmlns:mc="http://schemas.openxmlformats.org/markup-compatibility/2006">
              <mc:Choice xmlns:v="urn:schemas-microsoft-com:vml" Requires="v">
                <p:oleObj spid="_x0000_s3864" name="Image" r:id="rId2" imgW="8674100" imgH="4648200" progId="">
                  <p:embed/>
                </p:oleObj>
              </mc:Choice>
              <mc:Fallback>
                <p:oleObj name="Image" r:id="rId2" imgW="8674100" imgH="4648200" progId="">
                  <p:embed/>
                  <p:pic>
                    <p:nvPicPr>
                      <p:cNvPr id="0" name="Picture 7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2" y="76201"/>
                        <a:ext cx="5562598" cy="3124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0" name="Rectangle 18"/>
          <p:cNvSpPr>
            <a:spLocks noChangeArrowheads="1"/>
          </p:cNvSpPr>
          <p:nvPr userDrawn="1"/>
        </p:nvSpPr>
        <p:spPr bwMode="gray">
          <a:xfrm>
            <a:off x="0" y="3276600"/>
            <a:ext cx="9091612" cy="354012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91" name="Group 19"/>
          <p:cNvGrpSpPr/>
          <p:nvPr/>
        </p:nvGrpSpPr>
        <p:grpSpPr bwMode="auto">
          <a:xfrm>
            <a:off x="-6350" y="0"/>
            <a:ext cx="9155113" cy="6859588"/>
            <a:chOff x="0" y="0"/>
            <a:chExt cx="5764" cy="4321"/>
          </a:xfrm>
        </p:grpSpPr>
        <p:sp>
          <p:nvSpPr>
            <p:cNvPr id="3092" name="AutoShape 20"/>
            <p:cNvSpPr>
              <a:spLocks noChangeArrowheads="1"/>
            </p:cNvSpPr>
            <p:nvPr/>
          </p:nvSpPr>
          <p:spPr bwMode="gray">
            <a:xfrm>
              <a:off x="27" y="24"/>
              <a:ext cx="5712" cy="4274"/>
            </a:xfrm>
            <a:prstGeom prst="roundRect">
              <a:avLst>
                <a:gd name="adj" fmla="val 6227"/>
              </a:avLst>
            </a:prstGeom>
            <a:noFill/>
            <a:ln w="76200">
              <a:solidFill>
                <a:schemeClr val="bg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3" name="Freeform 21"/>
            <p:cNvSpPr/>
            <p:nvPr/>
          </p:nvSpPr>
          <p:spPr bwMode="gray">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Lst>
              <a:ahLst/>
              <a:cxnLst>
                <a:cxn ang="0">
                  <a:pos x="T0" y="T1"/>
                </a:cxn>
                <a:cxn ang="0">
                  <a:pos x="T2" y="T3"/>
                </a:cxn>
                <a:cxn ang="0">
                  <a:pos x="T4" y="T5"/>
                </a:cxn>
                <a:cxn ang="0">
                  <a:pos x="T6" y="T7"/>
                </a:cxn>
                <a:cxn ang="0">
                  <a:pos x="T8" y="T9"/>
                </a:cxn>
              </a:cxnLst>
              <a:rect l="0" t="0" r="r" b="b"/>
              <a:pathLst>
                <a:path w="288" h="282">
                  <a:moveTo>
                    <a:pt x="2" y="282"/>
                  </a:moveTo>
                  <a:lnTo>
                    <a:pt x="82" y="144"/>
                  </a:lnTo>
                  <a:lnTo>
                    <a:pt x="165" y="36"/>
                  </a:lnTo>
                  <a:lnTo>
                    <a:pt x="288"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 name="Freeform 22"/>
            <p:cNvSpPr/>
            <p:nvPr/>
          </p:nvSpPr>
          <p:spPr bwMode="gray">
            <a:xfrm>
              <a:off x="5" y="3985"/>
              <a:ext cx="244" cy="336"/>
            </a:xfrm>
            <a:custGeom>
              <a:avLst/>
              <a:gdLst>
                <a:gd name="T0" fmla="*/ 243 w 243"/>
                <a:gd name="T1" fmla="*/ 335 h 336"/>
                <a:gd name="T2" fmla="*/ 122 w 243"/>
                <a:gd name="T3" fmla="*/ 239 h 336"/>
                <a:gd name="T4" fmla="*/ 30 w 243"/>
                <a:gd name="T5" fmla="*/ 144 h 336"/>
                <a:gd name="T6" fmla="*/ 0 w 243"/>
                <a:gd name="T7" fmla="*/ 0 h 336"/>
                <a:gd name="T8" fmla="*/ 1 w 243"/>
                <a:gd name="T9" fmla="*/ 336 h 336"/>
              </a:gdLst>
              <a:ahLst/>
              <a:cxnLst>
                <a:cxn ang="0">
                  <a:pos x="T0" y="T1"/>
                </a:cxn>
                <a:cxn ang="0">
                  <a:pos x="T2" y="T3"/>
                </a:cxn>
                <a:cxn ang="0">
                  <a:pos x="T4" y="T5"/>
                </a:cxn>
                <a:cxn ang="0">
                  <a:pos x="T6" y="T7"/>
                </a:cxn>
                <a:cxn ang="0">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5" name="Freeform 23"/>
            <p:cNvSpPr/>
            <p:nvPr/>
          </p:nvSpPr>
          <p:spPr bwMode="gray">
            <a:xfrm>
              <a:off x="5511" y="4029"/>
              <a:ext cx="253" cy="290"/>
            </a:xfrm>
            <a:custGeom>
              <a:avLst/>
              <a:gdLst>
                <a:gd name="T0" fmla="*/ 229 w 232"/>
                <a:gd name="T1" fmla="*/ 0 h 290"/>
                <a:gd name="T2" fmla="*/ 164 w 232"/>
                <a:gd name="T3" fmla="*/ 144 h 290"/>
                <a:gd name="T4" fmla="*/ 98 w 232"/>
                <a:gd name="T5" fmla="*/ 253 h 290"/>
                <a:gd name="T6" fmla="*/ 0 w 232"/>
                <a:gd name="T7" fmla="*/ 290 h 290"/>
                <a:gd name="T8" fmla="*/ 232 w 232"/>
                <a:gd name="T9" fmla="*/ 287 h 290"/>
              </a:gdLst>
              <a:ahLst/>
              <a:cxnLst>
                <a:cxn ang="0">
                  <a:pos x="T0" y="T1"/>
                </a:cxn>
                <a:cxn ang="0">
                  <a:pos x="T2" y="T3"/>
                </a:cxn>
                <a:cxn ang="0">
                  <a:pos x="T4" y="T5"/>
                </a:cxn>
                <a:cxn ang="0">
                  <a:pos x="T6" y="T7"/>
                </a:cxn>
                <a:cxn ang="0">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6" name="Freeform 24"/>
            <p:cNvSpPr/>
            <p:nvPr/>
          </p:nvSpPr>
          <p:spPr bwMode="gray">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Lst>
              <a:ahLst/>
              <a:cxnLst>
                <a:cxn ang="0">
                  <a:pos x="T0" y="T1"/>
                </a:cxn>
                <a:cxn ang="0">
                  <a:pos x="T2" y="T3"/>
                </a:cxn>
                <a:cxn ang="0">
                  <a:pos x="T4" y="T5"/>
                </a:cxn>
                <a:cxn ang="0">
                  <a:pos x="T6" y="T7"/>
                </a:cxn>
                <a:cxn ang="0">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3385" name="Picture 313" descr="C:\Users\Administrator.MH9NAXVY7W2Q5DQ\Desktop\chỉ mục.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38800" y="50800"/>
            <a:ext cx="3415148" cy="314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19088"/>
            <a:ext cx="8153400" cy="563562"/>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9088"/>
            <a:ext cx="2057400" cy="5929312"/>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319088"/>
            <a:ext cx="6019800" cy="592931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19088"/>
            <a:ext cx="8153400" cy="563562"/>
          </a:xfrm>
          <a:prstGeom prst="rect">
            <a:avLst/>
          </a:prstGeom>
        </p:spPr>
        <p:txBody>
          <a:bodyPr/>
          <a:lstStyle/>
          <a:p>
            <a:r>
              <a:rPr lang="en-US"/>
              <a:t>Click to edit Master title style</a:t>
            </a:r>
            <a:endParaRPr lang="en-US"/>
          </a:p>
        </p:txBody>
      </p:sp>
      <p:sp>
        <p:nvSpPr>
          <p:cNvPr id="3" name="Table Placeholder 2"/>
          <p:cNvSpPr>
            <a:spLocks noGrp="1"/>
          </p:cNvSpPr>
          <p:nvPr>
            <p:ph type="tbl" idx="1" hasCustomPrompt="1"/>
          </p:nvPr>
        </p:nvSpPr>
        <p:spPr>
          <a:xfrm>
            <a:off x="457200" y="1304925"/>
            <a:ext cx="8229600" cy="4943475"/>
          </a:xfrm>
        </p:spPr>
        <p:txBody>
          <a:bodyPr/>
          <a:lstStyle/>
          <a:p>
            <a:r>
              <a:rPr lang="en-US"/>
              <a:t>Click icon to add table</a:t>
            </a:r>
            <a:endParaRPr lang="en-US"/>
          </a:p>
        </p:txBody>
      </p:sp>
      <p:sp>
        <p:nvSpPr>
          <p:cNvPr id="4" name="Date Placeholder 3"/>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4600" y="228600"/>
            <a:ext cx="6324600" cy="533400"/>
          </a:xfrm>
          <a:prstGeom prst="rect">
            <a:avLst/>
          </a:prstGeom>
        </p:spPr>
        <p:txBody>
          <a:bodyPr/>
          <a:lstStyle/>
          <a:p>
            <a:r>
              <a:rPr lang="en-US"/>
              <a:t>Click to edit Master title style</a:t>
            </a:r>
            <a:endParaRPr lang="en-US"/>
          </a:p>
        </p:txBody>
      </p:sp>
      <p:sp>
        <p:nvSpPr>
          <p:cNvPr id="3" name="Text Placeholder 2"/>
          <p:cNvSpPr>
            <a:spLocks noGrp="1"/>
          </p:cNvSpPr>
          <p:nvPr>
            <p:ph type="body" sz="half" idx="1"/>
          </p:nvPr>
        </p:nvSpPr>
        <p:spPr>
          <a:xfrm>
            <a:off x="228600" y="1371600"/>
            <a:ext cx="4267200" cy="49498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371600"/>
            <a:ext cx="4267200" cy="49498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228600" y="6521450"/>
            <a:ext cx="2133600" cy="24447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2895600" y="6553200"/>
            <a:ext cx="3352800" cy="21272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781800" y="6521450"/>
            <a:ext cx="2133600" cy="244475"/>
          </a:xfrm>
          <a:prstGeom prst="rect">
            <a:avLst/>
          </a:prstGeom>
        </p:spPr>
        <p:txBody>
          <a:bodyPr/>
          <a:lstStyle>
            <a:lvl1pPr>
              <a:defRPr/>
            </a:lvl1pPr>
          </a:lstStyle>
          <a:p>
            <a:fld id="{5281035F-1DBF-4DD8-8296-EF1DC10B3E1F}"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9"/>
            <a:ext cx="78867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28650" y="6356354"/>
            <a:ext cx="2057400" cy="365125"/>
          </a:xfrm>
          <a:prstGeom prst="rect">
            <a:avLst/>
          </a:prstGeom>
        </p:spPr>
        <p:txBody>
          <a:bodyPr/>
          <a:lstStyle/>
          <a:p>
            <a:fld id="{C2C6F8EA-316C-41DE-B9A4-EDCC3A85ED9A}" type="datetimeFigureOut">
              <a:rPr lang="en-US" smtClean="0"/>
            </a:fld>
            <a:endParaRPr lang="en-US"/>
          </a:p>
        </p:txBody>
      </p:sp>
      <p:sp>
        <p:nvSpPr>
          <p:cNvPr id="5" name="Footer Placeholder 4"/>
          <p:cNvSpPr>
            <a:spLocks noGrp="1"/>
          </p:cNvSpPr>
          <p:nvPr>
            <p:ph type="ftr" sz="quarter" idx="11"/>
          </p:nvPr>
        </p:nvSpPr>
        <p:spPr>
          <a:xfrm>
            <a:off x="3028950" y="6356354"/>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4"/>
            <a:ext cx="2057400" cy="365125"/>
          </a:xfrm>
          <a:prstGeom prst="rect">
            <a:avLst/>
          </a:prstGeom>
        </p:spPr>
        <p:txBody>
          <a:bodyPr/>
          <a:lstStyle/>
          <a:p>
            <a:fld id="{7DC1BBB0-96F0-4077-A278-0F3FB5C104D3}"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D1B21400-C337-4FAC-8F14-98A3D453E3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1B21400-C337-4FAC-8F14-98A3D453E3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1B21400-C337-4FAC-8F14-98A3D453E3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D1B21400-C337-4FAC-8F14-98A3D453E3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D1B21400-C337-4FAC-8F14-98A3D453E30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1"/>
            <a:ext cx="8839200" cy="518159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D1B21400-C337-4FAC-8F14-98A3D453E30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B21400-C337-4FAC-8F14-98A3D453E30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B21400-C337-4FAC-8F14-98A3D453E3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1B21400-C337-4FAC-8F14-98A3D453E3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1B21400-C337-4FAC-8F14-98A3D453E3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1B21400-C337-4FAC-8F14-98A3D453E3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D3876C-4542-4C64-B641-17DD424954F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Date Placeholder 3"/>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19088"/>
            <a:ext cx="8153400" cy="563562"/>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457200" y="1304925"/>
            <a:ext cx="40386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304925"/>
            <a:ext cx="4038600" cy="4943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19088"/>
            <a:ext cx="8153400" cy="563562"/>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400800"/>
            <a:ext cx="2133600" cy="320675"/>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400800"/>
            <a:ext cx="2895600" cy="32067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524625"/>
            <a:ext cx="2133600" cy="152400"/>
          </a:xfrm>
          <a:prstGeom prst="rect">
            <a:avLst/>
          </a:prstGeom>
        </p:spPr>
        <p:txBody>
          <a:bodyPr/>
          <a:lstStyle>
            <a:lvl1pPr>
              <a:defRPr/>
            </a:lvl1pPr>
          </a:lstStyle>
          <a:p>
            <a:r>
              <a:rPr lang="en-US"/>
              <a:t>www.themegallery.com</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vmlDrawing" Target="../drawings/vmlDrawing2.vml"/><Relationship Id="rId16" Type="http://schemas.openxmlformats.org/officeDocument/2006/relationships/image" Target="../media/image3.png"/><Relationship Id="rId15" Type="http://schemas.openxmlformats.org/officeDocument/2006/relationships/oleObject" Target="../embeddings/oleObject2.bin"/><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2" Type="http://schemas.openxmlformats.org/officeDocument/2006/relationships/theme" Target="../theme/theme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39" name="Object 15"/>
          <p:cNvGraphicFramePr>
            <a:graphicFrameLocks noChangeAspect="1"/>
          </p:cNvGraphicFramePr>
          <p:nvPr/>
        </p:nvGraphicFramePr>
        <p:xfrm>
          <a:off x="73025" y="61913"/>
          <a:ext cx="9017000" cy="1031875"/>
        </p:xfrm>
        <a:graphic>
          <a:graphicData uri="http://schemas.openxmlformats.org/presentationml/2006/ole">
            <mc:AlternateContent xmlns:mc="http://schemas.openxmlformats.org/markup-compatibility/2006">
              <mc:Choice xmlns:v="urn:schemas-microsoft-com:vml" Requires="v">
                <p:oleObj spid="_x0000_s1822" name="Image" r:id="rId15" imgW="8610600" imgH="1308100" progId="">
                  <p:embed/>
                </p:oleObj>
              </mc:Choice>
              <mc:Fallback>
                <p:oleObj name="Image" r:id="rId15" imgW="8610600" imgH="1308100" progId="">
                  <p:embed/>
                  <p:pic>
                    <p:nvPicPr>
                      <p:cNvPr id="0" name="Picture 69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025" y="61913"/>
                        <a:ext cx="9017000"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0" name="Rectangle 16"/>
          <p:cNvSpPr>
            <a:spLocks noChangeArrowheads="1"/>
          </p:cNvSpPr>
          <p:nvPr/>
        </p:nvSpPr>
        <p:spPr bwMode="invGray">
          <a:xfrm>
            <a:off x="63501" y="6453188"/>
            <a:ext cx="9045554" cy="3730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Rectangle 17"/>
          <p:cNvSpPr>
            <a:spLocks noChangeArrowheads="1"/>
          </p:cNvSpPr>
          <p:nvPr/>
        </p:nvSpPr>
        <p:spPr bwMode="ltGray">
          <a:xfrm>
            <a:off x="88900" y="1135063"/>
            <a:ext cx="8955088" cy="5265737"/>
          </a:xfrm>
          <a:prstGeom prst="rect">
            <a:avLst/>
          </a:prstGeom>
          <a:noFill/>
          <a:ln w="28575">
            <a:solidFill>
              <a:schemeClr val="bg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3"/>
          <p:cNvSpPr>
            <a:spLocks noGrp="1" noChangeArrowheads="1"/>
          </p:cNvSpPr>
          <p:nvPr>
            <p:ph type="body" idx="1"/>
          </p:nvPr>
        </p:nvSpPr>
        <p:spPr bwMode="auto">
          <a:xfrm>
            <a:off x="146168" y="1217612"/>
            <a:ext cx="8897819" cy="518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grpSp>
        <p:nvGrpSpPr>
          <p:cNvPr id="1042" name="Group 18"/>
          <p:cNvGrpSpPr/>
          <p:nvPr/>
        </p:nvGrpSpPr>
        <p:grpSpPr bwMode="auto">
          <a:xfrm>
            <a:off x="-6350" y="0"/>
            <a:ext cx="9155113" cy="6859588"/>
            <a:chOff x="0" y="0"/>
            <a:chExt cx="5764" cy="4321"/>
          </a:xfrm>
        </p:grpSpPr>
        <p:sp>
          <p:nvSpPr>
            <p:cNvPr id="1043" name="AutoShape 19"/>
            <p:cNvSpPr>
              <a:spLocks noChangeArrowheads="1"/>
            </p:cNvSpPr>
            <p:nvPr/>
          </p:nvSpPr>
          <p:spPr bwMode="white">
            <a:xfrm>
              <a:off x="27" y="24"/>
              <a:ext cx="5712" cy="4274"/>
            </a:xfrm>
            <a:prstGeom prst="roundRect">
              <a:avLst>
                <a:gd name="adj" fmla="val 6227"/>
              </a:avLst>
            </a:prstGeom>
            <a:noFill/>
            <a:ln w="76200">
              <a:solidFill>
                <a:schemeClr val="bg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Freeform 20"/>
            <p:cNvSpPr/>
            <p:nvPr/>
          </p:nvSpPr>
          <p:spPr bwMode="white">
            <a:xfrm>
              <a:off x="0" y="0"/>
              <a:ext cx="288" cy="282"/>
            </a:xfrm>
            <a:custGeom>
              <a:avLst/>
              <a:gdLst>
                <a:gd name="T0" fmla="*/ 2 w 288"/>
                <a:gd name="T1" fmla="*/ 282 h 282"/>
                <a:gd name="T2" fmla="*/ 82 w 288"/>
                <a:gd name="T3" fmla="*/ 144 h 282"/>
                <a:gd name="T4" fmla="*/ 165 w 288"/>
                <a:gd name="T5" fmla="*/ 36 h 282"/>
                <a:gd name="T6" fmla="*/ 288 w 288"/>
                <a:gd name="T7" fmla="*/ 0 h 282"/>
                <a:gd name="T8" fmla="*/ 0 w 288"/>
                <a:gd name="T9" fmla="*/ 0 h 282"/>
              </a:gdLst>
              <a:ahLst/>
              <a:cxnLst>
                <a:cxn ang="0">
                  <a:pos x="T0" y="T1"/>
                </a:cxn>
                <a:cxn ang="0">
                  <a:pos x="T2" y="T3"/>
                </a:cxn>
                <a:cxn ang="0">
                  <a:pos x="T4" y="T5"/>
                </a:cxn>
                <a:cxn ang="0">
                  <a:pos x="T6" y="T7"/>
                </a:cxn>
                <a:cxn ang="0">
                  <a:pos x="T8" y="T9"/>
                </a:cxn>
              </a:cxnLst>
              <a:rect l="0" t="0" r="r" b="b"/>
              <a:pathLst>
                <a:path w="288" h="282">
                  <a:moveTo>
                    <a:pt x="2" y="282"/>
                  </a:moveTo>
                  <a:lnTo>
                    <a:pt x="82" y="144"/>
                  </a:lnTo>
                  <a:lnTo>
                    <a:pt x="165" y="36"/>
                  </a:lnTo>
                  <a:lnTo>
                    <a:pt x="288"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5" name="Freeform 21"/>
            <p:cNvSpPr/>
            <p:nvPr/>
          </p:nvSpPr>
          <p:spPr bwMode="white">
            <a:xfrm>
              <a:off x="5" y="3985"/>
              <a:ext cx="244" cy="336"/>
            </a:xfrm>
            <a:custGeom>
              <a:avLst/>
              <a:gdLst>
                <a:gd name="T0" fmla="*/ 243 w 243"/>
                <a:gd name="T1" fmla="*/ 335 h 336"/>
                <a:gd name="T2" fmla="*/ 122 w 243"/>
                <a:gd name="T3" fmla="*/ 239 h 336"/>
                <a:gd name="T4" fmla="*/ 30 w 243"/>
                <a:gd name="T5" fmla="*/ 144 h 336"/>
                <a:gd name="T6" fmla="*/ 0 w 243"/>
                <a:gd name="T7" fmla="*/ 0 h 336"/>
                <a:gd name="T8" fmla="*/ 1 w 243"/>
                <a:gd name="T9" fmla="*/ 336 h 336"/>
              </a:gdLst>
              <a:ahLst/>
              <a:cxnLst>
                <a:cxn ang="0">
                  <a:pos x="T0" y="T1"/>
                </a:cxn>
                <a:cxn ang="0">
                  <a:pos x="T2" y="T3"/>
                </a:cxn>
                <a:cxn ang="0">
                  <a:pos x="T4" y="T5"/>
                </a:cxn>
                <a:cxn ang="0">
                  <a:pos x="T6" y="T7"/>
                </a:cxn>
                <a:cxn ang="0">
                  <a:pos x="T8" y="T9"/>
                </a:cxn>
              </a:cxnLst>
              <a:rect l="0" t="0" r="r" b="b"/>
              <a:pathLst>
                <a:path w="243" h="336">
                  <a:moveTo>
                    <a:pt x="243" y="335"/>
                  </a:moveTo>
                  <a:lnTo>
                    <a:pt x="122" y="239"/>
                  </a:lnTo>
                  <a:lnTo>
                    <a:pt x="30" y="144"/>
                  </a:lnTo>
                  <a:lnTo>
                    <a:pt x="0" y="0"/>
                  </a:lnTo>
                  <a:lnTo>
                    <a:pt x="1" y="336"/>
                  </a:lnTo>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6" name="Freeform 22"/>
            <p:cNvSpPr/>
            <p:nvPr/>
          </p:nvSpPr>
          <p:spPr bwMode="white">
            <a:xfrm>
              <a:off x="5511" y="4029"/>
              <a:ext cx="253" cy="290"/>
            </a:xfrm>
            <a:custGeom>
              <a:avLst/>
              <a:gdLst>
                <a:gd name="T0" fmla="*/ 229 w 232"/>
                <a:gd name="T1" fmla="*/ 0 h 290"/>
                <a:gd name="T2" fmla="*/ 164 w 232"/>
                <a:gd name="T3" fmla="*/ 144 h 290"/>
                <a:gd name="T4" fmla="*/ 98 w 232"/>
                <a:gd name="T5" fmla="*/ 253 h 290"/>
                <a:gd name="T6" fmla="*/ 0 w 232"/>
                <a:gd name="T7" fmla="*/ 290 h 290"/>
                <a:gd name="T8" fmla="*/ 232 w 232"/>
                <a:gd name="T9" fmla="*/ 287 h 290"/>
              </a:gdLst>
              <a:ahLst/>
              <a:cxnLst>
                <a:cxn ang="0">
                  <a:pos x="T0" y="T1"/>
                </a:cxn>
                <a:cxn ang="0">
                  <a:pos x="T2" y="T3"/>
                </a:cxn>
                <a:cxn ang="0">
                  <a:pos x="T4" y="T5"/>
                </a:cxn>
                <a:cxn ang="0">
                  <a:pos x="T6" y="T7"/>
                </a:cxn>
                <a:cxn ang="0">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7" name="Freeform 23"/>
            <p:cNvSpPr/>
            <p:nvPr/>
          </p:nvSpPr>
          <p:spPr bwMode="white">
            <a:xfrm>
              <a:off x="5472" y="0"/>
              <a:ext cx="288" cy="288"/>
            </a:xfrm>
            <a:custGeom>
              <a:avLst/>
              <a:gdLst>
                <a:gd name="T0" fmla="*/ 0 w 288"/>
                <a:gd name="T1" fmla="*/ 0 h 288"/>
                <a:gd name="T2" fmla="*/ 144 w 288"/>
                <a:gd name="T3" fmla="*/ 82 h 288"/>
                <a:gd name="T4" fmla="*/ 252 w 288"/>
                <a:gd name="T5" fmla="*/ 165 h 288"/>
                <a:gd name="T6" fmla="*/ 288 w 288"/>
                <a:gd name="T7" fmla="*/ 288 h 288"/>
                <a:gd name="T8" fmla="*/ 288 w 288"/>
                <a:gd name="T9" fmla="*/ 0 h 288"/>
              </a:gdLst>
              <a:ahLst/>
              <a:cxnLst>
                <a:cxn ang="0">
                  <a:pos x="T0" y="T1"/>
                </a:cxn>
                <a:cxn ang="0">
                  <a:pos x="T2" y="T3"/>
                </a:cxn>
                <a:cxn ang="0">
                  <a:pos x="T4" y="T5"/>
                </a:cxn>
                <a:cxn ang="0">
                  <a:pos x="T6" y="T7"/>
                </a:cxn>
                <a:cxn ang="0">
                  <a:pos x="T8" y="T9"/>
                </a:cxn>
              </a:cxnLst>
              <a:rect l="0" t="0" r="r" b="b"/>
              <a:pathLst>
                <a:path w="288" h="288">
                  <a:moveTo>
                    <a:pt x="0" y="0"/>
                  </a:moveTo>
                  <a:lnTo>
                    <a:pt x="144" y="82"/>
                  </a:lnTo>
                  <a:lnTo>
                    <a:pt x="252" y="165"/>
                  </a:lnTo>
                  <a:lnTo>
                    <a:pt x="288" y="288"/>
                  </a:lnTo>
                  <a:lnTo>
                    <a:pt x="288" y="0"/>
                  </a:lnTo>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 name="Slide Number Placeholder 3"/>
          <p:cNvSpPr txBox="1"/>
          <p:nvPr userDrawn="1"/>
        </p:nvSpPr>
        <p:spPr>
          <a:xfrm>
            <a:off x="8092442" y="6462713"/>
            <a:ext cx="812588" cy="319087"/>
          </a:xfrm>
          <a:prstGeom prst="rect">
            <a:avLst/>
          </a:prstGeom>
        </p:spPr>
        <p:txBody>
          <a:bodyPr/>
          <a:lstStyle>
            <a:defPPr>
              <a:defRPr lang="en-US"/>
            </a:defPPr>
            <a:lvl1pPr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1pPr>
            <a:lvl2pPr marL="4572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2pPr>
            <a:lvl3pPr marL="9144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3pPr>
            <a:lvl4pPr marL="13716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4pPr>
            <a:lvl5pPr marL="18288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5pPr>
            <a:lvl6pPr marL="2286000" algn="l" defTabSz="914400" rtl="0" eaLnBrk="1" latinLnBrk="0" hangingPunct="1">
              <a:defRPr sz="2000" b="1" kern="1200">
                <a:solidFill>
                  <a:schemeClr val="bg1"/>
                </a:solidFill>
                <a:latin typeface="Arial" panose="020B0604020202020204" pitchFamily="34" charset="0"/>
                <a:ea typeface="+mn-ea"/>
                <a:cs typeface="+mn-cs"/>
              </a:defRPr>
            </a:lvl6pPr>
            <a:lvl7pPr marL="2743200" algn="l" defTabSz="914400" rtl="0" eaLnBrk="1" latinLnBrk="0" hangingPunct="1">
              <a:defRPr sz="2000" b="1" kern="1200">
                <a:solidFill>
                  <a:schemeClr val="bg1"/>
                </a:solidFill>
                <a:latin typeface="Arial" panose="020B0604020202020204" pitchFamily="34" charset="0"/>
                <a:ea typeface="+mn-ea"/>
                <a:cs typeface="+mn-cs"/>
              </a:defRPr>
            </a:lvl7pPr>
            <a:lvl8pPr marL="3200400" algn="l" defTabSz="914400" rtl="0" eaLnBrk="1" latinLnBrk="0" hangingPunct="1">
              <a:defRPr sz="2000" b="1" kern="1200">
                <a:solidFill>
                  <a:schemeClr val="bg1"/>
                </a:solidFill>
                <a:latin typeface="Arial" panose="020B0604020202020204" pitchFamily="34" charset="0"/>
                <a:ea typeface="+mn-ea"/>
                <a:cs typeface="+mn-cs"/>
              </a:defRPr>
            </a:lvl8pPr>
            <a:lvl9pPr marL="3657600" algn="l" defTabSz="914400" rtl="0" eaLnBrk="1" latinLnBrk="0" hangingPunct="1">
              <a:defRPr sz="2000" b="1" kern="1200">
                <a:solidFill>
                  <a:schemeClr val="bg1"/>
                </a:solidFill>
                <a:latin typeface="Arial" panose="020B0604020202020204" pitchFamily="34" charset="0"/>
                <a:ea typeface="+mn-ea"/>
                <a:cs typeface="+mn-cs"/>
              </a:defRPr>
            </a:lvl9pPr>
          </a:lstStyle>
          <a:p>
            <a:fld id="{34C99D79-8A4B-4031-B1E0-AF26F8EDF2B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21400-C337-4FAC-8F14-98A3D453E30D}"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D3876C-4542-4C64-B641-17DD424954F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image" Target="../media/image60.wmf"/></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image" Target="../media/image61.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vmlDrawing" Target="../drawings/vmlDrawing3.vml"/><Relationship Id="rId3" Type="http://schemas.openxmlformats.org/officeDocument/2006/relationships/slideLayout" Target="../slideLayouts/slideLayout14.xml"/><Relationship Id="rId2" Type="http://schemas.openxmlformats.org/officeDocument/2006/relationships/image" Target="../media/image74.wmf"/><Relationship Id="rId1" Type="http://schemas.openxmlformats.org/officeDocument/2006/relationships/oleObject" Target="../embeddings/oleObject3.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image" Target="../media/image7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vmlDrawing" Target="../drawings/vmlDrawing4.vml"/><Relationship Id="rId4" Type="http://schemas.openxmlformats.org/officeDocument/2006/relationships/slideLayout" Target="../slideLayouts/slideLayout14.xml"/><Relationship Id="rId3" Type="http://schemas.openxmlformats.org/officeDocument/2006/relationships/image" Target="../media/image77.wmf"/><Relationship Id="rId2" Type="http://schemas.openxmlformats.org/officeDocument/2006/relationships/oleObject" Target="../embeddings/oleObject4.bin"/><Relationship Id="rId1" Type="http://schemas.openxmlformats.org/officeDocument/2006/relationships/image" Target="../media/image76.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51.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image" Target="../media/image82.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4.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5.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87.jpeg"/><Relationship Id="rId1" Type="http://schemas.openxmlformats.org/officeDocument/2006/relationships/image" Target="../media/image86.jpeg"/></Relationships>
</file>

<file path=ppt/slides/_rels/slide16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image" Target="../media/image88.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9" Type="http://schemas.openxmlformats.org/officeDocument/2006/relationships/image" Target="../media/image99.jpeg"/><Relationship Id="rId8" Type="http://schemas.openxmlformats.org/officeDocument/2006/relationships/image" Target="../media/image98.jpeg"/><Relationship Id="rId7" Type="http://schemas.openxmlformats.org/officeDocument/2006/relationships/image" Target="../media/image97.jpeg"/><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 Id="rId3" Type="http://schemas.openxmlformats.org/officeDocument/2006/relationships/image" Target="../media/image93.jpeg"/><Relationship Id="rId2" Type="http://schemas.openxmlformats.org/officeDocument/2006/relationships/image" Target="../media/image92.jpeg"/><Relationship Id="rId13" Type="http://schemas.openxmlformats.org/officeDocument/2006/relationships/slideLayout" Target="../slideLayouts/slideLayout4.xml"/><Relationship Id="rId12" Type="http://schemas.openxmlformats.org/officeDocument/2006/relationships/image" Target="../media/image102.jpeg"/><Relationship Id="rId11" Type="http://schemas.openxmlformats.org/officeDocument/2006/relationships/image" Target="../media/image101.jpeg"/><Relationship Id="rId10" Type="http://schemas.openxmlformats.org/officeDocument/2006/relationships/image" Target="../media/image100.jpeg"/><Relationship Id="rId1" Type="http://schemas.openxmlformats.org/officeDocument/2006/relationships/image" Target="../media/image91.jpe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4.jpeg"/><Relationship Id="rId1" Type="http://schemas.openxmlformats.org/officeDocument/2006/relationships/image" Target="../media/image103.GIF"/></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idx="4294967295"/>
          </p:nvPr>
        </p:nvSpPr>
        <p:spPr>
          <a:xfrm>
            <a:off x="152400" y="3352800"/>
            <a:ext cx="8991600" cy="838200"/>
          </a:xfrm>
          <a:prstGeom prst="rect">
            <a:avLst/>
          </a:prstGeom>
        </p:spPr>
        <p:txBody>
          <a:bodyPr/>
          <a:lstStyle/>
          <a:p>
            <a:pPr algn="ctr">
              <a:lnSpc>
                <a:spcPct val="120000"/>
              </a:lnSpc>
            </a:pPr>
            <a:r>
              <a:rPr lang="en-US" sz="6000">
                <a:solidFill>
                  <a:srgbClr val="FFFF00"/>
                </a:solidFill>
                <a:latin typeface="Tahoma" panose="020B0604030504040204" pitchFamily="34" charset="0"/>
                <a:cs typeface="Tahoma" panose="020B0604030504040204" pitchFamily="34" charset="0"/>
              </a:rPr>
              <a:t>KIẾN TRÚC MÁY TÍNH</a:t>
            </a:r>
            <a:endParaRPr lang="en-US" sz="6000">
              <a:solidFill>
                <a:srgbClr val="FFFF00"/>
              </a:solidFill>
              <a:latin typeface="Tahoma" panose="020B0604030504040204" pitchFamily="34" charset="0"/>
              <a:cs typeface="Tahoma" panose="020B0604030504040204" pitchFamily="34" charset="0"/>
            </a:endParaRPr>
          </a:p>
        </p:txBody>
      </p:sp>
      <p:sp>
        <p:nvSpPr>
          <p:cNvPr id="6" name="Rectangle 3"/>
          <p:cNvSpPr txBox="1">
            <a:spLocks noChangeArrowheads="1"/>
          </p:cNvSpPr>
          <p:nvPr/>
        </p:nvSpPr>
        <p:spPr>
          <a:xfrm>
            <a:off x="1676400" y="4800600"/>
            <a:ext cx="7086600" cy="160020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marL="0" indent="0">
              <a:lnSpc>
                <a:spcPct val="110000"/>
              </a:lnSpc>
              <a:buNone/>
            </a:pPr>
            <a:r>
              <a:rPr lang="en-US" sz="2100" dirty="0" err="1">
                <a:solidFill>
                  <a:schemeClr val="bg1"/>
                </a:solidFill>
                <a:latin typeface="Arial" panose="020B0604020202020204" pitchFamily="34" charset="0"/>
                <a:cs typeface="Arial" panose="020B0604020202020204" pitchFamily="34" charset="0"/>
              </a:rPr>
              <a:t>Giảng</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viên</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Th.s</a:t>
            </a:r>
            <a:r>
              <a:rPr lang="en-US" sz="2100" dirty="0">
                <a:solidFill>
                  <a:schemeClr val="bg1"/>
                </a:solidFill>
                <a:latin typeface="Arial" panose="020B0604020202020204" pitchFamily="34" charset="0"/>
                <a:cs typeface="Arial" panose="020B0604020202020204" pitchFamily="34" charset="0"/>
              </a:rPr>
              <a:t> </a:t>
            </a:r>
            <a:r>
              <a:rPr lang="en-US" sz="2100" dirty="0" err="1" smtClean="0">
                <a:solidFill>
                  <a:schemeClr val="bg1"/>
                </a:solidFill>
                <a:latin typeface="Arial" panose="020B0604020202020204" pitchFamily="34" charset="0"/>
                <a:cs typeface="Arial" panose="020B0604020202020204" pitchFamily="34" charset="0"/>
              </a:rPr>
              <a:t>Nguyễn</a:t>
            </a:r>
            <a:r>
              <a:rPr lang="en-US" sz="2100" dirty="0">
                <a:solidFill>
                  <a:schemeClr val="bg1"/>
                </a:solidFill>
                <a:latin typeface="Arial" panose="020B0604020202020204" pitchFamily="34" charset="0"/>
                <a:cs typeface="Arial" panose="020B0604020202020204" pitchFamily="34" charset="0"/>
              </a:rPr>
              <a:t> </a:t>
            </a:r>
            <a:r>
              <a:rPr lang="en-US" sz="2100" dirty="0" err="1" smtClean="0">
                <a:solidFill>
                  <a:schemeClr val="bg1"/>
                </a:solidFill>
                <a:latin typeface="Arial" panose="020B0604020202020204" pitchFamily="34" charset="0"/>
                <a:cs typeface="Arial" panose="020B0604020202020204" pitchFamily="34" charset="0"/>
              </a:rPr>
              <a:t>Hữu</a:t>
            </a:r>
            <a:r>
              <a:rPr lang="en-US" sz="2100" dirty="0" smtClean="0">
                <a:solidFill>
                  <a:schemeClr val="bg1"/>
                </a:solidFill>
                <a:latin typeface="Arial" panose="020B0604020202020204" pitchFamily="34" charset="0"/>
                <a:cs typeface="Arial" panose="020B0604020202020204" pitchFamily="34" charset="0"/>
              </a:rPr>
              <a:t> </a:t>
            </a:r>
            <a:r>
              <a:rPr lang="en-US" sz="2100" dirty="0" err="1" smtClean="0">
                <a:solidFill>
                  <a:schemeClr val="bg1"/>
                </a:solidFill>
                <a:latin typeface="Arial" panose="020B0604020202020204" pitchFamily="34" charset="0"/>
                <a:cs typeface="Arial" panose="020B0604020202020204" pitchFamily="34" charset="0"/>
              </a:rPr>
              <a:t>Phương</a:t>
            </a:r>
            <a:endParaRPr lang="en-US" sz="2100" dirty="0">
              <a:solidFill>
                <a:schemeClr val="bg1"/>
              </a:solidFill>
              <a:latin typeface="Arial" panose="020B0604020202020204" pitchFamily="34" charset="0"/>
              <a:cs typeface="Arial" panose="020B0604020202020204" pitchFamily="34" charset="0"/>
            </a:endParaRPr>
          </a:p>
          <a:p>
            <a:pPr marL="0" indent="0">
              <a:lnSpc>
                <a:spcPct val="110000"/>
              </a:lnSpc>
              <a:buNone/>
            </a:pPr>
            <a:r>
              <a:rPr lang="en-US" sz="2100" dirty="0">
                <a:solidFill>
                  <a:schemeClr val="bg1"/>
                </a:solidFill>
                <a:latin typeface="Arial" panose="020B0604020202020204" pitchFamily="34" charset="0"/>
                <a:cs typeface="Arial" panose="020B0604020202020204" pitchFamily="34" charset="0"/>
              </a:rPr>
              <a:t>Email: </a:t>
            </a:r>
            <a:r>
              <a:rPr lang="en-US" sz="2100" dirty="0" smtClean="0">
                <a:solidFill>
                  <a:schemeClr val="bg1"/>
                </a:solidFill>
                <a:latin typeface="Arial" panose="020B0604020202020204" pitchFamily="34" charset="0"/>
                <a:cs typeface="Arial" panose="020B0604020202020204" pitchFamily="34" charset="0"/>
              </a:rPr>
              <a:t>phuongnh@eaut.edu.vn</a:t>
            </a:r>
            <a:r>
              <a:rPr lang="en-US" sz="2100" dirty="0" smtClean="0">
                <a:solidFill>
                  <a:schemeClr val="bg1"/>
                </a:solidFill>
                <a:latin typeface="Arial" panose="020B0604020202020204" pitchFamily="34" charset="0"/>
                <a:cs typeface="Arial" panose="020B0604020202020204" pitchFamily="34" charset="0"/>
              </a:rPr>
              <a:t>, Tel : 0966276868</a:t>
            </a:r>
            <a:endParaRPr lang="en-US" sz="2100" dirty="0">
              <a:solidFill>
                <a:schemeClr val="bg1"/>
              </a:solidFill>
              <a:latin typeface="Arial" panose="020B0604020202020204" pitchFamily="34" charset="0"/>
              <a:cs typeface="Arial" panose="020B0604020202020204" pitchFamily="34" charset="0"/>
            </a:endParaRPr>
          </a:p>
          <a:p>
            <a:pPr marL="0" indent="0">
              <a:lnSpc>
                <a:spcPct val="110000"/>
              </a:lnSpc>
              <a:buNone/>
            </a:pPr>
            <a:r>
              <a:rPr lang="en-US" sz="2100" dirty="0" err="1">
                <a:solidFill>
                  <a:schemeClr val="bg1"/>
                </a:solidFill>
                <a:latin typeface="Arial" panose="020B0604020202020204" pitchFamily="34" charset="0"/>
                <a:cs typeface="Arial" panose="020B0604020202020204" pitchFamily="34" charset="0"/>
              </a:rPr>
              <a:t>Bộ</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môn</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Hệ</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thống</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thông</a:t>
            </a:r>
            <a:r>
              <a:rPr lang="en-US" sz="2100" dirty="0">
                <a:solidFill>
                  <a:schemeClr val="bg1"/>
                </a:solidFill>
                <a:latin typeface="Arial" panose="020B0604020202020204" pitchFamily="34" charset="0"/>
                <a:cs typeface="Arial" panose="020B0604020202020204" pitchFamily="34" charset="0"/>
              </a:rPr>
              <a:t> tin</a:t>
            </a:r>
            <a:endParaRPr lang="en-US" sz="2100" dirty="0">
              <a:solidFill>
                <a:schemeClr val="bg1"/>
              </a:solidFill>
              <a:latin typeface="Arial" panose="020B0604020202020204" pitchFamily="34" charset="0"/>
              <a:cs typeface="Arial" panose="020B0604020202020204" pitchFamily="34" charset="0"/>
            </a:endParaRPr>
          </a:p>
          <a:p>
            <a:pPr marL="0" indent="0">
              <a:lnSpc>
                <a:spcPct val="110000"/>
              </a:lnSpc>
              <a:buNone/>
            </a:pPr>
            <a:r>
              <a:rPr lang="en-US" sz="2100" dirty="0" err="1">
                <a:solidFill>
                  <a:schemeClr val="bg1"/>
                </a:solidFill>
                <a:latin typeface="Arial" panose="020B0604020202020204" pitchFamily="34" charset="0"/>
                <a:cs typeface="Arial" panose="020B0604020202020204" pitchFamily="34" charset="0"/>
              </a:rPr>
              <a:t>Khoa</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Công</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nghệ</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thông</a:t>
            </a:r>
            <a:r>
              <a:rPr lang="en-US" sz="2100" dirty="0">
                <a:solidFill>
                  <a:schemeClr val="bg1"/>
                </a:solidFill>
                <a:latin typeface="Arial" panose="020B0604020202020204" pitchFamily="34" charset="0"/>
                <a:cs typeface="Arial" panose="020B0604020202020204" pitchFamily="34" charset="0"/>
              </a:rPr>
              <a:t> tin – ĐH </a:t>
            </a:r>
            <a:r>
              <a:rPr lang="en-US" sz="2100" dirty="0" err="1">
                <a:solidFill>
                  <a:schemeClr val="bg1"/>
                </a:solidFill>
                <a:latin typeface="Arial" panose="020B0604020202020204" pitchFamily="34" charset="0"/>
                <a:cs typeface="Arial" panose="020B0604020202020204" pitchFamily="34" charset="0"/>
              </a:rPr>
              <a:t>Công</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nghệ</a:t>
            </a:r>
            <a:r>
              <a:rPr lang="en-US" sz="2100" dirty="0">
                <a:solidFill>
                  <a:schemeClr val="bg1"/>
                </a:solidFill>
                <a:latin typeface="Arial" panose="020B0604020202020204" pitchFamily="34" charset="0"/>
                <a:cs typeface="Arial" panose="020B0604020202020204" pitchFamily="34" charset="0"/>
              </a:rPr>
              <a:t> </a:t>
            </a:r>
            <a:r>
              <a:rPr lang="en-US" sz="2100" dirty="0" err="1">
                <a:solidFill>
                  <a:schemeClr val="bg1"/>
                </a:solidFill>
                <a:latin typeface="Arial" panose="020B0604020202020204" pitchFamily="34" charset="0"/>
                <a:cs typeface="Arial" panose="020B0604020202020204" pitchFamily="34" charset="0"/>
              </a:rPr>
              <a:t>Đông</a:t>
            </a:r>
            <a:r>
              <a:rPr lang="en-US" sz="2100" dirty="0">
                <a:solidFill>
                  <a:schemeClr val="bg1"/>
                </a:solidFill>
                <a:latin typeface="Arial" panose="020B0604020202020204" pitchFamily="34" charset="0"/>
                <a:cs typeface="Arial" panose="020B0604020202020204" pitchFamily="34" charset="0"/>
              </a:rPr>
              <a:t> Á</a:t>
            </a:r>
            <a:endParaRPr lang="en-US" sz="210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30000"/>
              </a:lnSpc>
              <a:buClr>
                <a:srgbClr val="003300"/>
              </a:buClr>
            </a:pPr>
            <a:r>
              <a:rPr lang="vi-VN">
                <a:solidFill>
                  <a:srgbClr val="000000"/>
                </a:solidFill>
                <a:latin typeface="+mj-lt"/>
              </a:rPr>
              <a:t>Kiến trúc MISD</a:t>
            </a:r>
            <a:r>
              <a:rPr lang="vi-VN" b="0">
                <a:solidFill>
                  <a:srgbClr val="000000"/>
                </a:solidFill>
                <a:latin typeface="+mj-lt"/>
              </a:rPr>
              <a:t> (Multiple Instruction Single</a:t>
            </a:r>
            <a:r>
              <a:rPr lang="en-US" b="0">
                <a:solidFill>
                  <a:srgbClr val="000000"/>
                </a:solidFill>
                <a:latin typeface="+mj-lt"/>
              </a:rPr>
              <a:t> </a:t>
            </a:r>
            <a:r>
              <a:rPr lang="vi-VN" b="0">
                <a:solidFill>
                  <a:srgbClr val="000000"/>
                </a:solidFill>
                <a:latin typeface="+mj-lt"/>
              </a:rPr>
              <a:t>Data, đa dòng lệnh - đơn dòng dữ liệu)</a:t>
            </a:r>
            <a:endParaRPr lang="en-US" b="0">
              <a:solidFill>
                <a:srgbClr val="000000"/>
              </a:solidFill>
              <a:latin typeface="+mj-lt"/>
            </a:endParaRPr>
          </a:p>
          <a:p>
            <a:pPr algn="just">
              <a:lnSpc>
                <a:spcPct val="130000"/>
              </a:lnSpc>
              <a:buClr>
                <a:srgbClr val="003300"/>
              </a:buClr>
            </a:pPr>
            <a:endParaRPr lang="en-US" b="0">
              <a:solidFill>
                <a:srgbClr val="000000"/>
              </a:solidFill>
              <a:latin typeface="+mj-lt"/>
            </a:endParaRPr>
          </a:p>
          <a:p>
            <a:pPr algn="just">
              <a:lnSpc>
                <a:spcPct val="130000"/>
              </a:lnSpc>
              <a:buClr>
                <a:srgbClr val="003300"/>
              </a:buClr>
            </a:pPr>
            <a:endParaRPr lang="en-US" b="0">
              <a:solidFill>
                <a:srgbClr val="000000"/>
              </a:solidFill>
              <a:latin typeface="+mj-lt"/>
            </a:endParaRPr>
          </a:p>
          <a:p>
            <a:pPr algn="just">
              <a:lnSpc>
                <a:spcPct val="130000"/>
              </a:lnSpc>
              <a:buClr>
                <a:srgbClr val="003300"/>
              </a:buClr>
            </a:pPr>
            <a:endParaRPr lang="en-US" b="0">
              <a:solidFill>
                <a:srgbClr val="000000"/>
              </a:solidFill>
              <a:latin typeface="+mj-lt"/>
            </a:endParaRPr>
          </a:p>
          <a:p>
            <a:pPr algn="just">
              <a:lnSpc>
                <a:spcPct val="130000"/>
              </a:lnSpc>
              <a:buClr>
                <a:srgbClr val="003300"/>
              </a:buClr>
            </a:pPr>
            <a:endParaRPr lang="vi-VN" b="0">
              <a:solidFill>
                <a:srgbClr val="000000"/>
              </a:solidFill>
              <a:latin typeface="+mj-lt"/>
            </a:endParaRPr>
          </a:p>
          <a:p>
            <a:pPr marL="0" indent="0" algn="just">
              <a:lnSpc>
                <a:spcPct val="130000"/>
              </a:lnSpc>
              <a:buClr>
                <a:srgbClr val="003300"/>
              </a:buClr>
              <a:buNone/>
            </a:pPr>
            <a:r>
              <a:rPr lang="vi-VN" b="0">
                <a:solidFill>
                  <a:srgbClr val="000000"/>
                </a:solidFill>
                <a:latin typeface="+mj-lt"/>
              </a:rPr>
              <a:t>Máy tính yêu cầu mỗi đơn vị xử lý nhận những lệnh</a:t>
            </a:r>
            <a:r>
              <a:rPr lang="en-US" b="0">
                <a:solidFill>
                  <a:srgbClr val="000000"/>
                </a:solidFill>
                <a:latin typeface="+mj-lt"/>
              </a:rPr>
              <a:t> </a:t>
            </a:r>
            <a:r>
              <a:rPr lang="vi-VN" b="0">
                <a:solidFill>
                  <a:srgbClr val="000000"/>
                </a:solidFill>
                <a:latin typeface="+mj-lt"/>
              </a:rPr>
              <a:t>khác nhau, để thực hiện trên cùng một mục dữ liệu. </a:t>
            </a:r>
            <a:endParaRPr lang="vi-VN" b="0">
              <a:solidFill>
                <a:srgbClr val="000000"/>
              </a:solidFill>
              <a:latin typeface="+mj-lt"/>
            </a:endParaRPr>
          </a:p>
        </p:txBody>
      </p:sp>
      <p:sp>
        <p:nvSpPr>
          <p:cNvPr id="3" name="Title 1"/>
          <p:cNvSpPr txBox="1"/>
          <p:nvPr/>
        </p:nvSpPr>
        <p:spPr>
          <a:xfrm>
            <a:off x="152400" y="319088"/>
            <a:ext cx="8915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solidFill>
                  <a:srgbClr val="FFFFFF"/>
                </a:solidFill>
              </a:rPr>
              <a:t>PHÂN LOẠI KIẾN TRÚC MÁY TÍNH (t)</a:t>
            </a:r>
            <a:endParaRPr lang="en-US" dirty="0">
              <a:solidFill>
                <a:srgbClr val="FFFFFF"/>
              </a:solidFill>
            </a:endParaRPr>
          </a:p>
        </p:txBody>
      </p:sp>
      <p:pic>
        <p:nvPicPr>
          <p:cNvPr id="51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875" y="2438400"/>
            <a:ext cx="88487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ipe(up)">
                                      <p:cBhvr>
                                        <p:cTn id="12" dur="5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wipe(left)">
                                      <p:cBhvr>
                                        <p:cTn id="1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a:xfrm>
            <a:off x="628650" y="228600"/>
            <a:ext cx="7886700" cy="701671"/>
          </a:xfrm>
        </p:spPr>
        <p:txBody>
          <a:bodyPr/>
          <a:lstStyle/>
          <a:p>
            <a:pPr algn="ctr"/>
            <a:r>
              <a:rPr lang="en-US" sz="3200" dirty="0"/>
              <a:t>Data hazard</a:t>
            </a:r>
            <a:endParaRPr lang="en-US" sz="3200" dirty="0"/>
          </a:p>
        </p:txBody>
      </p:sp>
      <p:sp>
        <p:nvSpPr>
          <p:cNvPr id="1079299" name="Rectangle 3"/>
          <p:cNvSpPr>
            <a:spLocks noGrp="1" noChangeArrowheads="1"/>
          </p:cNvSpPr>
          <p:nvPr>
            <p:ph type="body" idx="1"/>
          </p:nvPr>
        </p:nvSpPr>
        <p:spPr>
          <a:xfrm>
            <a:off x="146168" y="1127760"/>
            <a:ext cx="8897819" cy="5183188"/>
          </a:xfrm>
        </p:spPr>
        <p:txBody>
          <a:bodyPr/>
          <a:lstStyle/>
          <a:p>
            <a:pPr>
              <a:buClr>
                <a:schemeClr val="tx1"/>
              </a:buClr>
              <a:buFont typeface="Wingdings" panose="05000000000000000000" pitchFamily="2" charset="2"/>
              <a:buChar char="§"/>
            </a:pPr>
            <a:r>
              <a:rPr lang="en-US">
                <a:latin typeface="+mj-lt"/>
              </a:rPr>
              <a:t>Cách khắc phục:</a:t>
            </a:r>
            <a:endParaRPr lang="en-US">
              <a:latin typeface="+mj-lt"/>
            </a:endParaRPr>
          </a:p>
          <a:p>
            <a:pPr lvl="1">
              <a:lnSpc>
                <a:spcPct val="110000"/>
              </a:lnSpc>
              <a:buClr>
                <a:schemeClr val="tx1"/>
              </a:buClr>
              <a:buFont typeface="Arial" panose="020B0604020202020204" pitchFamily="34" charset="0"/>
              <a:buChar char="•"/>
            </a:pPr>
            <a:r>
              <a:rPr lang="en-US" sz="2400" i="1"/>
              <a:t>Cách 1</a:t>
            </a:r>
            <a:r>
              <a:rPr lang="en-US" sz="2400"/>
              <a:t>: Chèn thêm một thành phần trễ vào pipeline, gọi là “pipeline interlock”, đây là một thành phần mở rộng của phần cứng. Nó làm nhiệm vụ phát hiện sự phụ thuộc dữ liệu giữa các câu lệnh và làm trễ những câu lệnh phụ thuộc đó, cho đến khi giải quyết được xung đột. </a:t>
            </a:r>
            <a:endParaRPr lang="en-US" sz="2400"/>
          </a:p>
          <a:p>
            <a:pPr lvl="1">
              <a:lnSpc>
                <a:spcPct val="110000"/>
              </a:lnSpc>
              <a:buClr>
                <a:schemeClr val="tx1"/>
              </a:buClr>
              <a:buFont typeface="Arial" panose="020B0604020202020204" pitchFamily="34" charset="0"/>
              <a:buChar char="•"/>
            </a:pPr>
            <a:r>
              <a:rPr lang="en-US" sz="2400" i="1"/>
              <a:t>Cách 2</a:t>
            </a:r>
            <a:r>
              <a:rPr lang="en-US" sz="2400"/>
              <a:t>: Sử dụng phần mềm. Trình biên dịch sẽ giải quyết vấn đề xung đột này. Trong khi biên dịch chương trình, trình biên dịch phát hiện sự phụ thuộc giữa dữ liệu với các câu lệnh, và sắp xếp lại các câu lệnh đó sao cho hết xung đột. Nếu không sắp xếp được, nó sẽ chèn thêm các lệnh NOP (no operation) vào chương trình để làm trễ.</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79299">
                                            <p:txEl>
                                              <p:pRg st="1" end="1"/>
                                            </p:txEl>
                                          </p:spTgt>
                                        </p:tgtEl>
                                        <p:attrNameLst>
                                          <p:attrName>style.visibility</p:attrName>
                                        </p:attrNameLst>
                                      </p:cBhvr>
                                      <p:to>
                                        <p:strVal val="visible"/>
                                      </p:to>
                                    </p:set>
                                    <p:animEffect transition="in" filter="blinds(horizontal)">
                                      <p:cBhvr>
                                        <p:cTn id="7" dur="500"/>
                                        <p:tgtEl>
                                          <p:spTgt spid="10792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79299">
                                            <p:txEl>
                                              <p:pRg st="2" end="2"/>
                                            </p:txEl>
                                          </p:spTgt>
                                        </p:tgtEl>
                                        <p:attrNameLst>
                                          <p:attrName>style.visibility</p:attrName>
                                        </p:attrNameLst>
                                      </p:cBhvr>
                                      <p:to>
                                        <p:strVal val="visible"/>
                                      </p:to>
                                    </p:set>
                                    <p:animEffect transition="in" filter="blinds(horizontal)">
                                      <p:cBhvr>
                                        <p:cTn id="12" dur="500"/>
                                        <p:tgtEl>
                                          <p:spTgt spid="10792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0" name="Rectangle 2"/>
          <p:cNvSpPr>
            <a:spLocks noGrp="1" noChangeArrowheads="1"/>
          </p:cNvSpPr>
          <p:nvPr>
            <p:ph type="title"/>
          </p:nvPr>
        </p:nvSpPr>
        <p:spPr>
          <a:xfrm>
            <a:off x="628650" y="365129"/>
            <a:ext cx="7886700" cy="625471"/>
          </a:xfrm>
        </p:spPr>
        <p:txBody>
          <a:bodyPr/>
          <a:lstStyle/>
          <a:p>
            <a:pPr algn="ctr"/>
            <a:r>
              <a:rPr lang="en-US" sz="3200" dirty="0" err="1"/>
              <a:t>Phân</a:t>
            </a:r>
            <a:r>
              <a:rPr lang="en-US" sz="3200" dirty="0"/>
              <a:t> </a:t>
            </a:r>
            <a:r>
              <a:rPr lang="en-US" sz="3200" dirty="0" err="1"/>
              <a:t>loại</a:t>
            </a:r>
            <a:r>
              <a:rPr lang="en-US" sz="3200" dirty="0"/>
              <a:t> Data hazard</a:t>
            </a:r>
            <a:endParaRPr lang="en-US" sz="3200" dirty="0"/>
          </a:p>
        </p:txBody>
      </p:sp>
      <p:sp>
        <p:nvSpPr>
          <p:cNvPr id="1067011" name="Rectangle 3"/>
          <p:cNvSpPr>
            <a:spLocks noGrp="1" noChangeArrowheads="1"/>
          </p:cNvSpPr>
          <p:nvPr>
            <p:ph type="body" idx="1"/>
          </p:nvPr>
        </p:nvSpPr>
        <p:spPr>
          <a:xfrm>
            <a:off x="146168" y="1112520"/>
            <a:ext cx="8897819" cy="5183188"/>
          </a:xfrm>
        </p:spPr>
        <p:txBody>
          <a:bodyPr/>
          <a:lstStyle/>
          <a:p>
            <a:pPr>
              <a:lnSpc>
                <a:spcPct val="110000"/>
              </a:lnSpc>
              <a:buClr>
                <a:schemeClr val="tx1"/>
              </a:buClr>
              <a:buFont typeface="Wingdings" panose="05000000000000000000" pitchFamily="2" charset="2"/>
              <a:buChar char="§"/>
            </a:pPr>
            <a:r>
              <a:rPr lang="en-US" sz="3000" b="0">
                <a:latin typeface="+mj-lt"/>
              </a:rPr>
              <a:t>Giả sử có 2 lệnh i và j cùng tác động lên một vùng nhớ, i được thực hiện trước j. Có các loại xung đột dữ liệu sau:</a:t>
            </a:r>
            <a:endParaRPr lang="en-US" sz="3000" b="0">
              <a:latin typeface="+mj-lt"/>
            </a:endParaRPr>
          </a:p>
          <a:p>
            <a:pPr lvl="1">
              <a:lnSpc>
                <a:spcPct val="110000"/>
              </a:lnSpc>
              <a:buClr>
                <a:schemeClr val="tx1"/>
              </a:buClr>
              <a:buFont typeface="Arial" panose="020B0604020202020204" pitchFamily="34" charset="0"/>
              <a:buChar char="•"/>
            </a:pPr>
            <a:r>
              <a:rPr lang="en-US" sz="2800"/>
              <a:t>RAW (read after write) </a:t>
            </a:r>
            <a:endParaRPr lang="en-US" sz="2800"/>
          </a:p>
          <a:p>
            <a:pPr lvl="1">
              <a:lnSpc>
                <a:spcPct val="110000"/>
              </a:lnSpc>
              <a:buClr>
                <a:schemeClr val="tx1"/>
              </a:buClr>
              <a:buFont typeface="Arial" panose="020B0604020202020204" pitchFamily="34" charset="0"/>
              <a:buChar char="•"/>
            </a:pPr>
            <a:r>
              <a:rPr lang="en-US" sz="2800"/>
              <a:t>WAW (write after write) </a:t>
            </a:r>
            <a:endParaRPr lang="en-US" sz="2800"/>
          </a:p>
          <a:p>
            <a:pPr lvl="1">
              <a:lnSpc>
                <a:spcPct val="110000"/>
              </a:lnSpc>
              <a:buClr>
                <a:schemeClr val="tx1"/>
              </a:buClr>
              <a:buFont typeface="Arial" panose="020B0604020202020204" pitchFamily="34" charset="0"/>
              <a:buChar char="•"/>
            </a:pPr>
            <a:r>
              <a:rPr lang="en-US" sz="2800"/>
              <a:t>WAR (write after read)</a:t>
            </a:r>
            <a:endParaRPr lang="en-US" sz="2800"/>
          </a:p>
          <a:p>
            <a:pPr>
              <a:lnSpc>
                <a:spcPct val="110000"/>
              </a:lnSpc>
              <a:buClr>
                <a:schemeClr val="tx1"/>
              </a:buClr>
              <a:buFont typeface="Wingdings" panose="05000000000000000000" pitchFamily="2" charset="2"/>
              <a:buChar char="§"/>
            </a:pPr>
            <a:r>
              <a:rPr lang="en-US" b="0">
                <a:latin typeface="+mj-lt"/>
              </a:rPr>
              <a:t>RAW (read after write): - j thực hiện đọc trước khi i thực hiện thao tác ghi, vì vậy j sẽ đọc kết quả cũ. </a:t>
            </a:r>
            <a:endParaRPr lang="en-US" b="0">
              <a:latin typeface="+mj-lt"/>
            </a:endParaRPr>
          </a:p>
          <a:p>
            <a:pPr>
              <a:lnSpc>
                <a:spcPct val="110000"/>
              </a:lnSpc>
              <a:buClr>
                <a:schemeClr val="tx1"/>
              </a:buClr>
              <a:buFont typeface="Wingdings" panose="05000000000000000000" pitchFamily="2" charset="2"/>
              <a:buChar char="§"/>
            </a:pPr>
            <a:r>
              <a:rPr lang="en-US" b="0">
                <a:latin typeface="+mj-lt"/>
              </a:rPr>
              <a:t>Đây là kiểu xung đột hay gặp nhất và được khắc phục bằng kỹ thuật forwarding. </a:t>
            </a:r>
            <a:endParaRPr lang="en-US" b="0">
              <a:latin typeface="+mj-l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Rectangle 2"/>
          <p:cNvSpPr>
            <a:spLocks noGrp="1" noChangeArrowheads="1"/>
          </p:cNvSpPr>
          <p:nvPr>
            <p:ph type="title"/>
          </p:nvPr>
        </p:nvSpPr>
        <p:spPr>
          <a:xfrm>
            <a:off x="628650" y="365129"/>
            <a:ext cx="7886700" cy="625471"/>
          </a:xfrm>
        </p:spPr>
        <p:txBody>
          <a:bodyPr/>
          <a:lstStyle/>
          <a:p>
            <a:pPr algn="ctr"/>
            <a:r>
              <a:rPr lang="en-US" sz="3200" dirty="0" err="1"/>
              <a:t>Phân</a:t>
            </a:r>
            <a:r>
              <a:rPr lang="en-US" sz="3200" dirty="0"/>
              <a:t> </a:t>
            </a:r>
            <a:r>
              <a:rPr lang="en-US" sz="3200" dirty="0" err="1"/>
              <a:t>loại</a:t>
            </a:r>
            <a:r>
              <a:rPr lang="en-US" sz="3200" dirty="0"/>
              <a:t> Data hazard</a:t>
            </a:r>
            <a:endParaRPr lang="en-US" sz="3200" dirty="0"/>
          </a:p>
        </p:txBody>
      </p:sp>
      <p:sp>
        <p:nvSpPr>
          <p:cNvPr id="1068035" name="Rectangle 3"/>
          <p:cNvSpPr>
            <a:spLocks noGrp="1" noChangeArrowheads="1"/>
          </p:cNvSpPr>
          <p:nvPr>
            <p:ph type="body" idx="1"/>
          </p:nvPr>
        </p:nvSpPr>
        <p:spPr>
          <a:xfrm>
            <a:off x="228600" y="1371600"/>
            <a:ext cx="8686800" cy="3048000"/>
          </a:xfrm>
        </p:spPr>
        <p:txBody>
          <a:bodyPr/>
          <a:lstStyle/>
          <a:p>
            <a:pPr>
              <a:lnSpc>
                <a:spcPct val="110000"/>
              </a:lnSpc>
              <a:buClr>
                <a:schemeClr val="tx1"/>
              </a:buClr>
              <a:buFont typeface="Wingdings" panose="05000000000000000000" pitchFamily="2" charset="2"/>
              <a:buChar char="§"/>
            </a:pPr>
            <a:r>
              <a:rPr lang="en-US" b="0">
                <a:latin typeface="+mj-lt"/>
              </a:rPr>
              <a:t>WAW (write after write) - j thực hiện thao tác ghi dữ liệu trước khi i thực hiện ghi dữ liệu. Do đó kết quả lưu được là kết quả của phép toán i (nếu đúng thì  phải là của j).</a:t>
            </a:r>
            <a:endParaRPr lang="en-US" b="0">
              <a:latin typeface="+mj-lt"/>
            </a:endParaRPr>
          </a:p>
          <a:p>
            <a:pPr>
              <a:lnSpc>
                <a:spcPct val="110000"/>
              </a:lnSpc>
              <a:buClr>
                <a:schemeClr val="tx1"/>
              </a:buClr>
              <a:buFont typeface="Wingdings" panose="05000000000000000000" pitchFamily="2" charset="2"/>
              <a:buChar char="§"/>
            </a:pPr>
            <a:r>
              <a:rPr lang="en-US" b="0">
                <a:latin typeface="+mj-lt"/>
              </a:rPr>
              <a:t>Trường hợp này chỉ xảy ra khi thời gian để thực hiện ghi kết quả của i lâu (nhiều chu kỳ đồng hồ)</a:t>
            </a:r>
            <a:endParaRPr lang="en-US" b="0">
              <a:latin typeface="+mj-lt"/>
            </a:endParaRPr>
          </a:p>
        </p:txBody>
      </p:sp>
      <p:pic>
        <p:nvPicPr>
          <p:cNvPr id="106803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4572000"/>
            <a:ext cx="8001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Rectangle 2"/>
          <p:cNvSpPr>
            <a:spLocks noGrp="1" noChangeArrowheads="1"/>
          </p:cNvSpPr>
          <p:nvPr>
            <p:ph type="title"/>
          </p:nvPr>
        </p:nvSpPr>
        <p:spPr>
          <a:xfrm>
            <a:off x="628650" y="152401"/>
            <a:ext cx="7886700" cy="914400"/>
          </a:xfrm>
        </p:spPr>
        <p:txBody>
          <a:bodyPr anchor="ctr"/>
          <a:lstStyle/>
          <a:p>
            <a:pPr algn="ctr"/>
            <a:r>
              <a:rPr lang="en-US" sz="3200" dirty="0" err="1"/>
              <a:t>Phân</a:t>
            </a:r>
            <a:r>
              <a:rPr lang="en-US" sz="3200" dirty="0"/>
              <a:t> </a:t>
            </a:r>
            <a:r>
              <a:rPr lang="en-US" sz="3200" dirty="0" err="1"/>
              <a:t>loại</a:t>
            </a:r>
            <a:r>
              <a:rPr lang="en-US" sz="3200" dirty="0"/>
              <a:t> Data hazard</a:t>
            </a:r>
            <a:endParaRPr lang="en-US" sz="3200" dirty="0"/>
          </a:p>
        </p:txBody>
      </p:sp>
      <p:sp>
        <p:nvSpPr>
          <p:cNvPr id="1069059" name="Rectangle 3"/>
          <p:cNvSpPr>
            <a:spLocks noGrp="1" noChangeArrowheads="1"/>
          </p:cNvSpPr>
          <p:nvPr>
            <p:ph type="body" idx="1"/>
          </p:nvPr>
        </p:nvSpPr>
        <p:spPr/>
        <p:txBody>
          <a:bodyPr/>
          <a:lstStyle/>
          <a:p>
            <a:pPr>
              <a:lnSpc>
                <a:spcPct val="110000"/>
              </a:lnSpc>
              <a:buClr>
                <a:schemeClr val="tx1"/>
              </a:buClr>
              <a:buFont typeface="Wingdings" panose="05000000000000000000" pitchFamily="2" charset="2"/>
              <a:buChar char="§"/>
            </a:pPr>
            <a:r>
              <a:rPr lang="en-US" b="0">
                <a:latin typeface="+mj-lt"/>
              </a:rPr>
              <a:t>WAR (write after read) –  j thực hiện thao tác ghi dữ liệu trước khi i đọc dữ liệu đó. Do vậy, i sẽ đọc sai dữ liệu.</a:t>
            </a:r>
            <a:endParaRPr lang="en-US" b="0">
              <a:latin typeface="+mj-lt"/>
            </a:endParaRPr>
          </a:p>
          <a:p>
            <a:pPr>
              <a:lnSpc>
                <a:spcPct val="110000"/>
              </a:lnSpc>
              <a:buClr>
                <a:schemeClr val="tx1"/>
              </a:buClr>
              <a:buFont typeface="Wingdings" panose="05000000000000000000" pitchFamily="2" charset="2"/>
              <a:buChar char="§"/>
            </a:pPr>
            <a:r>
              <a:rPr lang="en-US" b="0">
                <a:latin typeface="+mj-lt"/>
              </a:rPr>
              <a:t>Vd:</a:t>
            </a:r>
            <a:endParaRPr lang="en-US" b="0">
              <a:latin typeface="+mj-lt"/>
            </a:endParaRPr>
          </a:p>
          <a:p>
            <a:pPr>
              <a:lnSpc>
                <a:spcPct val="110000"/>
              </a:lnSpc>
              <a:buClr>
                <a:schemeClr val="tx1"/>
              </a:buClr>
              <a:buFont typeface="Wingdings" panose="05000000000000000000" pitchFamily="2" charset="2"/>
              <a:buChar char="§"/>
            </a:pPr>
            <a:endParaRPr lang="en-US" b="0">
              <a:latin typeface="+mj-lt"/>
            </a:endParaRPr>
          </a:p>
        </p:txBody>
      </p:sp>
      <p:pic>
        <p:nvPicPr>
          <p:cNvPr id="10690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3505200"/>
            <a:ext cx="7848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28600" y="1143000"/>
            <a:ext cx="8763000" cy="762000"/>
          </a:xfrm>
        </p:spPr>
        <p:txBody>
          <a:bodyPr/>
          <a:lstStyle/>
          <a:p>
            <a:pPr>
              <a:spcBef>
                <a:spcPts val="0"/>
              </a:spcBef>
              <a:buClr>
                <a:schemeClr val="tx1"/>
              </a:buClr>
              <a:buFont typeface="Wingdings" panose="05000000000000000000" pitchFamily="2" charset="2"/>
              <a:buChar char="§"/>
            </a:pPr>
            <a:r>
              <a:rPr lang="en-US" sz="2400" b="0">
                <a:latin typeface="+mj-lt"/>
                <a:cs typeface="Times New Roman" panose="02020603050405020304" pitchFamily="18" charset="0"/>
              </a:rPr>
              <a:t>Xảy ra do ảnh hưởng của lệnh rẽ nhánh. </a:t>
            </a:r>
            <a:endParaRPr lang="en-US" sz="2400" b="0">
              <a:latin typeface="+mj-lt"/>
              <a:cs typeface="Times New Roman" panose="02020603050405020304" pitchFamily="18" charset="0"/>
            </a:endParaRPr>
          </a:p>
          <a:p>
            <a:pPr>
              <a:spcBef>
                <a:spcPts val="0"/>
              </a:spcBef>
              <a:buClr>
                <a:schemeClr val="tx1"/>
              </a:buClr>
              <a:buFont typeface="Wingdings" panose="05000000000000000000" pitchFamily="2" charset="2"/>
              <a:buChar char="§"/>
            </a:pPr>
            <a:r>
              <a:rPr lang="en-US" sz="2400" b="0">
                <a:latin typeface="+mj-lt"/>
              </a:rPr>
              <a:t>Cách khắc phục: Sử dụng phương pháp dự đoán rẽ nhánh.</a:t>
            </a:r>
            <a:endParaRPr lang="en-US" sz="2400" b="0" dirty="0">
              <a:latin typeface="+mj-lt"/>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pSp>
        <p:nvGrpSpPr>
          <p:cNvPr id="927" name="Group 926"/>
          <p:cNvGrpSpPr/>
          <p:nvPr/>
        </p:nvGrpSpPr>
        <p:grpSpPr>
          <a:xfrm>
            <a:off x="611548" y="1950720"/>
            <a:ext cx="8137452" cy="4495800"/>
            <a:chOff x="-319544" y="2133600"/>
            <a:chExt cx="9580295" cy="4057650"/>
          </a:xfrm>
        </p:grpSpPr>
        <p:sp>
          <p:nvSpPr>
            <p:cNvPr id="928" name="Freeform 10"/>
            <p:cNvSpPr/>
            <p:nvPr/>
          </p:nvSpPr>
          <p:spPr bwMode="auto">
            <a:xfrm>
              <a:off x="1480616" y="2821660"/>
              <a:ext cx="1676400" cy="2819400"/>
            </a:xfrm>
            <a:custGeom>
              <a:avLst/>
              <a:gdLst>
                <a:gd name="T0" fmla="*/ 0 w 960"/>
                <a:gd name="T1" fmla="*/ 0 h 1920"/>
                <a:gd name="T2" fmla="*/ 0 w 960"/>
                <a:gd name="T3" fmla="*/ 192 h 1920"/>
                <a:gd name="T4" fmla="*/ 960 w 960"/>
                <a:gd name="T5" fmla="*/ 192 h 1920"/>
                <a:gd name="T6" fmla="*/ 960 w 960"/>
                <a:gd name="T7" fmla="*/ 1728 h 1920"/>
                <a:gd name="T8" fmla="*/ 48 w 960"/>
                <a:gd name="T9" fmla="*/ 1728 h 1920"/>
                <a:gd name="T10" fmla="*/ 48 w 960"/>
                <a:gd name="T11" fmla="*/ 1920 h 1920"/>
              </a:gdLst>
              <a:ahLst/>
              <a:cxnLst>
                <a:cxn ang="0">
                  <a:pos x="T0" y="T1"/>
                </a:cxn>
                <a:cxn ang="0">
                  <a:pos x="T2" y="T3"/>
                </a:cxn>
                <a:cxn ang="0">
                  <a:pos x="T4" y="T5"/>
                </a:cxn>
                <a:cxn ang="0">
                  <a:pos x="T6" y="T7"/>
                </a:cxn>
                <a:cxn ang="0">
                  <a:pos x="T8" y="T9"/>
                </a:cxn>
                <a:cxn ang="0">
                  <a:pos x="T10" y="T11"/>
                </a:cxn>
              </a:cxnLst>
              <a:rect l="0" t="0" r="r" b="b"/>
              <a:pathLst>
                <a:path w="960" h="1920">
                  <a:moveTo>
                    <a:pt x="0" y="0"/>
                  </a:moveTo>
                  <a:lnTo>
                    <a:pt x="0" y="192"/>
                  </a:lnTo>
                  <a:lnTo>
                    <a:pt x="960" y="192"/>
                  </a:lnTo>
                  <a:lnTo>
                    <a:pt x="960" y="1728"/>
                  </a:lnTo>
                  <a:lnTo>
                    <a:pt x="48" y="1728"/>
                  </a:lnTo>
                  <a:lnTo>
                    <a:pt x="48" y="1920"/>
                  </a:lnTo>
                </a:path>
              </a:pathLst>
            </a:custGeom>
            <a:noFill/>
            <a:ln w="2857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29" name="Group 928"/>
            <p:cNvGrpSpPr/>
            <p:nvPr/>
          </p:nvGrpSpPr>
          <p:grpSpPr>
            <a:xfrm>
              <a:off x="-319544" y="2133600"/>
              <a:ext cx="9580295" cy="4057650"/>
              <a:chOff x="-319544" y="2133600"/>
              <a:chExt cx="9580295" cy="4057650"/>
            </a:xfrm>
          </p:grpSpPr>
          <p:grpSp>
            <p:nvGrpSpPr>
              <p:cNvPr id="930" name="Group 4"/>
              <p:cNvGrpSpPr/>
              <p:nvPr/>
            </p:nvGrpSpPr>
            <p:grpSpPr bwMode="auto">
              <a:xfrm>
                <a:off x="-319544" y="2286000"/>
                <a:ext cx="4121734" cy="3757613"/>
                <a:chOff x="305" y="1446"/>
                <a:chExt cx="2167" cy="2367"/>
              </a:xfrm>
            </p:grpSpPr>
            <p:sp>
              <p:nvSpPr>
                <p:cNvPr id="1107" name="Rectangle 5"/>
                <p:cNvSpPr>
                  <a:spLocks noChangeArrowheads="1"/>
                </p:cNvSpPr>
                <p:nvPr/>
              </p:nvSpPr>
              <p:spPr bwMode="auto">
                <a:xfrm>
                  <a:off x="319" y="1446"/>
                  <a:ext cx="1939" cy="4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rPr>
                    <a:t>10: </a:t>
                  </a:r>
                  <a:r>
                    <a:rPr kumimoji="0" lang="en-US" altLang="en-US" sz="2400" b="1" i="0" u="none" strike="noStrike" kern="0" cap="none" spc="0" normalizeH="0" baseline="0" noProof="0" dirty="0" err="1">
                      <a:ln>
                        <a:noFill/>
                      </a:ln>
                      <a:solidFill>
                        <a:srgbClr val="000000"/>
                      </a:solidFill>
                      <a:effectLst/>
                      <a:uLnTx/>
                      <a:uFillTx/>
                      <a:latin typeface="Courier New" panose="02070309020205020404" pitchFamily="49" charset="0"/>
                    </a:rPr>
                    <a:t>beq</a:t>
                  </a:r>
                  <a:r>
                    <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rPr>
                    <a:t> r1,r3,36</a:t>
                  </a:r>
                  <a:endPar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endParaRPr>
                </a:p>
                <a:p>
                  <a:pPr marL="0" marR="0" lvl="0" indent="0" defTabSz="914400" eaLnBrk="0" fontAlgn="base" latinLnBrk="1" hangingPunct="0">
                    <a:lnSpc>
                      <a:spcPct val="100000"/>
                    </a:lnSpc>
                    <a:spcBef>
                      <a:spcPct val="0"/>
                    </a:spcBef>
                    <a:spcAft>
                      <a:spcPct val="0"/>
                    </a:spcAft>
                    <a:buClrTx/>
                    <a:buSzTx/>
                    <a:buFontTx/>
                    <a:buNone/>
                    <a:defRPr/>
                  </a:pPr>
                  <a:endPar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endParaRPr>
                </a:p>
              </p:txBody>
            </p:sp>
            <p:sp>
              <p:nvSpPr>
                <p:cNvPr id="1108" name="Rectangle 6"/>
                <p:cNvSpPr>
                  <a:spLocks noChangeArrowheads="1"/>
                </p:cNvSpPr>
                <p:nvPr/>
              </p:nvSpPr>
              <p:spPr bwMode="auto">
                <a:xfrm>
                  <a:off x="473" y="1998"/>
                  <a:ext cx="1643" cy="681"/>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rPr>
                    <a:t>14: and r2,r3,r5 </a:t>
                  </a:r>
                  <a:endPar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endParaRPr>
                </a:p>
                <a:p>
                  <a:pPr marL="0" marR="0" lvl="0" indent="0" defTabSz="914400" eaLnBrk="0" fontAlgn="base" latinLnBrk="1" hangingPunct="0">
                    <a:lnSpc>
                      <a:spcPct val="100000"/>
                    </a:lnSpc>
                    <a:spcBef>
                      <a:spcPct val="0"/>
                    </a:spcBef>
                    <a:spcAft>
                      <a:spcPct val="0"/>
                    </a:spcAft>
                    <a:buClrTx/>
                    <a:buSzTx/>
                    <a:buFontTx/>
                    <a:buNone/>
                    <a:defRPr/>
                  </a:pPr>
                  <a:endPar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endParaRPr>
                </a:p>
              </p:txBody>
            </p:sp>
            <p:sp>
              <p:nvSpPr>
                <p:cNvPr id="1109" name="Rectangle 7"/>
                <p:cNvSpPr>
                  <a:spLocks noChangeArrowheads="1"/>
                </p:cNvSpPr>
                <p:nvPr/>
              </p:nvSpPr>
              <p:spPr bwMode="auto">
                <a:xfrm>
                  <a:off x="319" y="2526"/>
                  <a:ext cx="1939" cy="471"/>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rPr>
                    <a:t>18: or  r6,r1,r7</a:t>
                  </a:r>
                  <a:endPar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endParaRPr>
                </a:p>
                <a:p>
                  <a:pPr marL="0" marR="0" lvl="0" indent="0" defTabSz="914400" eaLnBrk="0" fontAlgn="base" latinLnBrk="1" hangingPunct="0">
                    <a:lnSpc>
                      <a:spcPct val="100000"/>
                    </a:lnSpc>
                    <a:spcBef>
                      <a:spcPct val="0"/>
                    </a:spcBef>
                    <a:spcAft>
                      <a:spcPct val="0"/>
                    </a:spcAft>
                    <a:buClrTx/>
                    <a:buSzTx/>
                    <a:buFontTx/>
                    <a:buNone/>
                    <a:defRPr/>
                  </a:pPr>
                  <a:endPar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endParaRPr>
                </a:p>
              </p:txBody>
            </p:sp>
            <p:sp>
              <p:nvSpPr>
                <p:cNvPr id="1110" name="Rectangle 8"/>
                <p:cNvSpPr>
                  <a:spLocks noChangeArrowheads="1"/>
                </p:cNvSpPr>
                <p:nvPr/>
              </p:nvSpPr>
              <p:spPr bwMode="auto">
                <a:xfrm>
                  <a:off x="327" y="3066"/>
                  <a:ext cx="1939" cy="261"/>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rPr>
                    <a:t>22: add r8,r1,r9</a:t>
                  </a:r>
                  <a:endParaRPr kumimoji="0" lang="en-US" altLang="en-US" sz="2400" b="1" i="0" u="none" strike="noStrike" kern="0" cap="none" spc="0" normalizeH="0" baseline="0" noProof="0" dirty="0">
                    <a:ln>
                      <a:noFill/>
                    </a:ln>
                    <a:solidFill>
                      <a:srgbClr val="000000"/>
                    </a:solidFill>
                    <a:effectLst/>
                    <a:uLnTx/>
                    <a:uFillTx/>
                    <a:latin typeface="Courier New" panose="02070309020205020404" pitchFamily="49" charset="0"/>
                  </a:endParaRPr>
                </a:p>
              </p:txBody>
            </p:sp>
            <p:sp>
              <p:nvSpPr>
                <p:cNvPr id="1111" name="Rectangle 9"/>
                <p:cNvSpPr>
                  <a:spLocks noChangeArrowheads="1"/>
                </p:cNvSpPr>
                <p:nvPr/>
              </p:nvSpPr>
              <p:spPr bwMode="auto">
                <a:xfrm>
                  <a:off x="305" y="3552"/>
                  <a:ext cx="2167" cy="261"/>
                </a:xfrm>
                <a:prstGeom prst="rect">
                  <a:avLst/>
                </a:prstGeom>
                <a:solidFill>
                  <a:srgbClr val="FFFFFF"/>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2400" b="1" i="0" u="none" strike="noStrike" kern="0" cap="none" spc="0" normalizeH="0" baseline="0" noProof="0">
                      <a:ln>
                        <a:noFill/>
                      </a:ln>
                      <a:solidFill>
                        <a:srgbClr val="000000"/>
                      </a:solidFill>
                      <a:effectLst/>
                      <a:uLnTx/>
                      <a:uFillTx/>
                      <a:latin typeface="Courier New" panose="02070309020205020404" pitchFamily="49" charset="0"/>
                    </a:rPr>
                    <a:t>36: xor r10,r1,r11</a:t>
                  </a:r>
                  <a:endParaRPr kumimoji="0" lang="en-US" altLang="en-US" sz="2400" b="1" i="0" u="none" strike="noStrike" kern="0" cap="none" spc="0" normalizeH="0" baseline="0" noProof="0">
                    <a:ln>
                      <a:noFill/>
                    </a:ln>
                    <a:solidFill>
                      <a:srgbClr val="000000"/>
                    </a:solidFill>
                    <a:effectLst/>
                    <a:uLnTx/>
                    <a:uFillTx/>
                    <a:latin typeface="Courier New" panose="02070309020205020404" pitchFamily="49" charset="0"/>
                  </a:endParaRPr>
                </a:p>
              </p:txBody>
            </p:sp>
          </p:grpSp>
          <p:grpSp>
            <p:nvGrpSpPr>
              <p:cNvPr id="931" name="Group 11"/>
              <p:cNvGrpSpPr/>
              <p:nvPr/>
            </p:nvGrpSpPr>
            <p:grpSpPr bwMode="auto">
              <a:xfrm>
                <a:off x="3396385" y="2133600"/>
                <a:ext cx="5864366" cy="4057650"/>
                <a:chOff x="2021" y="1344"/>
                <a:chExt cx="3760" cy="2556"/>
              </a:xfrm>
            </p:grpSpPr>
            <p:grpSp>
              <p:nvGrpSpPr>
                <p:cNvPr id="932" name="Group 12"/>
                <p:cNvGrpSpPr/>
                <p:nvPr/>
              </p:nvGrpSpPr>
              <p:grpSpPr bwMode="auto">
                <a:xfrm>
                  <a:off x="2868" y="2419"/>
                  <a:ext cx="2061" cy="441"/>
                  <a:chOff x="1890" y="1200"/>
                  <a:chExt cx="2029" cy="441"/>
                </a:xfrm>
              </p:grpSpPr>
              <p:grpSp>
                <p:nvGrpSpPr>
                  <p:cNvPr id="1074" name="Group 13"/>
                  <p:cNvGrpSpPr>
                    <a:grpSpLocks noChangeAspect="1"/>
                  </p:cNvGrpSpPr>
                  <p:nvPr/>
                </p:nvGrpSpPr>
                <p:grpSpPr bwMode="auto">
                  <a:xfrm>
                    <a:off x="2392" y="1304"/>
                    <a:ext cx="302" cy="233"/>
                    <a:chOff x="1292" y="528"/>
                    <a:chExt cx="653" cy="432"/>
                  </a:xfrm>
                </p:grpSpPr>
                <p:grpSp>
                  <p:nvGrpSpPr>
                    <p:cNvPr id="1103" name="Group 14"/>
                    <p:cNvGrpSpPr>
                      <a:grpSpLocks noChangeAspect="1"/>
                    </p:cNvGrpSpPr>
                    <p:nvPr/>
                  </p:nvGrpSpPr>
                  <p:grpSpPr bwMode="auto">
                    <a:xfrm>
                      <a:off x="1374" y="528"/>
                      <a:ext cx="480" cy="432"/>
                      <a:chOff x="1392" y="528"/>
                      <a:chExt cx="480" cy="432"/>
                    </a:xfrm>
                  </p:grpSpPr>
                  <p:sp>
                    <p:nvSpPr>
                      <p:cNvPr id="1105" name="Rectangle 15"/>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06" name="Rectangle 16"/>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104" name="Text Box 17"/>
                    <p:cNvSpPr txBox="1">
                      <a:spLocks noChangeAspect="1" noChangeArrowheads="1"/>
                    </p:cNvSpPr>
                    <p:nvPr/>
                  </p:nvSpPr>
                  <p:spPr bwMode="auto">
                    <a:xfrm>
                      <a:off x="1292" y="587"/>
                      <a:ext cx="653"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75" name="Line 18"/>
                  <p:cNvSpPr>
                    <a:spLocks noChangeAspect="1" noChangeShapeType="1"/>
                  </p:cNvSpPr>
                  <p:nvPr/>
                </p:nvSpPr>
                <p:spPr bwMode="auto">
                  <a:xfrm>
                    <a:off x="2651" y="1351"/>
                    <a:ext cx="244"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76" name="Line 19"/>
                  <p:cNvSpPr>
                    <a:spLocks noChangeAspect="1" noChangeShapeType="1"/>
                  </p:cNvSpPr>
                  <p:nvPr/>
                </p:nvSpPr>
                <p:spPr bwMode="auto">
                  <a:xfrm>
                    <a:off x="2651" y="1490"/>
                    <a:ext cx="244"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77" name="Group 20"/>
                  <p:cNvGrpSpPr>
                    <a:grpSpLocks noChangeAspect="1"/>
                  </p:cNvGrpSpPr>
                  <p:nvPr/>
                </p:nvGrpSpPr>
                <p:grpSpPr bwMode="auto">
                  <a:xfrm>
                    <a:off x="2851" y="1235"/>
                    <a:ext cx="226" cy="371"/>
                    <a:chOff x="2991" y="411"/>
                    <a:chExt cx="408" cy="768"/>
                  </a:xfrm>
                </p:grpSpPr>
                <p:sp>
                  <p:nvSpPr>
                    <p:cNvPr id="1099" name="AutoShape 21"/>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100" name="AutoShape 22"/>
                    <p:cNvSpPr>
                      <a:spLocks noChangeAspect="1" noChangeArrowheads="1"/>
                    </p:cNvSpPr>
                    <p:nvPr/>
                  </p:nvSpPr>
                  <p:spPr bwMode="auto">
                    <a:xfrm rot="5400000">
                      <a:off x="2957" y="705"/>
                      <a:ext cx="248" cy="180"/>
                    </a:xfrm>
                    <a:prstGeom prst="triangle">
                      <a:avLst>
                        <a:gd name="adj" fmla="val 50000"/>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01" name="Freeform 23"/>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102" name="Text Box 24"/>
                    <p:cNvSpPr txBox="1">
                      <a:spLocks noChangeAspect="1" noChangeArrowheads="1"/>
                    </p:cNvSpPr>
                    <p:nvPr/>
                  </p:nvSpPr>
                  <p:spPr bwMode="auto">
                    <a:xfrm rot="16200000">
                      <a:off x="2972" y="580"/>
                      <a:ext cx="523"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ALU</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78" name="Line 25"/>
                  <p:cNvSpPr>
                    <a:spLocks noChangeAspect="1" noChangeShapeType="1"/>
                  </p:cNvSpPr>
                  <p:nvPr/>
                </p:nvSpPr>
                <p:spPr bwMode="auto">
                  <a:xfrm>
                    <a:off x="3052" y="1421"/>
                    <a:ext cx="24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79" name="Line 26"/>
                  <p:cNvSpPr>
                    <a:spLocks noChangeAspect="1" noChangeShapeType="1"/>
                  </p:cNvSpPr>
                  <p:nvPr/>
                </p:nvSpPr>
                <p:spPr bwMode="auto">
                  <a:xfrm>
                    <a:off x="3475" y="1421"/>
                    <a:ext cx="24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80" name="Group 27"/>
                  <p:cNvGrpSpPr>
                    <a:grpSpLocks noChangeAspect="1"/>
                  </p:cNvGrpSpPr>
                  <p:nvPr/>
                </p:nvGrpSpPr>
                <p:grpSpPr bwMode="auto">
                  <a:xfrm>
                    <a:off x="3156" y="1304"/>
                    <a:ext cx="418" cy="249"/>
                    <a:chOff x="3740" y="576"/>
                    <a:chExt cx="904" cy="517"/>
                  </a:xfrm>
                </p:grpSpPr>
                <p:sp>
                  <p:nvSpPr>
                    <p:cNvPr id="1097" name="Rectangle 28"/>
                    <p:cNvSpPr>
                      <a:spLocks noChangeAspect="1" noChangeArrowheads="1"/>
                    </p:cNvSpPr>
                    <p:nvPr/>
                  </p:nvSpPr>
                  <p:spPr bwMode="auto">
                    <a:xfrm>
                      <a:off x="3914" y="576"/>
                      <a:ext cx="517" cy="517"/>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098" name="Text Box 29"/>
                    <p:cNvSpPr txBox="1">
                      <a:spLocks noChangeAspect="1" noChangeArrowheads="1"/>
                    </p:cNvSpPr>
                    <p:nvPr/>
                  </p:nvSpPr>
                  <p:spPr bwMode="auto">
                    <a:xfrm>
                      <a:off x="3740" y="642"/>
                      <a:ext cx="904"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dirty="0" err="1">
                          <a:ln>
                            <a:noFill/>
                          </a:ln>
                          <a:solidFill>
                            <a:srgbClr val="000000"/>
                          </a:solidFill>
                          <a:effectLst/>
                          <a:uLnTx/>
                          <a:uFillTx/>
                          <a:latin typeface="Comic Sans MS" panose="030F0702030302020204" pitchFamily="66" charset="0"/>
                        </a:rPr>
                        <a:t>DMem</a:t>
                      </a:r>
                      <a:endParaRPr kumimoji="0" lang="en-US" altLang="en-US" sz="1000" b="1" i="0" u="none" strike="noStrike" kern="0" cap="none" spc="0" normalizeH="0" baseline="0" noProof="0" dirty="0">
                        <a:ln>
                          <a:noFill/>
                        </a:ln>
                        <a:solidFill>
                          <a:srgbClr val="000000"/>
                        </a:solidFill>
                        <a:effectLst/>
                        <a:uLnTx/>
                        <a:uFillTx/>
                        <a:latin typeface="Comic Sans MS" panose="030F0702030302020204" pitchFamily="66" charset="0"/>
                      </a:endParaRPr>
                    </a:p>
                  </p:txBody>
                </p:sp>
              </p:grpSp>
              <p:sp>
                <p:nvSpPr>
                  <p:cNvPr id="1081" name="Freeform 30"/>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82" name="Line 31"/>
                  <p:cNvSpPr>
                    <a:spLocks noChangeAspect="1" noChangeShapeType="1"/>
                  </p:cNvSpPr>
                  <p:nvPr/>
                </p:nvSpPr>
                <p:spPr bwMode="auto">
                  <a:xfrm>
                    <a:off x="2199" y="1491"/>
                    <a:ext cx="23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83" name="Line 32"/>
                  <p:cNvSpPr>
                    <a:spLocks noChangeAspect="1" noChangeShapeType="1"/>
                  </p:cNvSpPr>
                  <p:nvPr/>
                </p:nvSpPr>
                <p:spPr bwMode="auto">
                  <a:xfrm>
                    <a:off x="2169" y="1351"/>
                    <a:ext cx="259"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84" name="Group 33"/>
                  <p:cNvGrpSpPr>
                    <a:grpSpLocks noChangeAspect="1"/>
                  </p:cNvGrpSpPr>
                  <p:nvPr/>
                </p:nvGrpSpPr>
                <p:grpSpPr bwMode="auto">
                  <a:xfrm>
                    <a:off x="1890" y="1305"/>
                    <a:ext cx="441" cy="232"/>
                    <a:chOff x="968" y="576"/>
                    <a:chExt cx="952" cy="480"/>
                  </a:xfrm>
                </p:grpSpPr>
                <p:sp>
                  <p:nvSpPr>
                    <p:cNvPr id="1095" name="Rectangle 34"/>
                    <p:cNvSpPr>
                      <a:spLocks noChangeAspect="1" noChangeArrowheads="1"/>
                    </p:cNvSpPr>
                    <p:nvPr/>
                  </p:nvSpPr>
                  <p:spPr bwMode="auto">
                    <a:xfrm>
                      <a:off x="1197" y="576"/>
                      <a:ext cx="480" cy="480"/>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096" name="Text Box 35"/>
                    <p:cNvSpPr txBox="1">
                      <a:spLocks noChangeAspect="1" noChangeArrowheads="1"/>
                    </p:cNvSpPr>
                    <p:nvPr/>
                  </p:nvSpPr>
                  <p:spPr bwMode="auto">
                    <a:xfrm>
                      <a:off x="968" y="642"/>
                      <a:ext cx="952"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dirty="0" err="1">
                          <a:ln>
                            <a:noFill/>
                          </a:ln>
                          <a:solidFill>
                            <a:srgbClr val="000000"/>
                          </a:solidFill>
                          <a:effectLst/>
                          <a:uLnTx/>
                          <a:uFillTx/>
                          <a:latin typeface="Comic Sans MS" panose="030F0702030302020204" pitchFamily="66" charset="0"/>
                        </a:rPr>
                        <a:t>Ifetch</a:t>
                      </a:r>
                      <a:endParaRPr kumimoji="0" lang="en-US" altLang="en-US" sz="1000" b="1" i="0" u="none" strike="noStrike" kern="0" cap="none" spc="0" normalizeH="0" baseline="0" noProof="0" dirty="0">
                        <a:ln>
                          <a:noFill/>
                        </a:ln>
                        <a:solidFill>
                          <a:srgbClr val="000000"/>
                        </a:solidFill>
                        <a:effectLst/>
                        <a:uLnTx/>
                        <a:uFillTx/>
                        <a:latin typeface="Comic Sans MS" panose="030F0702030302020204" pitchFamily="66" charset="0"/>
                      </a:endParaRPr>
                    </a:p>
                  </p:txBody>
                </p:sp>
              </p:grpSp>
              <p:grpSp>
                <p:nvGrpSpPr>
                  <p:cNvPr id="1085" name="Group 36"/>
                  <p:cNvGrpSpPr/>
                  <p:nvPr/>
                </p:nvGrpSpPr>
                <p:grpSpPr bwMode="auto">
                  <a:xfrm>
                    <a:off x="2288" y="1200"/>
                    <a:ext cx="1297" cy="441"/>
                    <a:chOff x="2112" y="528"/>
                    <a:chExt cx="2088" cy="681"/>
                  </a:xfrm>
                </p:grpSpPr>
                <p:sp>
                  <p:nvSpPr>
                    <p:cNvPr id="1091" name="Rectangle 37"/>
                    <p:cNvSpPr>
                      <a:spLocks noChangeAspect="1" noChangeArrowheads="1"/>
                    </p:cNvSpPr>
                    <p:nvPr/>
                  </p:nvSpPr>
                  <p:spPr bwMode="auto">
                    <a:xfrm>
                      <a:off x="2784"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92" name="Rectangle 38"/>
                    <p:cNvSpPr>
                      <a:spLocks noChangeAspect="1" noChangeArrowheads="1"/>
                    </p:cNvSpPr>
                    <p:nvPr/>
                  </p:nvSpPr>
                  <p:spPr bwMode="auto">
                    <a:xfrm>
                      <a:off x="4128"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93" name="Rectangle 39"/>
                    <p:cNvSpPr>
                      <a:spLocks noChangeAspect="1" noChangeArrowheads="1"/>
                    </p:cNvSpPr>
                    <p:nvPr/>
                  </p:nvSpPr>
                  <p:spPr bwMode="auto">
                    <a:xfrm>
                      <a:off x="2112"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94" name="Rectangle 40"/>
                    <p:cNvSpPr>
                      <a:spLocks noChangeAspect="1" noChangeArrowheads="1"/>
                    </p:cNvSpPr>
                    <p:nvPr/>
                  </p:nvSpPr>
                  <p:spPr bwMode="auto">
                    <a:xfrm>
                      <a:off x="3456" y="532"/>
                      <a:ext cx="71" cy="672"/>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1086" name="Group 41"/>
                  <p:cNvGrpSpPr>
                    <a:grpSpLocks noChangeAspect="1"/>
                  </p:cNvGrpSpPr>
                  <p:nvPr/>
                </p:nvGrpSpPr>
                <p:grpSpPr bwMode="auto">
                  <a:xfrm flipH="1">
                    <a:off x="3618" y="1296"/>
                    <a:ext cx="301" cy="233"/>
                    <a:chOff x="1305" y="528"/>
                    <a:chExt cx="648" cy="432"/>
                  </a:xfrm>
                </p:grpSpPr>
                <p:grpSp>
                  <p:nvGrpSpPr>
                    <p:cNvPr id="1087" name="Group 42"/>
                    <p:cNvGrpSpPr>
                      <a:grpSpLocks noChangeAspect="1"/>
                    </p:cNvGrpSpPr>
                    <p:nvPr/>
                  </p:nvGrpSpPr>
                  <p:grpSpPr bwMode="auto">
                    <a:xfrm>
                      <a:off x="1374" y="528"/>
                      <a:ext cx="480" cy="432"/>
                      <a:chOff x="1392" y="528"/>
                      <a:chExt cx="480" cy="432"/>
                    </a:xfrm>
                  </p:grpSpPr>
                  <p:sp>
                    <p:nvSpPr>
                      <p:cNvPr id="1089" name="Rectangle 43"/>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90" name="Rectangle 44"/>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88" name="Text Box 45"/>
                    <p:cNvSpPr txBox="1">
                      <a:spLocks noChangeAspect="1" noChangeArrowheads="1"/>
                    </p:cNvSpPr>
                    <p:nvPr/>
                  </p:nvSpPr>
                  <p:spPr bwMode="auto">
                    <a:xfrm>
                      <a:off x="1305" y="587"/>
                      <a:ext cx="648"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grpSp>
            <p:grpSp>
              <p:nvGrpSpPr>
                <p:cNvPr id="933" name="Group 46"/>
                <p:cNvGrpSpPr/>
                <p:nvPr/>
              </p:nvGrpSpPr>
              <p:grpSpPr bwMode="auto">
                <a:xfrm>
                  <a:off x="2440" y="1883"/>
                  <a:ext cx="2060" cy="441"/>
                  <a:chOff x="1889" y="1200"/>
                  <a:chExt cx="2028" cy="441"/>
                </a:xfrm>
              </p:grpSpPr>
              <p:grpSp>
                <p:nvGrpSpPr>
                  <p:cNvPr id="1041" name="Group 47"/>
                  <p:cNvGrpSpPr>
                    <a:grpSpLocks noChangeAspect="1"/>
                  </p:cNvGrpSpPr>
                  <p:nvPr/>
                </p:nvGrpSpPr>
                <p:grpSpPr bwMode="auto">
                  <a:xfrm>
                    <a:off x="2391" y="1304"/>
                    <a:ext cx="302" cy="233"/>
                    <a:chOff x="1290" y="528"/>
                    <a:chExt cx="654" cy="432"/>
                  </a:xfrm>
                </p:grpSpPr>
                <p:grpSp>
                  <p:nvGrpSpPr>
                    <p:cNvPr id="1070" name="Group 48"/>
                    <p:cNvGrpSpPr>
                      <a:grpSpLocks noChangeAspect="1"/>
                    </p:cNvGrpSpPr>
                    <p:nvPr/>
                  </p:nvGrpSpPr>
                  <p:grpSpPr bwMode="auto">
                    <a:xfrm>
                      <a:off x="1374" y="528"/>
                      <a:ext cx="480" cy="432"/>
                      <a:chOff x="1392" y="528"/>
                      <a:chExt cx="480" cy="432"/>
                    </a:xfrm>
                  </p:grpSpPr>
                  <p:sp>
                    <p:nvSpPr>
                      <p:cNvPr id="1072" name="Rectangle 49"/>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73" name="Rectangle 50"/>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71" name="Text Box 51"/>
                    <p:cNvSpPr txBox="1">
                      <a:spLocks noChangeAspect="1" noChangeArrowheads="1"/>
                    </p:cNvSpPr>
                    <p:nvPr/>
                  </p:nvSpPr>
                  <p:spPr bwMode="auto">
                    <a:xfrm>
                      <a:off x="1290" y="587"/>
                      <a:ext cx="654"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42" name="Line 52"/>
                  <p:cNvSpPr>
                    <a:spLocks noChangeAspect="1" noChangeShapeType="1"/>
                  </p:cNvSpPr>
                  <p:nvPr/>
                </p:nvSpPr>
                <p:spPr bwMode="auto">
                  <a:xfrm>
                    <a:off x="2651" y="1351"/>
                    <a:ext cx="244"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43" name="Line 53"/>
                  <p:cNvSpPr>
                    <a:spLocks noChangeAspect="1" noChangeShapeType="1"/>
                  </p:cNvSpPr>
                  <p:nvPr/>
                </p:nvSpPr>
                <p:spPr bwMode="auto">
                  <a:xfrm>
                    <a:off x="2651" y="1490"/>
                    <a:ext cx="244"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44" name="Group 54"/>
                  <p:cNvGrpSpPr>
                    <a:grpSpLocks noChangeAspect="1"/>
                  </p:cNvGrpSpPr>
                  <p:nvPr/>
                </p:nvGrpSpPr>
                <p:grpSpPr bwMode="auto">
                  <a:xfrm>
                    <a:off x="2848" y="1235"/>
                    <a:ext cx="222" cy="371"/>
                    <a:chOff x="2991" y="411"/>
                    <a:chExt cx="401" cy="768"/>
                  </a:xfrm>
                </p:grpSpPr>
                <p:sp>
                  <p:nvSpPr>
                    <p:cNvPr id="1066" name="AutoShape 55"/>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067" name="AutoShape 56"/>
                    <p:cNvSpPr>
                      <a:spLocks noChangeAspect="1" noChangeArrowheads="1"/>
                    </p:cNvSpPr>
                    <p:nvPr/>
                  </p:nvSpPr>
                  <p:spPr bwMode="auto">
                    <a:xfrm rot="5400000">
                      <a:off x="2957" y="705"/>
                      <a:ext cx="248" cy="180"/>
                    </a:xfrm>
                    <a:prstGeom prst="triangle">
                      <a:avLst>
                        <a:gd name="adj" fmla="val 50000"/>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68" name="Freeform 57"/>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69" name="Text Box 58"/>
                    <p:cNvSpPr txBox="1">
                      <a:spLocks noChangeAspect="1" noChangeArrowheads="1"/>
                    </p:cNvSpPr>
                    <p:nvPr/>
                  </p:nvSpPr>
                  <p:spPr bwMode="auto">
                    <a:xfrm rot="16200000">
                      <a:off x="2965" y="584"/>
                      <a:ext cx="523"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ALU</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45" name="Line 59"/>
                  <p:cNvSpPr>
                    <a:spLocks noChangeAspect="1" noChangeShapeType="1"/>
                  </p:cNvSpPr>
                  <p:nvPr/>
                </p:nvSpPr>
                <p:spPr bwMode="auto">
                  <a:xfrm>
                    <a:off x="3052" y="1421"/>
                    <a:ext cx="24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46" name="Line 60"/>
                  <p:cNvSpPr>
                    <a:spLocks noChangeAspect="1" noChangeShapeType="1"/>
                  </p:cNvSpPr>
                  <p:nvPr/>
                </p:nvSpPr>
                <p:spPr bwMode="auto">
                  <a:xfrm>
                    <a:off x="3475" y="1421"/>
                    <a:ext cx="24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47" name="Group 61"/>
                  <p:cNvGrpSpPr>
                    <a:grpSpLocks noChangeAspect="1"/>
                  </p:cNvGrpSpPr>
                  <p:nvPr/>
                </p:nvGrpSpPr>
                <p:grpSpPr bwMode="auto">
                  <a:xfrm>
                    <a:off x="3147" y="1305"/>
                    <a:ext cx="418" cy="268"/>
                    <a:chOff x="3721" y="576"/>
                    <a:chExt cx="904" cy="554"/>
                  </a:xfrm>
                </p:grpSpPr>
                <p:sp>
                  <p:nvSpPr>
                    <p:cNvPr id="1064" name="Rectangle 62"/>
                    <p:cNvSpPr>
                      <a:spLocks noChangeAspect="1" noChangeArrowheads="1"/>
                    </p:cNvSpPr>
                    <p:nvPr/>
                  </p:nvSpPr>
                  <p:spPr bwMode="auto">
                    <a:xfrm>
                      <a:off x="3915" y="576"/>
                      <a:ext cx="554" cy="554"/>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065" name="Text Box 63"/>
                    <p:cNvSpPr txBox="1">
                      <a:spLocks noChangeAspect="1" noChangeArrowheads="1"/>
                    </p:cNvSpPr>
                    <p:nvPr/>
                  </p:nvSpPr>
                  <p:spPr bwMode="auto">
                    <a:xfrm>
                      <a:off x="3721" y="642"/>
                      <a:ext cx="904"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dirty="0" err="1">
                          <a:ln>
                            <a:noFill/>
                          </a:ln>
                          <a:solidFill>
                            <a:srgbClr val="000000"/>
                          </a:solidFill>
                          <a:effectLst/>
                          <a:uLnTx/>
                          <a:uFillTx/>
                          <a:latin typeface="Comic Sans MS" panose="030F0702030302020204" pitchFamily="66" charset="0"/>
                        </a:rPr>
                        <a:t>DMem</a:t>
                      </a:r>
                      <a:endParaRPr kumimoji="0" lang="en-US" altLang="en-US" sz="1000" b="1" i="0" u="none" strike="noStrike" kern="0" cap="none" spc="0" normalizeH="0" baseline="0" noProof="0" dirty="0">
                        <a:ln>
                          <a:noFill/>
                        </a:ln>
                        <a:solidFill>
                          <a:srgbClr val="000000"/>
                        </a:solidFill>
                        <a:effectLst/>
                        <a:uLnTx/>
                        <a:uFillTx/>
                        <a:latin typeface="Comic Sans MS" panose="030F0702030302020204" pitchFamily="66" charset="0"/>
                      </a:endParaRPr>
                    </a:p>
                  </p:txBody>
                </p:sp>
              </p:grpSp>
              <p:sp>
                <p:nvSpPr>
                  <p:cNvPr id="1048" name="Freeform 64"/>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49" name="Line 65"/>
                  <p:cNvSpPr>
                    <a:spLocks noChangeAspect="1" noChangeShapeType="1"/>
                  </p:cNvSpPr>
                  <p:nvPr/>
                </p:nvSpPr>
                <p:spPr bwMode="auto">
                  <a:xfrm>
                    <a:off x="2199" y="1491"/>
                    <a:ext cx="23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50" name="Line 66"/>
                  <p:cNvSpPr>
                    <a:spLocks noChangeAspect="1" noChangeShapeType="1"/>
                  </p:cNvSpPr>
                  <p:nvPr/>
                </p:nvSpPr>
                <p:spPr bwMode="auto">
                  <a:xfrm>
                    <a:off x="2169" y="1351"/>
                    <a:ext cx="259"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51" name="Group 67"/>
                  <p:cNvGrpSpPr>
                    <a:grpSpLocks noChangeAspect="1"/>
                  </p:cNvGrpSpPr>
                  <p:nvPr/>
                </p:nvGrpSpPr>
                <p:grpSpPr bwMode="auto">
                  <a:xfrm>
                    <a:off x="1889" y="1305"/>
                    <a:ext cx="441" cy="232"/>
                    <a:chOff x="965" y="576"/>
                    <a:chExt cx="951" cy="480"/>
                  </a:xfrm>
                </p:grpSpPr>
                <p:sp>
                  <p:nvSpPr>
                    <p:cNvPr id="1062" name="Rectangle 68"/>
                    <p:cNvSpPr>
                      <a:spLocks noChangeAspect="1" noChangeArrowheads="1"/>
                    </p:cNvSpPr>
                    <p:nvPr/>
                  </p:nvSpPr>
                  <p:spPr bwMode="auto">
                    <a:xfrm>
                      <a:off x="1197" y="576"/>
                      <a:ext cx="480" cy="480"/>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063" name="Text Box 69"/>
                    <p:cNvSpPr txBox="1">
                      <a:spLocks noChangeAspect="1" noChangeArrowheads="1"/>
                    </p:cNvSpPr>
                    <p:nvPr/>
                  </p:nvSpPr>
                  <p:spPr bwMode="auto">
                    <a:xfrm>
                      <a:off x="965" y="642"/>
                      <a:ext cx="951"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Ifetch</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grpSp>
                <p:nvGrpSpPr>
                  <p:cNvPr id="1052" name="Group 70"/>
                  <p:cNvGrpSpPr/>
                  <p:nvPr/>
                </p:nvGrpSpPr>
                <p:grpSpPr bwMode="auto">
                  <a:xfrm>
                    <a:off x="2288" y="1200"/>
                    <a:ext cx="1297" cy="441"/>
                    <a:chOff x="2112" y="528"/>
                    <a:chExt cx="2088" cy="681"/>
                  </a:xfrm>
                </p:grpSpPr>
                <p:sp>
                  <p:nvSpPr>
                    <p:cNvPr id="1058" name="Rectangle 71"/>
                    <p:cNvSpPr>
                      <a:spLocks noChangeAspect="1" noChangeArrowheads="1"/>
                    </p:cNvSpPr>
                    <p:nvPr/>
                  </p:nvSpPr>
                  <p:spPr bwMode="auto">
                    <a:xfrm>
                      <a:off x="2784"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59" name="Rectangle 72"/>
                    <p:cNvSpPr>
                      <a:spLocks noChangeAspect="1" noChangeArrowheads="1"/>
                    </p:cNvSpPr>
                    <p:nvPr/>
                  </p:nvSpPr>
                  <p:spPr bwMode="auto">
                    <a:xfrm>
                      <a:off x="4128"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60" name="Rectangle 73"/>
                    <p:cNvSpPr>
                      <a:spLocks noChangeAspect="1" noChangeArrowheads="1"/>
                    </p:cNvSpPr>
                    <p:nvPr/>
                  </p:nvSpPr>
                  <p:spPr bwMode="auto">
                    <a:xfrm>
                      <a:off x="2112"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61" name="Rectangle 74"/>
                    <p:cNvSpPr>
                      <a:spLocks noChangeAspect="1" noChangeArrowheads="1"/>
                    </p:cNvSpPr>
                    <p:nvPr/>
                  </p:nvSpPr>
                  <p:spPr bwMode="auto">
                    <a:xfrm>
                      <a:off x="3456" y="532"/>
                      <a:ext cx="71" cy="672"/>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1053" name="Group 75"/>
                  <p:cNvGrpSpPr>
                    <a:grpSpLocks noChangeAspect="1"/>
                  </p:cNvGrpSpPr>
                  <p:nvPr/>
                </p:nvGrpSpPr>
                <p:grpSpPr bwMode="auto">
                  <a:xfrm flipH="1">
                    <a:off x="3615" y="1296"/>
                    <a:ext cx="302" cy="233"/>
                    <a:chOff x="1306" y="528"/>
                    <a:chExt cx="648" cy="432"/>
                  </a:xfrm>
                </p:grpSpPr>
                <p:grpSp>
                  <p:nvGrpSpPr>
                    <p:cNvPr id="1054" name="Group 76"/>
                    <p:cNvGrpSpPr>
                      <a:grpSpLocks noChangeAspect="1"/>
                    </p:cNvGrpSpPr>
                    <p:nvPr/>
                  </p:nvGrpSpPr>
                  <p:grpSpPr bwMode="auto">
                    <a:xfrm>
                      <a:off x="1374" y="528"/>
                      <a:ext cx="480" cy="432"/>
                      <a:chOff x="1392" y="528"/>
                      <a:chExt cx="480" cy="432"/>
                    </a:xfrm>
                  </p:grpSpPr>
                  <p:sp>
                    <p:nvSpPr>
                      <p:cNvPr id="1056" name="Rectangle 77"/>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57" name="Rectangle 78"/>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55" name="Text Box 79"/>
                    <p:cNvSpPr txBox="1">
                      <a:spLocks noChangeAspect="1" noChangeArrowheads="1"/>
                    </p:cNvSpPr>
                    <p:nvPr/>
                  </p:nvSpPr>
                  <p:spPr bwMode="auto">
                    <a:xfrm>
                      <a:off x="1306" y="587"/>
                      <a:ext cx="648"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grpSp>
            <p:grpSp>
              <p:nvGrpSpPr>
                <p:cNvPr id="934" name="Group 80"/>
                <p:cNvGrpSpPr/>
                <p:nvPr/>
              </p:nvGrpSpPr>
              <p:grpSpPr bwMode="auto">
                <a:xfrm>
                  <a:off x="2021" y="1363"/>
                  <a:ext cx="2061" cy="441"/>
                  <a:chOff x="1889" y="1200"/>
                  <a:chExt cx="2029" cy="441"/>
                </a:xfrm>
              </p:grpSpPr>
              <p:grpSp>
                <p:nvGrpSpPr>
                  <p:cNvPr id="1008" name="Group 81"/>
                  <p:cNvGrpSpPr>
                    <a:grpSpLocks noChangeAspect="1"/>
                  </p:cNvGrpSpPr>
                  <p:nvPr/>
                </p:nvGrpSpPr>
                <p:grpSpPr bwMode="auto">
                  <a:xfrm>
                    <a:off x="2391" y="1304"/>
                    <a:ext cx="302" cy="233"/>
                    <a:chOff x="1290" y="528"/>
                    <a:chExt cx="653" cy="432"/>
                  </a:xfrm>
                </p:grpSpPr>
                <p:grpSp>
                  <p:nvGrpSpPr>
                    <p:cNvPr id="1037" name="Group 82"/>
                    <p:cNvGrpSpPr>
                      <a:grpSpLocks noChangeAspect="1"/>
                    </p:cNvGrpSpPr>
                    <p:nvPr/>
                  </p:nvGrpSpPr>
                  <p:grpSpPr bwMode="auto">
                    <a:xfrm>
                      <a:off x="1374" y="528"/>
                      <a:ext cx="480" cy="432"/>
                      <a:chOff x="1392" y="528"/>
                      <a:chExt cx="480" cy="432"/>
                    </a:xfrm>
                  </p:grpSpPr>
                  <p:sp>
                    <p:nvSpPr>
                      <p:cNvPr id="1039" name="Rectangle 83"/>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40" name="Rectangle 84"/>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38" name="Text Box 85"/>
                    <p:cNvSpPr txBox="1">
                      <a:spLocks noChangeAspect="1" noChangeArrowheads="1"/>
                    </p:cNvSpPr>
                    <p:nvPr/>
                  </p:nvSpPr>
                  <p:spPr bwMode="auto">
                    <a:xfrm>
                      <a:off x="1290" y="587"/>
                      <a:ext cx="653"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09" name="Line 86"/>
                  <p:cNvSpPr>
                    <a:spLocks noChangeAspect="1" noChangeShapeType="1"/>
                  </p:cNvSpPr>
                  <p:nvPr/>
                </p:nvSpPr>
                <p:spPr bwMode="auto">
                  <a:xfrm>
                    <a:off x="2651" y="1351"/>
                    <a:ext cx="244"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10" name="Line 87"/>
                  <p:cNvSpPr>
                    <a:spLocks noChangeAspect="1" noChangeShapeType="1"/>
                  </p:cNvSpPr>
                  <p:nvPr/>
                </p:nvSpPr>
                <p:spPr bwMode="auto">
                  <a:xfrm>
                    <a:off x="2651" y="1490"/>
                    <a:ext cx="244"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11" name="Group 88"/>
                  <p:cNvGrpSpPr>
                    <a:grpSpLocks noChangeAspect="1"/>
                  </p:cNvGrpSpPr>
                  <p:nvPr/>
                </p:nvGrpSpPr>
                <p:grpSpPr bwMode="auto">
                  <a:xfrm>
                    <a:off x="2851" y="1235"/>
                    <a:ext cx="224" cy="371"/>
                    <a:chOff x="2991" y="411"/>
                    <a:chExt cx="404" cy="768"/>
                  </a:xfrm>
                </p:grpSpPr>
                <p:sp>
                  <p:nvSpPr>
                    <p:cNvPr id="1033" name="AutoShape 89"/>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034" name="AutoShape 90"/>
                    <p:cNvSpPr>
                      <a:spLocks noChangeAspect="1" noChangeArrowheads="1"/>
                    </p:cNvSpPr>
                    <p:nvPr/>
                  </p:nvSpPr>
                  <p:spPr bwMode="auto">
                    <a:xfrm rot="5400000">
                      <a:off x="2957" y="705"/>
                      <a:ext cx="248" cy="180"/>
                    </a:xfrm>
                    <a:prstGeom prst="triangle">
                      <a:avLst>
                        <a:gd name="adj" fmla="val 50000"/>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35" name="Freeform 91"/>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36" name="Text Box 92"/>
                    <p:cNvSpPr txBox="1">
                      <a:spLocks noChangeAspect="1" noChangeArrowheads="1"/>
                    </p:cNvSpPr>
                    <p:nvPr/>
                  </p:nvSpPr>
                  <p:spPr bwMode="auto">
                    <a:xfrm rot="16200000">
                      <a:off x="2968" y="582"/>
                      <a:ext cx="523"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ALU</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12" name="Line 93"/>
                  <p:cNvSpPr>
                    <a:spLocks noChangeAspect="1" noChangeShapeType="1"/>
                  </p:cNvSpPr>
                  <p:nvPr/>
                </p:nvSpPr>
                <p:spPr bwMode="auto">
                  <a:xfrm>
                    <a:off x="3052" y="1421"/>
                    <a:ext cx="24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13" name="Line 94"/>
                  <p:cNvSpPr>
                    <a:spLocks noChangeAspect="1" noChangeShapeType="1"/>
                  </p:cNvSpPr>
                  <p:nvPr/>
                </p:nvSpPr>
                <p:spPr bwMode="auto">
                  <a:xfrm>
                    <a:off x="3475" y="1421"/>
                    <a:ext cx="24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14" name="Group 95"/>
                  <p:cNvGrpSpPr>
                    <a:grpSpLocks noChangeAspect="1"/>
                  </p:cNvGrpSpPr>
                  <p:nvPr/>
                </p:nvGrpSpPr>
                <p:grpSpPr bwMode="auto">
                  <a:xfrm>
                    <a:off x="3137" y="1305"/>
                    <a:ext cx="418" cy="260"/>
                    <a:chOff x="3701" y="576"/>
                    <a:chExt cx="904" cy="538"/>
                  </a:xfrm>
                </p:grpSpPr>
                <p:sp>
                  <p:nvSpPr>
                    <p:cNvPr id="1031" name="Rectangle 96"/>
                    <p:cNvSpPr>
                      <a:spLocks noChangeAspect="1" noChangeArrowheads="1"/>
                    </p:cNvSpPr>
                    <p:nvPr/>
                  </p:nvSpPr>
                  <p:spPr bwMode="auto">
                    <a:xfrm>
                      <a:off x="3915" y="576"/>
                      <a:ext cx="512" cy="538"/>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032" name="Text Box 97"/>
                    <p:cNvSpPr txBox="1">
                      <a:spLocks noChangeAspect="1" noChangeArrowheads="1"/>
                    </p:cNvSpPr>
                    <p:nvPr/>
                  </p:nvSpPr>
                  <p:spPr bwMode="auto">
                    <a:xfrm>
                      <a:off x="3701" y="642"/>
                      <a:ext cx="904"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dirty="0" err="1">
                          <a:ln>
                            <a:noFill/>
                          </a:ln>
                          <a:solidFill>
                            <a:srgbClr val="000000"/>
                          </a:solidFill>
                          <a:effectLst/>
                          <a:uLnTx/>
                          <a:uFillTx/>
                          <a:latin typeface="Comic Sans MS" panose="030F0702030302020204" pitchFamily="66" charset="0"/>
                        </a:rPr>
                        <a:t>DMem</a:t>
                      </a:r>
                      <a:endParaRPr kumimoji="0" lang="en-US" altLang="en-US" sz="1000" b="1" i="0" u="none" strike="noStrike" kern="0" cap="none" spc="0" normalizeH="0" baseline="0" noProof="0" dirty="0">
                        <a:ln>
                          <a:noFill/>
                        </a:ln>
                        <a:solidFill>
                          <a:srgbClr val="000000"/>
                        </a:solidFill>
                        <a:effectLst/>
                        <a:uLnTx/>
                        <a:uFillTx/>
                        <a:latin typeface="Comic Sans MS" panose="030F0702030302020204" pitchFamily="66" charset="0"/>
                      </a:endParaRPr>
                    </a:p>
                  </p:txBody>
                </p:sp>
              </p:grpSp>
              <p:sp>
                <p:nvSpPr>
                  <p:cNvPr id="1015" name="Freeform 98"/>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16" name="Line 99"/>
                  <p:cNvSpPr>
                    <a:spLocks noChangeAspect="1" noChangeShapeType="1"/>
                  </p:cNvSpPr>
                  <p:nvPr/>
                </p:nvSpPr>
                <p:spPr bwMode="auto">
                  <a:xfrm>
                    <a:off x="2199" y="1491"/>
                    <a:ext cx="23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17" name="Line 100"/>
                  <p:cNvSpPr>
                    <a:spLocks noChangeAspect="1" noChangeShapeType="1"/>
                  </p:cNvSpPr>
                  <p:nvPr/>
                </p:nvSpPr>
                <p:spPr bwMode="auto">
                  <a:xfrm>
                    <a:off x="2169" y="1351"/>
                    <a:ext cx="259"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1018" name="Group 101"/>
                  <p:cNvGrpSpPr>
                    <a:grpSpLocks noChangeAspect="1"/>
                  </p:cNvGrpSpPr>
                  <p:nvPr/>
                </p:nvGrpSpPr>
                <p:grpSpPr bwMode="auto">
                  <a:xfrm>
                    <a:off x="1889" y="1305"/>
                    <a:ext cx="441" cy="232"/>
                    <a:chOff x="965" y="576"/>
                    <a:chExt cx="952" cy="480"/>
                  </a:xfrm>
                </p:grpSpPr>
                <p:sp>
                  <p:nvSpPr>
                    <p:cNvPr id="1029" name="Rectangle 102"/>
                    <p:cNvSpPr>
                      <a:spLocks noChangeAspect="1" noChangeArrowheads="1"/>
                    </p:cNvSpPr>
                    <p:nvPr/>
                  </p:nvSpPr>
                  <p:spPr bwMode="auto">
                    <a:xfrm>
                      <a:off x="1197" y="576"/>
                      <a:ext cx="480" cy="480"/>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030" name="Text Box 103"/>
                    <p:cNvSpPr txBox="1">
                      <a:spLocks noChangeAspect="1" noChangeArrowheads="1"/>
                    </p:cNvSpPr>
                    <p:nvPr/>
                  </p:nvSpPr>
                  <p:spPr bwMode="auto">
                    <a:xfrm>
                      <a:off x="965" y="642"/>
                      <a:ext cx="952"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Ifetch</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grpSp>
                <p:nvGrpSpPr>
                  <p:cNvPr id="1019" name="Group 104"/>
                  <p:cNvGrpSpPr/>
                  <p:nvPr/>
                </p:nvGrpSpPr>
                <p:grpSpPr bwMode="auto">
                  <a:xfrm>
                    <a:off x="2288" y="1200"/>
                    <a:ext cx="1297" cy="441"/>
                    <a:chOff x="2112" y="528"/>
                    <a:chExt cx="2088" cy="681"/>
                  </a:xfrm>
                </p:grpSpPr>
                <p:sp>
                  <p:nvSpPr>
                    <p:cNvPr id="1025" name="Rectangle 105"/>
                    <p:cNvSpPr>
                      <a:spLocks noChangeAspect="1" noChangeArrowheads="1"/>
                    </p:cNvSpPr>
                    <p:nvPr/>
                  </p:nvSpPr>
                  <p:spPr bwMode="auto">
                    <a:xfrm>
                      <a:off x="2784"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26" name="Rectangle 106"/>
                    <p:cNvSpPr>
                      <a:spLocks noChangeAspect="1" noChangeArrowheads="1"/>
                    </p:cNvSpPr>
                    <p:nvPr/>
                  </p:nvSpPr>
                  <p:spPr bwMode="auto">
                    <a:xfrm>
                      <a:off x="4128"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27" name="Rectangle 107"/>
                    <p:cNvSpPr>
                      <a:spLocks noChangeAspect="1" noChangeArrowheads="1"/>
                    </p:cNvSpPr>
                    <p:nvPr/>
                  </p:nvSpPr>
                  <p:spPr bwMode="auto">
                    <a:xfrm>
                      <a:off x="2112"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28" name="Rectangle 108"/>
                    <p:cNvSpPr>
                      <a:spLocks noChangeAspect="1" noChangeArrowheads="1"/>
                    </p:cNvSpPr>
                    <p:nvPr/>
                  </p:nvSpPr>
                  <p:spPr bwMode="auto">
                    <a:xfrm>
                      <a:off x="3456" y="532"/>
                      <a:ext cx="71" cy="672"/>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1020" name="Group 109"/>
                  <p:cNvGrpSpPr>
                    <a:grpSpLocks noChangeAspect="1"/>
                  </p:cNvGrpSpPr>
                  <p:nvPr/>
                </p:nvGrpSpPr>
                <p:grpSpPr bwMode="auto">
                  <a:xfrm flipH="1">
                    <a:off x="3617" y="1296"/>
                    <a:ext cx="301" cy="233"/>
                    <a:chOff x="1303" y="528"/>
                    <a:chExt cx="648" cy="432"/>
                  </a:xfrm>
                </p:grpSpPr>
                <p:grpSp>
                  <p:nvGrpSpPr>
                    <p:cNvPr id="1021" name="Group 110"/>
                    <p:cNvGrpSpPr>
                      <a:grpSpLocks noChangeAspect="1"/>
                    </p:cNvGrpSpPr>
                    <p:nvPr/>
                  </p:nvGrpSpPr>
                  <p:grpSpPr bwMode="auto">
                    <a:xfrm>
                      <a:off x="1374" y="528"/>
                      <a:ext cx="480" cy="432"/>
                      <a:chOff x="1392" y="528"/>
                      <a:chExt cx="480" cy="432"/>
                    </a:xfrm>
                  </p:grpSpPr>
                  <p:sp>
                    <p:nvSpPr>
                      <p:cNvPr id="1023" name="Rectangle 111"/>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24" name="Rectangle 112"/>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22" name="Text Box 113"/>
                    <p:cNvSpPr txBox="1">
                      <a:spLocks noChangeAspect="1" noChangeArrowheads="1"/>
                    </p:cNvSpPr>
                    <p:nvPr/>
                  </p:nvSpPr>
                  <p:spPr bwMode="auto">
                    <a:xfrm>
                      <a:off x="1303" y="587"/>
                      <a:ext cx="648"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grpSp>
            <p:grpSp>
              <p:nvGrpSpPr>
                <p:cNvPr id="935" name="Group 114"/>
                <p:cNvGrpSpPr>
                  <a:grpSpLocks noChangeAspect="1"/>
                </p:cNvGrpSpPr>
                <p:nvPr/>
              </p:nvGrpSpPr>
              <p:grpSpPr bwMode="auto">
                <a:xfrm>
                  <a:off x="3800" y="3051"/>
                  <a:ext cx="306" cy="233"/>
                  <a:chOff x="1288" y="528"/>
                  <a:chExt cx="653" cy="432"/>
                </a:xfrm>
              </p:grpSpPr>
              <p:grpSp>
                <p:nvGrpSpPr>
                  <p:cNvPr id="1004" name="Group 115"/>
                  <p:cNvGrpSpPr>
                    <a:grpSpLocks noChangeAspect="1"/>
                  </p:cNvGrpSpPr>
                  <p:nvPr/>
                </p:nvGrpSpPr>
                <p:grpSpPr bwMode="auto">
                  <a:xfrm>
                    <a:off x="1374" y="528"/>
                    <a:ext cx="480" cy="432"/>
                    <a:chOff x="1392" y="528"/>
                    <a:chExt cx="480" cy="432"/>
                  </a:xfrm>
                </p:grpSpPr>
                <p:sp>
                  <p:nvSpPr>
                    <p:cNvPr id="1006" name="Rectangle 116"/>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07" name="Rectangle 117"/>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1005" name="Text Box 118"/>
                  <p:cNvSpPr txBox="1">
                    <a:spLocks noChangeAspect="1" noChangeArrowheads="1"/>
                  </p:cNvSpPr>
                  <p:nvPr/>
                </p:nvSpPr>
                <p:spPr bwMode="auto">
                  <a:xfrm>
                    <a:off x="1288" y="587"/>
                    <a:ext cx="653"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936" name="Line 119"/>
                <p:cNvSpPr>
                  <a:spLocks noChangeAspect="1" noChangeShapeType="1"/>
                </p:cNvSpPr>
                <p:nvPr/>
              </p:nvSpPr>
              <p:spPr bwMode="auto">
                <a:xfrm>
                  <a:off x="4067" y="3098"/>
                  <a:ext cx="24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37" name="Line 120"/>
                <p:cNvSpPr>
                  <a:spLocks noChangeAspect="1" noChangeShapeType="1"/>
                </p:cNvSpPr>
                <p:nvPr/>
              </p:nvSpPr>
              <p:spPr bwMode="auto">
                <a:xfrm>
                  <a:off x="4067" y="3237"/>
                  <a:ext cx="24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38" name="Group 121"/>
                <p:cNvGrpSpPr>
                  <a:grpSpLocks noChangeAspect="1"/>
                </p:cNvGrpSpPr>
                <p:nvPr/>
              </p:nvGrpSpPr>
              <p:grpSpPr bwMode="auto">
                <a:xfrm>
                  <a:off x="4273" y="2982"/>
                  <a:ext cx="228" cy="371"/>
                  <a:chOff x="2991" y="411"/>
                  <a:chExt cx="405" cy="768"/>
                </a:xfrm>
              </p:grpSpPr>
              <p:sp>
                <p:nvSpPr>
                  <p:cNvPr id="1000" name="AutoShape 122"/>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1001" name="AutoShape 123"/>
                  <p:cNvSpPr>
                    <a:spLocks noChangeAspect="1" noChangeArrowheads="1"/>
                  </p:cNvSpPr>
                  <p:nvPr/>
                </p:nvSpPr>
                <p:spPr bwMode="auto">
                  <a:xfrm rot="5400000">
                    <a:off x="2957" y="705"/>
                    <a:ext cx="248" cy="180"/>
                  </a:xfrm>
                  <a:prstGeom prst="triangle">
                    <a:avLst>
                      <a:gd name="adj" fmla="val 50000"/>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02" name="Freeform 124"/>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1003" name="Text Box 125"/>
                  <p:cNvSpPr txBox="1">
                    <a:spLocks noChangeAspect="1" noChangeArrowheads="1"/>
                  </p:cNvSpPr>
                  <p:nvPr/>
                </p:nvSpPr>
                <p:spPr bwMode="auto">
                  <a:xfrm rot="16200000">
                    <a:off x="2969" y="583"/>
                    <a:ext cx="523" cy="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ALU</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939" name="Line 126"/>
                <p:cNvSpPr>
                  <a:spLocks noChangeAspect="1" noChangeShapeType="1"/>
                </p:cNvSpPr>
                <p:nvPr/>
              </p:nvSpPr>
              <p:spPr bwMode="auto">
                <a:xfrm>
                  <a:off x="4474" y="3168"/>
                  <a:ext cx="249"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0" name="Line 127"/>
                <p:cNvSpPr>
                  <a:spLocks noChangeAspect="1" noChangeShapeType="1"/>
                </p:cNvSpPr>
                <p:nvPr/>
              </p:nvSpPr>
              <p:spPr bwMode="auto">
                <a:xfrm>
                  <a:off x="4904" y="3168"/>
                  <a:ext cx="24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41" name="Group 128"/>
                <p:cNvGrpSpPr>
                  <a:grpSpLocks noChangeAspect="1"/>
                </p:cNvGrpSpPr>
                <p:nvPr/>
              </p:nvGrpSpPr>
              <p:grpSpPr bwMode="auto">
                <a:xfrm>
                  <a:off x="4561" y="3034"/>
                  <a:ext cx="425" cy="285"/>
                  <a:chOff x="3700" y="538"/>
                  <a:chExt cx="905" cy="589"/>
                </a:xfrm>
              </p:grpSpPr>
              <p:sp>
                <p:nvSpPr>
                  <p:cNvPr id="998" name="Rectangle 129"/>
                  <p:cNvSpPr>
                    <a:spLocks noChangeAspect="1" noChangeArrowheads="1"/>
                  </p:cNvSpPr>
                  <p:nvPr/>
                </p:nvSpPr>
                <p:spPr bwMode="auto">
                  <a:xfrm>
                    <a:off x="3906" y="538"/>
                    <a:ext cx="589" cy="589"/>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999" name="Text Box 130"/>
                  <p:cNvSpPr txBox="1">
                    <a:spLocks noChangeAspect="1" noChangeArrowheads="1"/>
                  </p:cNvSpPr>
                  <p:nvPr/>
                </p:nvSpPr>
                <p:spPr bwMode="auto">
                  <a:xfrm>
                    <a:off x="3700" y="642"/>
                    <a:ext cx="905"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dirty="0" err="1">
                        <a:ln>
                          <a:noFill/>
                        </a:ln>
                        <a:solidFill>
                          <a:srgbClr val="000000"/>
                        </a:solidFill>
                        <a:effectLst/>
                        <a:uLnTx/>
                        <a:uFillTx/>
                        <a:latin typeface="Comic Sans MS" panose="030F0702030302020204" pitchFamily="66" charset="0"/>
                      </a:rPr>
                      <a:t>DMem</a:t>
                    </a:r>
                    <a:endParaRPr kumimoji="0" lang="en-US" altLang="en-US" sz="1000" b="1" i="0" u="none" strike="noStrike" kern="0" cap="none" spc="0" normalizeH="0" baseline="0" noProof="0" dirty="0">
                      <a:ln>
                        <a:noFill/>
                      </a:ln>
                      <a:solidFill>
                        <a:srgbClr val="000000"/>
                      </a:solidFill>
                      <a:effectLst/>
                      <a:uLnTx/>
                      <a:uFillTx/>
                      <a:latin typeface="Comic Sans MS" panose="030F0702030302020204" pitchFamily="66" charset="0"/>
                    </a:endParaRPr>
                  </a:p>
                </p:txBody>
              </p:sp>
            </p:grpSp>
            <p:sp>
              <p:nvSpPr>
                <p:cNvPr id="942" name="Freeform 131"/>
                <p:cNvSpPr>
                  <a:spLocks noChangeAspect="1"/>
                </p:cNvSpPr>
                <p:nvPr/>
              </p:nvSpPr>
              <p:spPr bwMode="auto">
                <a:xfrm>
                  <a:off x="4633" y="3168"/>
                  <a:ext cx="337"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3" name="Line 132"/>
                <p:cNvSpPr>
                  <a:spLocks noChangeAspect="1" noChangeShapeType="1"/>
                </p:cNvSpPr>
                <p:nvPr/>
              </p:nvSpPr>
              <p:spPr bwMode="auto">
                <a:xfrm>
                  <a:off x="3608" y="3238"/>
                  <a:ext cx="234"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4" name="Line 133"/>
                <p:cNvSpPr>
                  <a:spLocks noChangeAspect="1" noChangeShapeType="1"/>
                </p:cNvSpPr>
                <p:nvPr/>
              </p:nvSpPr>
              <p:spPr bwMode="auto">
                <a:xfrm>
                  <a:off x="3578" y="3098"/>
                  <a:ext cx="263"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45" name="Group 134"/>
                <p:cNvGrpSpPr>
                  <a:grpSpLocks noChangeAspect="1"/>
                </p:cNvGrpSpPr>
                <p:nvPr/>
              </p:nvGrpSpPr>
              <p:grpSpPr bwMode="auto">
                <a:xfrm>
                  <a:off x="3292" y="3052"/>
                  <a:ext cx="448" cy="232"/>
                  <a:chOff x="964" y="576"/>
                  <a:chExt cx="949" cy="480"/>
                </a:xfrm>
              </p:grpSpPr>
              <p:sp>
                <p:nvSpPr>
                  <p:cNvPr id="996" name="Rectangle 135"/>
                  <p:cNvSpPr>
                    <a:spLocks noChangeAspect="1" noChangeArrowheads="1"/>
                  </p:cNvSpPr>
                  <p:nvPr/>
                </p:nvSpPr>
                <p:spPr bwMode="auto">
                  <a:xfrm>
                    <a:off x="1197" y="576"/>
                    <a:ext cx="480" cy="480"/>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997" name="Text Box 136"/>
                  <p:cNvSpPr txBox="1">
                    <a:spLocks noChangeAspect="1" noChangeArrowheads="1"/>
                  </p:cNvSpPr>
                  <p:nvPr/>
                </p:nvSpPr>
                <p:spPr bwMode="auto">
                  <a:xfrm>
                    <a:off x="964" y="642"/>
                    <a:ext cx="949"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Ifetch</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946" name="Rectangle 137"/>
                <p:cNvSpPr>
                  <a:spLocks noChangeAspect="1" noChangeArrowheads="1"/>
                </p:cNvSpPr>
                <p:nvPr/>
              </p:nvSpPr>
              <p:spPr bwMode="auto">
                <a:xfrm>
                  <a:off x="4123" y="2947"/>
                  <a:ext cx="45" cy="44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7" name="Rectangle 138"/>
                <p:cNvSpPr>
                  <a:spLocks noChangeAspect="1" noChangeArrowheads="1"/>
                </p:cNvSpPr>
                <p:nvPr/>
              </p:nvSpPr>
              <p:spPr bwMode="auto">
                <a:xfrm>
                  <a:off x="4970" y="2947"/>
                  <a:ext cx="45" cy="44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8" name="Rectangle 139"/>
                <p:cNvSpPr>
                  <a:spLocks noChangeAspect="1" noChangeArrowheads="1"/>
                </p:cNvSpPr>
                <p:nvPr/>
              </p:nvSpPr>
              <p:spPr bwMode="auto">
                <a:xfrm>
                  <a:off x="3699" y="2947"/>
                  <a:ext cx="45" cy="44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49" name="Rectangle 140"/>
                <p:cNvSpPr>
                  <a:spLocks noChangeAspect="1" noChangeArrowheads="1"/>
                </p:cNvSpPr>
                <p:nvPr/>
              </p:nvSpPr>
              <p:spPr bwMode="auto">
                <a:xfrm>
                  <a:off x="4546" y="2950"/>
                  <a:ext cx="45" cy="435"/>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50" name="Group 141"/>
                <p:cNvGrpSpPr>
                  <a:grpSpLocks noChangeAspect="1"/>
                </p:cNvGrpSpPr>
                <p:nvPr/>
              </p:nvGrpSpPr>
              <p:grpSpPr bwMode="auto">
                <a:xfrm flipH="1">
                  <a:off x="5046" y="3043"/>
                  <a:ext cx="306" cy="233"/>
                  <a:chOff x="1302" y="528"/>
                  <a:chExt cx="647" cy="432"/>
                </a:xfrm>
              </p:grpSpPr>
              <p:grpSp>
                <p:nvGrpSpPr>
                  <p:cNvPr id="992" name="Group 142"/>
                  <p:cNvGrpSpPr>
                    <a:grpSpLocks noChangeAspect="1"/>
                  </p:cNvGrpSpPr>
                  <p:nvPr/>
                </p:nvGrpSpPr>
                <p:grpSpPr bwMode="auto">
                  <a:xfrm>
                    <a:off x="1374" y="528"/>
                    <a:ext cx="480" cy="432"/>
                    <a:chOff x="1392" y="528"/>
                    <a:chExt cx="480" cy="432"/>
                  </a:xfrm>
                </p:grpSpPr>
                <p:sp>
                  <p:nvSpPr>
                    <p:cNvPr id="994" name="Rectangle 143"/>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95" name="Rectangle 144"/>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993" name="Text Box 145"/>
                  <p:cNvSpPr txBox="1">
                    <a:spLocks noChangeAspect="1" noChangeArrowheads="1"/>
                  </p:cNvSpPr>
                  <p:nvPr/>
                </p:nvSpPr>
                <p:spPr bwMode="auto">
                  <a:xfrm>
                    <a:off x="1302" y="587"/>
                    <a:ext cx="647"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grpSp>
              <p:nvGrpSpPr>
                <p:cNvPr id="951" name="Group 146"/>
                <p:cNvGrpSpPr/>
                <p:nvPr/>
              </p:nvGrpSpPr>
              <p:grpSpPr bwMode="auto">
                <a:xfrm>
                  <a:off x="3721" y="3459"/>
                  <a:ext cx="2060" cy="441"/>
                  <a:chOff x="1890" y="1200"/>
                  <a:chExt cx="2028" cy="441"/>
                </a:xfrm>
              </p:grpSpPr>
              <p:grpSp>
                <p:nvGrpSpPr>
                  <p:cNvPr id="959" name="Group 147"/>
                  <p:cNvGrpSpPr>
                    <a:grpSpLocks noChangeAspect="1"/>
                  </p:cNvGrpSpPr>
                  <p:nvPr/>
                </p:nvGrpSpPr>
                <p:grpSpPr bwMode="auto">
                  <a:xfrm>
                    <a:off x="2390" y="1304"/>
                    <a:ext cx="302" cy="233"/>
                    <a:chOff x="1288" y="528"/>
                    <a:chExt cx="653" cy="432"/>
                  </a:xfrm>
                </p:grpSpPr>
                <p:grpSp>
                  <p:nvGrpSpPr>
                    <p:cNvPr id="988" name="Group 148"/>
                    <p:cNvGrpSpPr>
                      <a:grpSpLocks noChangeAspect="1"/>
                    </p:cNvGrpSpPr>
                    <p:nvPr/>
                  </p:nvGrpSpPr>
                  <p:grpSpPr bwMode="auto">
                    <a:xfrm>
                      <a:off x="1374" y="528"/>
                      <a:ext cx="480" cy="432"/>
                      <a:chOff x="1392" y="528"/>
                      <a:chExt cx="480" cy="432"/>
                    </a:xfrm>
                  </p:grpSpPr>
                  <p:sp>
                    <p:nvSpPr>
                      <p:cNvPr id="990" name="Rectangle 149"/>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91" name="Rectangle 150"/>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989" name="Text Box 151"/>
                    <p:cNvSpPr txBox="1">
                      <a:spLocks noChangeAspect="1" noChangeArrowheads="1"/>
                    </p:cNvSpPr>
                    <p:nvPr/>
                  </p:nvSpPr>
                  <p:spPr bwMode="auto">
                    <a:xfrm>
                      <a:off x="1288" y="587"/>
                      <a:ext cx="653"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960" name="Line 152"/>
                  <p:cNvSpPr>
                    <a:spLocks noChangeAspect="1" noChangeShapeType="1"/>
                  </p:cNvSpPr>
                  <p:nvPr/>
                </p:nvSpPr>
                <p:spPr bwMode="auto">
                  <a:xfrm>
                    <a:off x="2651" y="1351"/>
                    <a:ext cx="244"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61" name="Line 153"/>
                  <p:cNvSpPr>
                    <a:spLocks noChangeAspect="1" noChangeShapeType="1"/>
                  </p:cNvSpPr>
                  <p:nvPr/>
                </p:nvSpPr>
                <p:spPr bwMode="auto">
                  <a:xfrm>
                    <a:off x="2651" y="1490"/>
                    <a:ext cx="244"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62" name="Group 154"/>
                  <p:cNvGrpSpPr>
                    <a:grpSpLocks noChangeAspect="1"/>
                  </p:cNvGrpSpPr>
                  <p:nvPr/>
                </p:nvGrpSpPr>
                <p:grpSpPr bwMode="auto">
                  <a:xfrm>
                    <a:off x="2848" y="1235"/>
                    <a:ext cx="222" cy="371"/>
                    <a:chOff x="2991" y="411"/>
                    <a:chExt cx="401" cy="768"/>
                  </a:xfrm>
                </p:grpSpPr>
                <p:sp>
                  <p:nvSpPr>
                    <p:cNvPr id="984" name="AutoShape 155"/>
                    <p:cNvSpPr>
                      <a:spLocks noChangeAspect="1" noChangeArrowheads="1"/>
                    </p:cNvSpPr>
                    <p:nvPr/>
                  </p:nvSpPr>
                  <p:spPr bwMode="auto">
                    <a:xfrm rot="-5400000">
                      <a:off x="2798" y="626"/>
                      <a:ext cx="768" cy="3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985" name="AutoShape 156"/>
                    <p:cNvSpPr>
                      <a:spLocks noChangeAspect="1" noChangeArrowheads="1"/>
                    </p:cNvSpPr>
                    <p:nvPr/>
                  </p:nvSpPr>
                  <p:spPr bwMode="auto">
                    <a:xfrm rot="5400000">
                      <a:off x="2957" y="705"/>
                      <a:ext cx="248" cy="180"/>
                    </a:xfrm>
                    <a:prstGeom prst="triangle">
                      <a:avLst>
                        <a:gd name="adj" fmla="val 50000"/>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86" name="Freeform 157"/>
                    <p:cNvSpPr>
                      <a:spLocks noChangeAspect="1"/>
                    </p:cNvSpPr>
                    <p:nvPr/>
                  </p:nvSpPr>
                  <p:spPr bwMode="auto">
                    <a:xfrm rot="5400000">
                      <a:off x="2974" y="725"/>
                      <a:ext cx="218" cy="139"/>
                    </a:xfrm>
                    <a:custGeom>
                      <a:avLst/>
                      <a:gdLst>
                        <a:gd name="T0" fmla="*/ 0 w 384"/>
                        <a:gd name="T1" fmla="*/ 288 h 288"/>
                        <a:gd name="T2" fmla="*/ 192 w 384"/>
                        <a:gd name="T3" fmla="*/ 0 h 288"/>
                        <a:gd name="T4" fmla="*/ 384 w 384"/>
                        <a:gd name="T5" fmla="*/ 288 h 288"/>
                      </a:gdLst>
                      <a:ahLst/>
                      <a:cxnLst>
                        <a:cxn ang="0">
                          <a:pos x="T0" y="T1"/>
                        </a:cxn>
                        <a:cxn ang="0">
                          <a:pos x="T2" y="T3"/>
                        </a:cxn>
                        <a:cxn ang="0">
                          <a:pos x="T4" y="T5"/>
                        </a:cxn>
                      </a:cxnLst>
                      <a:rect l="0" t="0" r="r" b="b"/>
                      <a:pathLst>
                        <a:path w="384" h="288">
                          <a:moveTo>
                            <a:pt x="0" y="288"/>
                          </a:moveTo>
                          <a:lnTo>
                            <a:pt x="192" y="0"/>
                          </a:lnTo>
                          <a:lnTo>
                            <a:pt x="384" y="288"/>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87" name="Text Box 158"/>
                    <p:cNvSpPr txBox="1">
                      <a:spLocks noChangeAspect="1" noChangeArrowheads="1"/>
                    </p:cNvSpPr>
                    <p:nvPr/>
                  </p:nvSpPr>
                  <p:spPr bwMode="auto">
                    <a:xfrm rot="16200000">
                      <a:off x="2965" y="584"/>
                      <a:ext cx="523"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ALU</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963" name="Line 159"/>
                  <p:cNvSpPr>
                    <a:spLocks noChangeAspect="1" noChangeShapeType="1"/>
                  </p:cNvSpPr>
                  <p:nvPr/>
                </p:nvSpPr>
                <p:spPr bwMode="auto">
                  <a:xfrm>
                    <a:off x="3052" y="1421"/>
                    <a:ext cx="24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64" name="Line 160"/>
                  <p:cNvSpPr>
                    <a:spLocks noChangeAspect="1" noChangeShapeType="1"/>
                  </p:cNvSpPr>
                  <p:nvPr/>
                </p:nvSpPr>
                <p:spPr bwMode="auto">
                  <a:xfrm>
                    <a:off x="3475" y="1421"/>
                    <a:ext cx="24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65" name="Group 161"/>
                  <p:cNvGrpSpPr>
                    <a:grpSpLocks noChangeAspect="1"/>
                  </p:cNvGrpSpPr>
                  <p:nvPr/>
                </p:nvGrpSpPr>
                <p:grpSpPr bwMode="auto">
                  <a:xfrm>
                    <a:off x="3137" y="1305"/>
                    <a:ext cx="418" cy="232"/>
                    <a:chOff x="3700" y="576"/>
                    <a:chExt cx="903" cy="480"/>
                  </a:xfrm>
                </p:grpSpPr>
                <p:sp>
                  <p:nvSpPr>
                    <p:cNvPr id="982" name="Rectangle 162"/>
                    <p:cNvSpPr>
                      <a:spLocks noChangeAspect="1" noChangeArrowheads="1"/>
                    </p:cNvSpPr>
                    <p:nvPr/>
                  </p:nvSpPr>
                  <p:spPr bwMode="auto">
                    <a:xfrm>
                      <a:off x="3915" y="576"/>
                      <a:ext cx="480" cy="480"/>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983" name="Text Box 163"/>
                    <p:cNvSpPr txBox="1">
                      <a:spLocks noChangeAspect="1" noChangeArrowheads="1"/>
                    </p:cNvSpPr>
                    <p:nvPr/>
                  </p:nvSpPr>
                  <p:spPr bwMode="auto">
                    <a:xfrm>
                      <a:off x="3700" y="642"/>
                      <a:ext cx="903"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DMem</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966" name="Freeform 164"/>
                  <p:cNvSpPr>
                    <a:spLocks noChangeAspect="1"/>
                  </p:cNvSpPr>
                  <p:nvPr/>
                </p:nvSpPr>
                <p:spPr bwMode="auto">
                  <a:xfrm>
                    <a:off x="3208" y="1421"/>
                    <a:ext cx="332" cy="185"/>
                  </a:xfrm>
                  <a:custGeom>
                    <a:avLst/>
                    <a:gdLst>
                      <a:gd name="T0" fmla="*/ 0 w 816"/>
                      <a:gd name="T1" fmla="*/ 0 h 384"/>
                      <a:gd name="T2" fmla="*/ 0 w 816"/>
                      <a:gd name="T3" fmla="*/ 384 h 384"/>
                      <a:gd name="T4" fmla="*/ 720 w 816"/>
                      <a:gd name="T5" fmla="*/ 384 h 384"/>
                      <a:gd name="T6" fmla="*/ 720 w 816"/>
                      <a:gd name="T7" fmla="*/ 144 h 384"/>
                      <a:gd name="T8" fmla="*/ 816 w 816"/>
                      <a:gd name="T9" fmla="*/ 144 h 384"/>
                    </a:gdLst>
                    <a:ahLst/>
                    <a:cxnLst>
                      <a:cxn ang="0">
                        <a:pos x="T0" y="T1"/>
                      </a:cxn>
                      <a:cxn ang="0">
                        <a:pos x="T2" y="T3"/>
                      </a:cxn>
                      <a:cxn ang="0">
                        <a:pos x="T4" y="T5"/>
                      </a:cxn>
                      <a:cxn ang="0">
                        <a:pos x="T6" y="T7"/>
                      </a:cxn>
                      <a:cxn ang="0">
                        <a:pos x="T8" y="T9"/>
                      </a:cxn>
                    </a:cxnLst>
                    <a:rect l="0" t="0" r="r" b="b"/>
                    <a:pathLst>
                      <a:path w="816" h="384">
                        <a:moveTo>
                          <a:pt x="0" y="0"/>
                        </a:moveTo>
                        <a:lnTo>
                          <a:pt x="0" y="384"/>
                        </a:lnTo>
                        <a:lnTo>
                          <a:pt x="720" y="384"/>
                        </a:lnTo>
                        <a:lnTo>
                          <a:pt x="720" y="144"/>
                        </a:lnTo>
                        <a:lnTo>
                          <a:pt x="816" y="144"/>
                        </a:lnTo>
                      </a:path>
                    </a:pathLst>
                  </a:custGeom>
                  <a:noFill/>
                  <a:ln w="2857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67" name="Line 165"/>
                  <p:cNvSpPr>
                    <a:spLocks noChangeAspect="1" noChangeShapeType="1"/>
                  </p:cNvSpPr>
                  <p:nvPr/>
                </p:nvSpPr>
                <p:spPr bwMode="auto">
                  <a:xfrm>
                    <a:off x="2199" y="1491"/>
                    <a:ext cx="230"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68" name="Line 166"/>
                  <p:cNvSpPr>
                    <a:spLocks noChangeAspect="1" noChangeShapeType="1"/>
                  </p:cNvSpPr>
                  <p:nvPr/>
                </p:nvSpPr>
                <p:spPr bwMode="auto">
                  <a:xfrm>
                    <a:off x="2169" y="1351"/>
                    <a:ext cx="259"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969" name="Group 167"/>
                  <p:cNvGrpSpPr>
                    <a:grpSpLocks noChangeAspect="1"/>
                  </p:cNvGrpSpPr>
                  <p:nvPr/>
                </p:nvGrpSpPr>
                <p:grpSpPr bwMode="auto">
                  <a:xfrm>
                    <a:off x="1890" y="1305"/>
                    <a:ext cx="441" cy="232"/>
                    <a:chOff x="968" y="576"/>
                    <a:chExt cx="952" cy="480"/>
                  </a:xfrm>
                </p:grpSpPr>
                <p:sp>
                  <p:nvSpPr>
                    <p:cNvPr id="980" name="Rectangle 168"/>
                    <p:cNvSpPr>
                      <a:spLocks noChangeAspect="1" noChangeArrowheads="1"/>
                    </p:cNvSpPr>
                    <p:nvPr/>
                  </p:nvSpPr>
                  <p:spPr bwMode="auto">
                    <a:xfrm>
                      <a:off x="1197" y="576"/>
                      <a:ext cx="480" cy="480"/>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sp>
                  <p:nvSpPr>
                    <p:cNvPr id="981" name="Text Box 169"/>
                    <p:cNvSpPr txBox="1">
                      <a:spLocks noChangeAspect="1" noChangeArrowheads="1"/>
                    </p:cNvSpPr>
                    <p:nvPr/>
                  </p:nvSpPr>
                  <p:spPr bwMode="auto">
                    <a:xfrm>
                      <a:off x="968" y="642"/>
                      <a:ext cx="952"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Ifetch</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grpSp>
                <p:nvGrpSpPr>
                  <p:cNvPr id="970" name="Group 170"/>
                  <p:cNvGrpSpPr/>
                  <p:nvPr/>
                </p:nvGrpSpPr>
                <p:grpSpPr bwMode="auto">
                  <a:xfrm>
                    <a:off x="2288" y="1200"/>
                    <a:ext cx="1297" cy="441"/>
                    <a:chOff x="2112" y="528"/>
                    <a:chExt cx="2088" cy="681"/>
                  </a:xfrm>
                </p:grpSpPr>
                <p:sp>
                  <p:nvSpPr>
                    <p:cNvPr id="976" name="Rectangle 171"/>
                    <p:cNvSpPr>
                      <a:spLocks noChangeAspect="1" noChangeArrowheads="1"/>
                    </p:cNvSpPr>
                    <p:nvPr/>
                  </p:nvSpPr>
                  <p:spPr bwMode="auto">
                    <a:xfrm>
                      <a:off x="2784"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77" name="Rectangle 172"/>
                    <p:cNvSpPr>
                      <a:spLocks noChangeAspect="1" noChangeArrowheads="1"/>
                    </p:cNvSpPr>
                    <p:nvPr/>
                  </p:nvSpPr>
                  <p:spPr bwMode="auto">
                    <a:xfrm>
                      <a:off x="4128"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78" name="Rectangle 173"/>
                    <p:cNvSpPr>
                      <a:spLocks noChangeAspect="1" noChangeArrowheads="1"/>
                    </p:cNvSpPr>
                    <p:nvPr/>
                  </p:nvSpPr>
                  <p:spPr bwMode="auto">
                    <a:xfrm>
                      <a:off x="2112" y="528"/>
                      <a:ext cx="72" cy="68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79" name="Rectangle 174"/>
                    <p:cNvSpPr>
                      <a:spLocks noChangeAspect="1" noChangeArrowheads="1"/>
                    </p:cNvSpPr>
                    <p:nvPr/>
                  </p:nvSpPr>
                  <p:spPr bwMode="auto">
                    <a:xfrm>
                      <a:off x="3456" y="532"/>
                      <a:ext cx="71" cy="672"/>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971" name="Group 175"/>
                  <p:cNvGrpSpPr>
                    <a:grpSpLocks noChangeAspect="1"/>
                  </p:cNvGrpSpPr>
                  <p:nvPr/>
                </p:nvGrpSpPr>
                <p:grpSpPr bwMode="auto">
                  <a:xfrm flipH="1">
                    <a:off x="3617" y="1296"/>
                    <a:ext cx="301" cy="233"/>
                    <a:chOff x="1303" y="528"/>
                    <a:chExt cx="648" cy="432"/>
                  </a:xfrm>
                </p:grpSpPr>
                <p:grpSp>
                  <p:nvGrpSpPr>
                    <p:cNvPr id="972" name="Group 176"/>
                    <p:cNvGrpSpPr>
                      <a:grpSpLocks noChangeAspect="1"/>
                    </p:cNvGrpSpPr>
                    <p:nvPr/>
                  </p:nvGrpSpPr>
                  <p:grpSpPr bwMode="auto">
                    <a:xfrm>
                      <a:off x="1374" y="528"/>
                      <a:ext cx="480" cy="432"/>
                      <a:chOff x="1392" y="528"/>
                      <a:chExt cx="480" cy="432"/>
                    </a:xfrm>
                  </p:grpSpPr>
                  <p:sp>
                    <p:nvSpPr>
                      <p:cNvPr id="974" name="Rectangle 177"/>
                      <p:cNvSpPr>
                        <a:spLocks noChangeAspect="1" noChangeArrowheads="1"/>
                      </p:cNvSpPr>
                      <p:nvPr/>
                    </p:nvSpPr>
                    <p:spPr bwMode="auto">
                      <a:xfrm>
                        <a:off x="1632" y="528"/>
                        <a:ext cx="240" cy="427"/>
                      </a:xfrm>
                      <a:prstGeom prst="rect">
                        <a:avLst/>
                      </a:prstGeom>
                      <a:solidFill>
                        <a:srgbClr val="618FFD"/>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75" name="Rectangle 178"/>
                      <p:cNvSpPr>
                        <a:spLocks noChangeAspect="1" noChangeArrowheads="1"/>
                      </p:cNvSpPr>
                      <p:nvPr/>
                    </p:nvSpPr>
                    <p:spPr bwMode="auto">
                      <a:xfrm>
                        <a:off x="1392" y="528"/>
                        <a:ext cx="480" cy="432"/>
                      </a:xfrm>
                      <a:prstGeom prst="rect">
                        <a:avLst/>
                      </a:prstGeom>
                      <a:noFill/>
                      <a:ln w="28575">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sp>
                  <p:nvSpPr>
                    <p:cNvPr id="973" name="Text Box 179"/>
                    <p:cNvSpPr txBox="1">
                      <a:spLocks noChangeAspect="1" noChangeArrowheads="1"/>
                    </p:cNvSpPr>
                    <p:nvPr/>
                  </p:nvSpPr>
                  <p:spPr bwMode="auto">
                    <a:xfrm>
                      <a:off x="1303" y="587"/>
                      <a:ext cx="648" cy="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rPr>
                        <a:t>Reg</a:t>
                      </a:r>
                      <a:endParaRPr kumimoji="0" lang="en-US" altLang="en-US" sz="1000" b="1" i="0" u="none" strike="noStrike" kern="0" cap="none" spc="0" normalizeH="0" baseline="0" noProof="0">
                        <a:ln>
                          <a:noFill/>
                        </a:ln>
                        <a:solidFill>
                          <a:srgbClr val="000000"/>
                        </a:solidFill>
                        <a:effectLst/>
                        <a:uLnTx/>
                        <a:uFillTx/>
                        <a:latin typeface="Comic Sans MS" panose="030F0702030302020204" pitchFamily="66" charset="0"/>
                      </a:endParaRPr>
                    </a:p>
                  </p:txBody>
                </p:sp>
              </p:grpSp>
            </p:grpSp>
            <p:sp>
              <p:nvSpPr>
                <p:cNvPr id="952" name="Rectangle 180"/>
                <p:cNvSpPr>
                  <a:spLocks noChangeAspect="1" noChangeArrowheads="1"/>
                </p:cNvSpPr>
                <p:nvPr/>
              </p:nvSpPr>
              <p:spPr bwMode="auto">
                <a:xfrm>
                  <a:off x="3716" y="3450"/>
                  <a:ext cx="45" cy="44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3" name="Line 181"/>
                <p:cNvSpPr>
                  <a:spLocks noChangeShapeType="1"/>
                </p:cNvSpPr>
                <p:nvPr/>
              </p:nvSpPr>
              <p:spPr bwMode="auto">
                <a:xfrm>
                  <a:off x="3312" y="1584"/>
                  <a:ext cx="384" cy="2064"/>
                </a:xfrm>
                <a:prstGeom prst="line">
                  <a:avLst/>
                </a:prstGeom>
                <a:noFill/>
                <a:ln w="76200">
                  <a:solidFill>
                    <a:srgbClr val="FC0128"/>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4" name="Rectangle 182"/>
                <p:cNvSpPr>
                  <a:spLocks noChangeAspect="1" noChangeArrowheads="1"/>
                </p:cNvSpPr>
                <p:nvPr/>
              </p:nvSpPr>
              <p:spPr bwMode="auto">
                <a:xfrm>
                  <a:off x="3264" y="2928"/>
                  <a:ext cx="45" cy="44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5" name="Rectangle 183"/>
                <p:cNvSpPr>
                  <a:spLocks noChangeAspect="1" noChangeArrowheads="1"/>
                </p:cNvSpPr>
                <p:nvPr/>
              </p:nvSpPr>
              <p:spPr bwMode="auto">
                <a:xfrm>
                  <a:off x="3264" y="2928"/>
                  <a:ext cx="45" cy="44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6" name="Rectangle 184"/>
                <p:cNvSpPr>
                  <a:spLocks noChangeAspect="1" noChangeArrowheads="1"/>
                </p:cNvSpPr>
                <p:nvPr/>
              </p:nvSpPr>
              <p:spPr bwMode="auto">
                <a:xfrm>
                  <a:off x="2832" y="2400"/>
                  <a:ext cx="45" cy="44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7" name="Rectangle 185"/>
                <p:cNvSpPr>
                  <a:spLocks noChangeAspect="1" noChangeArrowheads="1"/>
                </p:cNvSpPr>
                <p:nvPr/>
              </p:nvSpPr>
              <p:spPr bwMode="auto">
                <a:xfrm>
                  <a:off x="2417" y="1862"/>
                  <a:ext cx="45" cy="44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958" name="Rectangle 186"/>
                <p:cNvSpPr>
                  <a:spLocks noChangeAspect="1" noChangeArrowheads="1"/>
                </p:cNvSpPr>
                <p:nvPr/>
              </p:nvSpPr>
              <p:spPr bwMode="auto">
                <a:xfrm>
                  <a:off x="2047" y="1344"/>
                  <a:ext cx="45" cy="441"/>
                </a:xfrm>
                <a:prstGeom prst="rect">
                  <a:avLst/>
                </a:prstGeom>
                <a:solidFill>
                  <a:srgbClr val="00AE00"/>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ndParaRPr>
                </a:p>
              </p:txBody>
            </p:sp>
          </p:grpSp>
        </p:grpSp>
      </p:grpSp>
      <p:sp>
        <p:nvSpPr>
          <p:cNvPr id="3" name="Title 2"/>
          <p:cNvSpPr>
            <a:spLocks noGrp="1"/>
          </p:cNvSpPr>
          <p:nvPr>
            <p:ph type="title"/>
          </p:nvPr>
        </p:nvSpPr>
        <p:spPr>
          <a:xfrm>
            <a:off x="152400" y="304801"/>
            <a:ext cx="8991600" cy="761999"/>
          </a:xfrm>
        </p:spPr>
        <p:txBody>
          <a:bodyPr/>
          <a:lstStyle/>
          <a:p>
            <a:pPr algn="ctr"/>
            <a:r>
              <a:rPr lang="en-US" dirty="0"/>
              <a:t>Control hazard</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52400" y="1143000"/>
                <a:ext cx="8991600" cy="5257800"/>
              </a:xfrm>
            </p:spPr>
            <p:txBody>
              <a:bodyPr/>
              <a:lstStyle/>
              <a:p>
                <a:pPr>
                  <a:lnSpc>
                    <a:spcPct val="120000"/>
                  </a:lnSpc>
                  <a:spcBef>
                    <a:spcPts val="0"/>
                  </a:spcBef>
                  <a:buClr>
                    <a:schemeClr val="tx1"/>
                  </a:buClr>
                  <a:buFont typeface="Wingdings" panose="05000000000000000000" pitchFamily="2" charset="2"/>
                  <a:buChar char="§"/>
                </a:pPr>
                <a:r>
                  <a:rPr lang="en-US" sz="2600" b="0">
                    <a:solidFill>
                      <a:srgbClr val="000000"/>
                    </a:solidFill>
                    <a:latin typeface="+mj-lt"/>
                  </a:rPr>
                  <a:t>Giả sử hệ thống Pipeline gồm </a:t>
                </a:r>
                <a:r>
                  <a:rPr lang="en-US" sz="2600" b="0" i="1">
                    <a:solidFill>
                      <a:srgbClr val="000000"/>
                    </a:solidFill>
                    <a:latin typeface="+mj-lt"/>
                  </a:rPr>
                  <a:t>m</a:t>
                </a:r>
                <a:r>
                  <a:rPr lang="en-US" sz="2600" b="0">
                    <a:solidFill>
                      <a:srgbClr val="000000"/>
                    </a:solidFill>
                    <a:latin typeface="+mj-lt"/>
                  </a:rPr>
                  <a:t> công đoạn, thực hiện </a:t>
                </a:r>
                <a:r>
                  <a:rPr lang="en-US" sz="2600" b="0" i="1">
                    <a:solidFill>
                      <a:srgbClr val="000000"/>
                    </a:solidFill>
                    <a:latin typeface="+mj-lt"/>
                  </a:rPr>
                  <a:t>n</a:t>
                </a:r>
                <a:r>
                  <a:rPr lang="en-US" sz="2600" b="0">
                    <a:solidFill>
                      <a:srgbClr val="000000"/>
                    </a:solidFill>
                    <a:latin typeface="+mj-lt"/>
                  </a:rPr>
                  <a:t> lệnh. Ta có hệ số tăng tốc: </a:t>
                </a:r>
                <a:endParaRPr lang="en-US" sz="2600" b="0">
                  <a:solidFill>
                    <a:srgbClr val="000000"/>
                  </a:solidFill>
                  <a:latin typeface="+mj-lt"/>
                </a:endParaRPr>
              </a:p>
              <a:p>
                <a:pPr marL="0" indent="0">
                  <a:lnSpc>
                    <a:spcPct val="120000"/>
                  </a:lnSpc>
                  <a:spcBef>
                    <a:spcPts val="0"/>
                  </a:spcBef>
                  <a:buClr>
                    <a:schemeClr val="tx1"/>
                  </a:buClr>
                  <a:buNone/>
                </a:pPr>
                <a14:m>
                  <m:oMathPara xmlns:m="http://schemas.openxmlformats.org/officeDocument/2006/math">
                    <m:oMathParaPr>
                      <m:jc m:val="centerGroup"/>
                    </m:oMathParaPr>
                    <m:oMath xmlns:m="http://schemas.openxmlformats.org/officeDocument/2006/math">
                      <m:r>
                        <a:rPr lang="en-US" sz="2600" b="0" i="1" smtClean="0">
                          <a:solidFill>
                            <a:srgbClr val="000000"/>
                          </a:solidFill>
                          <a:latin typeface="Cambria Math" panose="02040503050406030204"/>
                        </a:rPr>
                        <m:t>𝑆</m:t>
                      </m:r>
                      <m:r>
                        <a:rPr lang="en-US" sz="2600" b="0" i="1" smtClean="0">
                          <a:solidFill>
                            <a:srgbClr val="000000"/>
                          </a:solidFill>
                          <a:latin typeface="Cambria Math" panose="02040503050406030204"/>
                        </a:rPr>
                        <m:t>=</m:t>
                      </m:r>
                      <m:f>
                        <m:fPr>
                          <m:ctrlPr>
                            <a:rPr lang="en-US" sz="2600" b="0" i="1" smtClean="0">
                              <a:solidFill>
                                <a:srgbClr val="000000"/>
                              </a:solidFill>
                              <a:latin typeface="Cambria Math" panose="02040503050406030204" pitchFamily="18" charset="0"/>
                            </a:rPr>
                          </m:ctrlPr>
                        </m:fPr>
                        <m:num>
                          <m:sSub>
                            <m:sSubPr>
                              <m:ctrlPr>
                                <a:rPr lang="en-US" sz="2600" b="0" i="1" smtClean="0">
                                  <a:solidFill>
                                    <a:srgbClr val="000000"/>
                                  </a:solidFill>
                                  <a:latin typeface="Cambria Math" panose="02040503050406030204" pitchFamily="18" charset="0"/>
                                </a:rPr>
                              </m:ctrlPr>
                            </m:sSubPr>
                            <m:e>
                              <m:r>
                                <a:rPr lang="en-US" sz="2600" b="0" i="1" smtClean="0">
                                  <a:solidFill>
                                    <a:srgbClr val="000000"/>
                                  </a:solidFill>
                                  <a:latin typeface="Cambria Math" panose="02040503050406030204"/>
                                </a:rPr>
                                <m:t>𝑇</m:t>
                              </m:r>
                            </m:e>
                            <m:sub>
                              <m:r>
                                <a:rPr lang="en-US" sz="2600" b="0" i="1" smtClean="0">
                                  <a:solidFill>
                                    <a:srgbClr val="000000"/>
                                  </a:solidFill>
                                  <a:latin typeface="Cambria Math" panose="02040503050406030204"/>
                                </a:rPr>
                                <m:t>𝑠𝑒𝑞</m:t>
                              </m:r>
                            </m:sub>
                          </m:sSub>
                        </m:num>
                        <m:den>
                          <m:sSub>
                            <m:sSubPr>
                              <m:ctrlPr>
                                <a:rPr lang="en-US" sz="2600" b="0" i="1" smtClean="0">
                                  <a:solidFill>
                                    <a:srgbClr val="000000"/>
                                  </a:solidFill>
                                  <a:latin typeface="Cambria Math" panose="02040503050406030204" pitchFamily="18" charset="0"/>
                                </a:rPr>
                              </m:ctrlPr>
                            </m:sSubPr>
                            <m:e>
                              <m:r>
                                <a:rPr lang="en-US" sz="2600" b="0" i="1" smtClean="0">
                                  <a:solidFill>
                                    <a:srgbClr val="000000"/>
                                  </a:solidFill>
                                  <a:latin typeface="Cambria Math" panose="02040503050406030204"/>
                                </a:rPr>
                                <m:t>𝑇</m:t>
                              </m:r>
                            </m:e>
                            <m:sub>
                              <m:r>
                                <a:rPr lang="en-US" sz="2600" b="0" i="1" smtClean="0">
                                  <a:solidFill>
                                    <a:srgbClr val="000000"/>
                                  </a:solidFill>
                                  <a:latin typeface="Cambria Math" panose="02040503050406030204"/>
                                </a:rPr>
                                <m:t>𝑝𝑖𝑝𝑒</m:t>
                              </m:r>
                            </m:sub>
                          </m:sSub>
                        </m:den>
                      </m:f>
                      <m:r>
                        <a:rPr lang="en-US" sz="2600" b="0" i="1" smtClean="0">
                          <a:solidFill>
                            <a:srgbClr val="000000"/>
                          </a:solidFill>
                          <a:latin typeface="Cambria Math" panose="02040503050406030204"/>
                        </a:rPr>
                        <m:t>=</m:t>
                      </m:r>
                      <m:f>
                        <m:fPr>
                          <m:ctrlPr>
                            <a:rPr lang="en-US" sz="2600" b="0" i="1" smtClean="0">
                              <a:solidFill>
                                <a:srgbClr val="000000"/>
                              </a:solidFill>
                              <a:latin typeface="Cambria Math" panose="02040503050406030204" pitchFamily="18" charset="0"/>
                            </a:rPr>
                          </m:ctrlPr>
                        </m:fPr>
                        <m:num>
                          <m:r>
                            <a:rPr lang="en-US" sz="2600" b="0" i="1" smtClean="0">
                              <a:solidFill>
                                <a:srgbClr val="000000"/>
                              </a:solidFill>
                              <a:latin typeface="Cambria Math" panose="02040503050406030204"/>
                            </a:rPr>
                            <m:t>𝑚</m:t>
                          </m:r>
                          <m:r>
                            <a:rPr lang="en-US" sz="2600" b="0" i="1" smtClean="0">
                              <a:solidFill>
                                <a:srgbClr val="000000"/>
                              </a:solidFill>
                              <a:latin typeface="Cambria Math" panose="02040503050406030204"/>
                            </a:rPr>
                            <m:t>∗</m:t>
                          </m:r>
                          <m:r>
                            <a:rPr lang="en-US" sz="2600" b="0" i="1" smtClean="0">
                              <a:solidFill>
                                <a:srgbClr val="000000"/>
                              </a:solidFill>
                              <a:latin typeface="Cambria Math" panose="02040503050406030204"/>
                            </a:rPr>
                            <m:t>𝑛</m:t>
                          </m:r>
                        </m:num>
                        <m:den>
                          <m:r>
                            <a:rPr lang="en-US" sz="2600" b="0" i="1" smtClean="0">
                              <a:solidFill>
                                <a:srgbClr val="000000"/>
                              </a:solidFill>
                              <a:latin typeface="Cambria Math" panose="02040503050406030204"/>
                            </a:rPr>
                            <m:t>𝑚</m:t>
                          </m:r>
                          <m:r>
                            <a:rPr lang="en-US" sz="2600" b="0" i="1" smtClean="0">
                              <a:solidFill>
                                <a:srgbClr val="000000"/>
                              </a:solidFill>
                              <a:latin typeface="Cambria Math" panose="02040503050406030204"/>
                            </a:rPr>
                            <m:t>+</m:t>
                          </m:r>
                          <m:r>
                            <a:rPr lang="en-US" sz="2600" b="0" i="1" smtClean="0">
                              <a:solidFill>
                                <a:srgbClr val="000000"/>
                              </a:solidFill>
                              <a:latin typeface="Cambria Math" panose="02040503050406030204"/>
                            </a:rPr>
                            <m:t>𝑛</m:t>
                          </m:r>
                          <m:r>
                            <a:rPr lang="en-US" sz="2600" b="0" i="1" smtClean="0">
                              <a:solidFill>
                                <a:srgbClr val="000000"/>
                              </a:solidFill>
                              <a:latin typeface="Cambria Math" panose="02040503050406030204"/>
                            </a:rPr>
                            <m:t>−</m:t>
                          </m:r>
                          <m:r>
                            <a:rPr lang="en-US" sz="2600" b="0" i="1" smtClean="0">
                              <a:solidFill>
                                <a:srgbClr val="000000"/>
                              </a:solidFill>
                              <a:latin typeface="Cambria Math" panose="02040503050406030204"/>
                            </a:rPr>
                            <m:t>1</m:t>
                          </m:r>
                        </m:den>
                      </m:f>
                    </m:oMath>
                  </m:oMathPara>
                </a14:m>
                <a:endParaRPr lang="en-US" sz="2600" b="0">
                  <a:solidFill>
                    <a:srgbClr val="000000"/>
                  </a:solidFill>
                  <a:latin typeface="+mj-lt"/>
                </a:endParaRPr>
              </a:p>
              <a:p>
                <a:pPr lvl="0">
                  <a:buClr>
                    <a:schemeClr val="tx1"/>
                  </a:buClr>
                  <a:buFont typeface="Wingdings" panose="05000000000000000000" pitchFamily="2" charset="2"/>
                  <a:buChar char="§"/>
                </a:pPr>
                <a:r>
                  <a:rPr lang="en-US" sz="2600" b="0">
                    <a:solidFill>
                      <a:srgbClr val="000000"/>
                    </a:solidFill>
                    <a:latin typeface="+mj-lt"/>
                  </a:rPr>
                  <a:t>Ví dụ: Cho hệ thống Pipeline gồm 5 giai đoạn: IF, ID, OF, EX, OW. Cho một chuỗi các lệnh như sau:</a:t>
                </a:r>
                <a:endParaRPr lang="en-US" sz="2600" b="0">
                  <a:solidFill>
                    <a:srgbClr val="000000"/>
                  </a:solidFill>
                  <a:latin typeface="+mj-lt"/>
                </a:endParaRPr>
              </a:p>
              <a:p>
                <a:pPr marL="914400" lvl="1" indent="-457200">
                  <a:buClr>
                    <a:schemeClr val="accent1">
                      <a:lumMod val="50000"/>
                    </a:schemeClr>
                  </a:buClr>
                  <a:buFont typeface="+mj-lt"/>
                  <a:buAutoNum type="arabicPeriod"/>
                </a:pPr>
                <a:r>
                  <a:rPr lang="en-US" sz="2100">
                    <a:solidFill>
                      <a:srgbClr val="000000"/>
                    </a:solidFill>
                  </a:rPr>
                  <a:t>MOV R1,x</a:t>
                </a:r>
                <a:endParaRPr lang="en-US" sz="2100">
                  <a:solidFill>
                    <a:srgbClr val="000000"/>
                  </a:solidFill>
                </a:endParaRPr>
              </a:p>
              <a:p>
                <a:pPr marL="914400" lvl="1" indent="-457200">
                  <a:buClr>
                    <a:schemeClr val="accent1">
                      <a:lumMod val="50000"/>
                    </a:schemeClr>
                  </a:buClr>
                  <a:buFont typeface="+mj-lt"/>
                  <a:buAutoNum type="arabicPeriod"/>
                </a:pPr>
                <a:r>
                  <a:rPr lang="en-US" sz="2100">
                    <a:solidFill>
                      <a:srgbClr val="000000"/>
                    </a:solidFill>
                  </a:rPr>
                  <a:t>MOV R2,y</a:t>
                </a:r>
                <a:endParaRPr lang="en-US" sz="2100">
                  <a:solidFill>
                    <a:srgbClr val="000000"/>
                  </a:solidFill>
                </a:endParaRPr>
              </a:p>
              <a:p>
                <a:pPr marL="914400" lvl="1" indent="-457200">
                  <a:buClr>
                    <a:schemeClr val="accent1">
                      <a:lumMod val="50000"/>
                    </a:schemeClr>
                  </a:buClr>
                  <a:buFont typeface="+mj-lt"/>
                  <a:buAutoNum type="arabicPeriod"/>
                </a:pPr>
                <a:r>
                  <a:rPr lang="en-US" sz="2100">
                    <a:solidFill>
                      <a:srgbClr val="000000"/>
                    </a:solidFill>
                  </a:rPr>
                  <a:t>SUB R3,R2,R1</a:t>
                </a:r>
                <a:endParaRPr lang="en-US" sz="2100">
                  <a:solidFill>
                    <a:srgbClr val="000000"/>
                  </a:solidFill>
                </a:endParaRPr>
              </a:p>
              <a:p>
                <a:pPr marL="914400" lvl="1" indent="-457200">
                  <a:buClr>
                    <a:schemeClr val="accent1">
                      <a:lumMod val="50000"/>
                    </a:schemeClr>
                  </a:buClr>
                  <a:buFont typeface="+mj-lt"/>
                  <a:buAutoNum type="arabicPeriod"/>
                </a:pPr>
                <a:r>
                  <a:rPr lang="en-US" sz="2100">
                    <a:solidFill>
                      <a:srgbClr val="000000"/>
                    </a:solidFill>
                  </a:rPr>
                  <a:t>MOV R4,z</a:t>
                </a:r>
                <a:endParaRPr lang="en-US" sz="2100">
                  <a:solidFill>
                    <a:srgbClr val="000000"/>
                  </a:solidFill>
                </a:endParaRPr>
              </a:p>
              <a:p>
                <a:pPr marL="914400" lvl="1" indent="-457200">
                  <a:buClr>
                    <a:schemeClr val="accent1">
                      <a:lumMod val="50000"/>
                    </a:schemeClr>
                  </a:buClr>
                  <a:buFont typeface="+mj-lt"/>
                  <a:buAutoNum type="arabicPeriod"/>
                </a:pPr>
                <a:r>
                  <a:rPr lang="en-US" sz="2100">
                    <a:solidFill>
                      <a:srgbClr val="000000"/>
                    </a:solidFill>
                  </a:rPr>
                  <a:t>MUL R5,R1,R4</a:t>
                </a:r>
                <a:endParaRPr lang="en-US" sz="2100">
                  <a:solidFill>
                    <a:srgbClr val="000000"/>
                  </a:solidFill>
                </a:endParaRPr>
              </a:p>
              <a:p>
                <a:pPr marL="914400" lvl="1" indent="-457200">
                  <a:buClr>
                    <a:schemeClr val="accent1">
                      <a:lumMod val="50000"/>
                    </a:schemeClr>
                  </a:buClr>
                  <a:buFont typeface="+mj-lt"/>
                  <a:buAutoNum type="arabicPeriod"/>
                </a:pPr>
                <a:r>
                  <a:rPr lang="en-US" sz="2100">
                    <a:solidFill>
                      <a:srgbClr val="000000"/>
                    </a:solidFill>
                  </a:rPr>
                  <a:t>SUB R6,R2,R3</a:t>
                </a:r>
                <a:endParaRPr lang="en-US" sz="2100" b="0">
                  <a:solidFill>
                    <a:srgbClr val="000000"/>
                  </a:solidFill>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52400" y="1143000"/>
                <a:ext cx="8991600" cy="5257800"/>
              </a:xfrm>
              <a:blipFill rotWithShape="1">
                <a:blip r:embed="rId1"/>
                <a:stretch>
                  <a:fillRect/>
                </a:stretch>
              </a:blipFill>
            </p:spPr>
            <p:txBody>
              <a:bodyPr/>
              <a:lstStyle/>
              <a:p>
                <a:r>
                  <a:rPr lang="en-US" altLang="en-US">
                    <a:noFill/>
                  </a:rPr>
                  <a:t> </a:t>
                </a:r>
              </a:p>
            </p:txBody>
          </p:sp>
        </mc:Fallback>
      </mc:AlternateContent>
      <p:sp>
        <p:nvSpPr>
          <p:cNvPr id="3" name="Title 1"/>
          <p:cNvSpPr txBox="1"/>
          <p:nvPr/>
        </p:nvSpPr>
        <p:spPr>
          <a:xfrm>
            <a:off x="228600" y="348584"/>
            <a:ext cx="8763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HỆ SỐ TĂNG TỐC TRONG PIPELINE</a:t>
            </a:r>
            <a:endParaRPr lang="en-US"/>
          </a:p>
        </p:txBody>
      </p:sp>
      <p:sp>
        <p:nvSpPr>
          <p:cNvPr id="4" name="TextBox 3"/>
          <p:cNvSpPr txBox="1"/>
          <p:nvPr/>
        </p:nvSpPr>
        <p:spPr>
          <a:xfrm>
            <a:off x="4495800" y="4343400"/>
            <a:ext cx="4038600" cy="1366849"/>
          </a:xfrm>
          <a:prstGeom prst="rect">
            <a:avLst/>
          </a:prstGeom>
          <a:noFill/>
        </p:spPr>
        <p:txBody>
          <a:bodyPr wrap="square" rtlCol="0">
            <a:spAutoFit/>
          </a:bodyPr>
          <a:lstStyle/>
          <a:p>
            <a:pPr algn="l">
              <a:lnSpc>
                <a:spcPct val="130000"/>
              </a:lnSpc>
            </a:pPr>
            <a:r>
              <a:rPr lang="en-US" sz="2200" b="0">
                <a:solidFill>
                  <a:srgbClr val="000000"/>
                </a:solidFill>
              </a:rPr>
              <a:t>Tính hệ số tăng tốc S=T</a:t>
            </a:r>
            <a:r>
              <a:rPr lang="en-US" sz="2200" b="0" baseline="-25000">
                <a:solidFill>
                  <a:srgbClr val="000000"/>
                </a:solidFill>
              </a:rPr>
              <a:t>t­</a:t>
            </a:r>
            <a:r>
              <a:rPr lang="en-US" sz="2200" b="0">
                <a:solidFill>
                  <a:srgbClr val="000000"/>
                </a:solidFill>
              </a:rPr>
              <a:t>/T</a:t>
            </a:r>
            <a:r>
              <a:rPr lang="en-US" sz="2200" b="0" baseline="-25000">
                <a:solidFill>
                  <a:srgbClr val="000000"/>
                </a:solidFill>
              </a:rPr>
              <a:t>p</a:t>
            </a:r>
            <a:r>
              <a:rPr lang="en-US" sz="2200" b="0">
                <a:solidFill>
                  <a:srgbClr val="000000"/>
                </a:solidFill>
              </a:rPr>
              <a:t> theo lý thuyết và theo thực tế khi thực hiện chuỗi lệnh trên.</a:t>
            </a:r>
            <a:endParaRPr lang="en-US" sz="2200" b="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76200" y="1143000"/>
                <a:ext cx="8991600" cy="4572000"/>
              </a:xfrm>
            </p:spPr>
            <p:txBody>
              <a:bodyPr/>
              <a:lstStyle/>
              <a:p>
                <a:pPr>
                  <a:lnSpc>
                    <a:spcPct val="120000"/>
                  </a:lnSpc>
                  <a:spcBef>
                    <a:spcPts val="0"/>
                  </a:spcBef>
                  <a:buClr>
                    <a:schemeClr val="tx1"/>
                  </a:buClr>
                  <a:buFont typeface="Wingdings" panose="05000000000000000000" pitchFamily="2" charset="2"/>
                  <a:buChar char="§"/>
                </a:pPr>
                <a:r>
                  <a:rPr lang="en-US" sz="2400" b="0">
                    <a:solidFill>
                      <a:srgbClr val="000000"/>
                    </a:solidFill>
                    <a:latin typeface="+mj-lt"/>
                  </a:rPr>
                  <a:t>Ta có hệ số tăng tốc theo lý thuyết: </a:t>
                </a:r>
                <a:endParaRPr lang="en-US" sz="2400" b="0">
                  <a:solidFill>
                    <a:srgbClr val="000000"/>
                  </a:solidFill>
                  <a:latin typeface="+mj-lt"/>
                </a:endParaRPr>
              </a:p>
              <a:p>
                <a:pPr marL="0" indent="0">
                  <a:lnSpc>
                    <a:spcPct val="120000"/>
                  </a:lnSpc>
                  <a:spcBef>
                    <a:spcPts val="0"/>
                  </a:spcBef>
                  <a:buClr>
                    <a:schemeClr val="tx1"/>
                  </a:buClr>
                  <a:buNone/>
                </a:pPr>
                <a14:m>
                  <m:oMathPara xmlns:m="http://schemas.openxmlformats.org/officeDocument/2006/math">
                    <m:oMathParaPr>
                      <m:jc m:val="centerGroup"/>
                    </m:oMathParaPr>
                    <m:oMath xmlns:m="http://schemas.openxmlformats.org/officeDocument/2006/math">
                      <m:r>
                        <a:rPr lang="en-US" sz="2600" b="0" i="1" smtClean="0">
                          <a:solidFill>
                            <a:srgbClr val="000000"/>
                          </a:solidFill>
                          <a:latin typeface="Cambria Math" panose="02040503050406030204"/>
                        </a:rPr>
                        <m:t>𝑆</m:t>
                      </m:r>
                      <m:r>
                        <a:rPr lang="en-US" sz="2600" b="0" i="1" smtClean="0">
                          <a:solidFill>
                            <a:srgbClr val="000000"/>
                          </a:solidFill>
                          <a:latin typeface="Cambria Math" panose="02040503050406030204"/>
                        </a:rPr>
                        <m:t>=</m:t>
                      </m:r>
                      <m:f>
                        <m:fPr>
                          <m:ctrlPr>
                            <a:rPr lang="en-US" sz="2600" b="0" i="1" smtClean="0">
                              <a:solidFill>
                                <a:srgbClr val="000000"/>
                              </a:solidFill>
                              <a:latin typeface="Cambria Math" panose="02040503050406030204" pitchFamily="18" charset="0"/>
                            </a:rPr>
                          </m:ctrlPr>
                        </m:fPr>
                        <m:num>
                          <m:sSub>
                            <m:sSubPr>
                              <m:ctrlPr>
                                <a:rPr lang="en-US" sz="2600" b="0" i="1" smtClean="0">
                                  <a:solidFill>
                                    <a:srgbClr val="000000"/>
                                  </a:solidFill>
                                  <a:latin typeface="Cambria Math" panose="02040503050406030204" pitchFamily="18" charset="0"/>
                                </a:rPr>
                              </m:ctrlPr>
                            </m:sSubPr>
                            <m:e>
                              <m:r>
                                <a:rPr lang="en-US" sz="2600" b="0" i="1" smtClean="0">
                                  <a:solidFill>
                                    <a:srgbClr val="000000"/>
                                  </a:solidFill>
                                  <a:latin typeface="Cambria Math" panose="02040503050406030204"/>
                                </a:rPr>
                                <m:t>𝑇</m:t>
                              </m:r>
                            </m:e>
                            <m:sub>
                              <m:r>
                                <a:rPr lang="en-US" sz="2600" b="0" i="1" smtClean="0">
                                  <a:solidFill>
                                    <a:srgbClr val="000000"/>
                                  </a:solidFill>
                                  <a:latin typeface="Cambria Math" panose="02040503050406030204"/>
                                </a:rPr>
                                <m:t>𝑠𝑒𝑞</m:t>
                              </m:r>
                            </m:sub>
                          </m:sSub>
                        </m:num>
                        <m:den>
                          <m:sSub>
                            <m:sSubPr>
                              <m:ctrlPr>
                                <a:rPr lang="en-US" sz="2600" b="0" i="1" smtClean="0">
                                  <a:solidFill>
                                    <a:srgbClr val="000000"/>
                                  </a:solidFill>
                                  <a:latin typeface="Cambria Math" panose="02040503050406030204" pitchFamily="18" charset="0"/>
                                </a:rPr>
                              </m:ctrlPr>
                            </m:sSubPr>
                            <m:e>
                              <m:r>
                                <a:rPr lang="en-US" sz="2600" b="0" i="1" smtClean="0">
                                  <a:solidFill>
                                    <a:srgbClr val="000000"/>
                                  </a:solidFill>
                                  <a:latin typeface="Cambria Math" panose="02040503050406030204"/>
                                </a:rPr>
                                <m:t>𝑇</m:t>
                              </m:r>
                            </m:e>
                            <m:sub>
                              <m:r>
                                <a:rPr lang="en-US" sz="2600" b="0" i="1" smtClean="0">
                                  <a:solidFill>
                                    <a:srgbClr val="000000"/>
                                  </a:solidFill>
                                  <a:latin typeface="Cambria Math" panose="02040503050406030204"/>
                                </a:rPr>
                                <m:t>𝑝𝑖𝑝𝑒</m:t>
                              </m:r>
                            </m:sub>
                          </m:sSub>
                        </m:den>
                      </m:f>
                      <m:r>
                        <a:rPr lang="en-US" sz="2600" b="0" i="1" smtClean="0">
                          <a:solidFill>
                            <a:srgbClr val="000000"/>
                          </a:solidFill>
                          <a:latin typeface="Cambria Math" panose="02040503050406030204"/>
                        </a:rPr>
                        <m:t>=</m:t>
                      </m:r>
                      <m:f>
                        <m:fPr>
                          <m:ctrlPr>
                            <a:rPr lang="en-US" sz="2600" b="0" i="1" smtClean="0">
                              <a:solidFill>
                                <a:srgbClr val="000000"/>
                              </a:solidFill>
                              <a:latin typeface="Cambria Math" panose="02040503050406030204" pitchFamily="18" charset="0"/>
                            </a:rPr>
                          </m:ctrlPr>
                        </m:fPr>
                        <m:num>
                          <m:r>
                            <a:rPr lang="en-US" sz="2600" b="0" i="1" smtClean="0">
                              <a:solidFill>
                                <a:srgbClr val="000000"/>
                              </a:solidFill>
                              <a:latin typeface="Cambria Math" panose="02040503050406030204"/>
                            </a:rPr>
                            <m:t>5</m:t>
                          </m:r>
                          <m:r>
                            <a:rPr lang="en-US" sz="2600" b="0" i="1" smtClean="0">
                              <a:solidFill>
                                <a:srgbClr val="000000"/>
                              </a:solidFill>
                              <a:latin typeface="Cambria Math" panose="02040503050406030204"/>
                            </a:rPr>
                            <m:t>∗</m:t>
                          </m:r>
                          <m:r>
                            <a:rPr lang="en-US" sz="2600" b="0" i="1" smtClean="0">
                              <a:solidFill>
                                <a:srgbClr val="000000"/>
                              </a:solidFill>
                              <a:latin typeface="Cambria Math" panose="02040503050406030204"/>
                            </a:rPr>
                            <m:t>6</m:t>
                          </m:r>
                        </m:num>
                        <m:den>
                          <m:r>
                            <a:rPr lang="en-US" sz="2600" b="0" i="1" smtClean="0">
                              <a:solidFill>
                                <a:srgbClr val="000000"/>
                              </a:solidFill>
                              <a:latin typeface="Cambria Math" panose="02040503050406030204"/>
                            </a:rPr>
                            <m:t>5</m:t>
                          </m:r>
                          <m:r>
                            <a:rPr lang="en-US" sz="2600" b="0" i="1" smtClean="0">
                              <a:solidFill>
                                <a:srgbClr val="000000"/>
                              </a:solidFill>
                              <a:latin typeface="Cambria Math" panose="02040503050406030204"/>
                            </a:rPr>
                            <m:t>+</m:t>
                          </m:r>
                          <m:r>
                            <a:rPr lang="en-US" sz="2600" b="0" i="1" smtClean="0">
                              <a:solidFill>
                                <a:srgbClr val="000000"/>
                              </a:solidFill>
                              <a:latin typeface="Cambria Math" panose="02040503050406030204"/>
                            </a:rPr>
                            <m:t>6</m:t>
                          </m:r>
                          <m:r>
                            <a:rPr lang="en-US" sz="2600" b="0" i="1" smtClean="0">
                              <a:solidFill>
                                <a:srgbClr val="000000"/>
                              </a:solidFill>
                              <a:latin typeface="Cambria Math" panose="02040503050406030204"/>
                            </a:rPr>
                            <m:t>−</m:t>
                          </m:r>
                          <m:r>
                            <a:rPr lang="en-US" sz="2600" b="0" i="1" smtClean="0">
                              <a:solidFill>
                                <a:srgbClr val="000000"/>
                              </a:solidFill>
                              <a:latin typeface="Cambria Math" panose="02040503050406030204"/>
                            </a:rPr>
                            <m:t>1</m:t>
                          </m:r>
                        </m:den>
                      </m:f>
                      <m:r>
                        <a:rPr lang="en-US" sz="2600" b="0" i="1" smtClean="0">
                          <a:solidFill>
                            <a:srgbClr val="000000"/>
                          </a:solidFill>
                          <a:latin typeface="Cambria Math" panose="02040503050406030204"/>
                        </a:rPr>
                        <m:t>=</m:t>
                      </m:r>
                      <m:f>
                        <m:fPr>
                          <m:ctrlPr>
                            <a:rPr lang="en-US" sz="2600" b="0" i="1" smtClean="0">
                              <a:solidFill>
                                <a:srgbClr val="000000"/>
                              </a:solidFill>
                              <a:latin typeface="Cambria Math" panose="02040503050406030204" pitchFamily="18" charset="0"/>
                            </a:rPr>
                          </m:ctrlPr>
                        </m:fPr>
                        <m:num>
                          <m:r>
                            <a:rPr lang="en-US" sz="2600" b="0" i="1" smtClean="0">
                              <a:solidFill>
                                <a:srgbClr val="000000"/>
                              </a:solidFill>
                              <a:latin typeface="Cambria Math" panose="02040503050406030204"/>
                            </a:rPr>
                            <m:t>30</m:t>
                          </m:r>
                        </m:num>
                        <m:den>
                          <m:r>
                            <a:rPr lang="en-US" sz="2600" b="0" i="1" smtClean="0">
                              <a:solidFill>
                                <a:srgbClr val="000000"/>
                              </a:solidFill>
                              <a:latin typeface="Cambria Math" panose="02040503050406030204"/>
                            </a:rPr>
                            <m:t>10</m:t>
                          </m:r>
                        </m:den>
                      </m:f>
                      <m:r>
                        <a:rPr lang="en-US" sz="2600" b="0" i="1" smtClean="0">
                          <a:solidFill>
                            <a:srgbClr val="000000"/>
                          </a:solidFill>
                          <a:latin typeface="Cambria Math" panose="02040503050406030204"/>
                        </a:rPr>
                        <m:t>=</m:t>
                      </m:r>
                      <m:r>
                        <a:rPr lang="en-US" sz="2600" b="0" i="1" smtClean="0">
                          <a:solidFill>
                            <a:srgbClr val="000000"/>
                          </a:solidFill>
                          <a:latin typeface="Cambria Math" panose="02040503050406030204"/>
                        </a:rPr>
                        <m:t>3</m:t>
                      </m:r>
                    </m:oMath>
                  </m:oMathPara>
                </a14:m>
                <a:endParaRPr lang="en-US" sz="26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400" b="0">
                    <a:solidFill>
                      <a:srgbClr val="000000"/>
                    </a:solidFill>
                    <a:latin typeface="+mj-lt"/>
                  </a:rPr>
                  <a:t>Thực tế:</a:t>
                </a:r>
                <a:endParaRPr lang="en-US" sz="2400" b="0">
                  <a:solidFill>
                    <a:srgbClr val="000000"/>
                  </a:solidFill>
                  <a:latin typeface="+mj-lt"/>
                </a:endParaRPr>
              </a:p>
              <a:p>
                <a:pPr marL="0" indent="0">
                  <a:lnSpc>
                    <a:spcPct val="120000"/>
                  </a:lnSpc>
                  <a:spcBef>
                    <a:spcPts val="0"/>
                  </a:spcBef>
                  <a:buClr>
                    <a:schemeClr val="tx1"/>
                  </a:buClr>
                  <a:buNone/>
                </a:pPr>
                <a:endParaRPr lang="en-US" sz="2600" b="0" i="1">
                  <a:solidFill>
                    <a:srgbClr val="000000"/>
                  </a:solidFill>
                  <a:latin typeface="Cambria Math" panose="02040503050406030204"/>
                </a:endParaRPr>
              </a:p>
              <a:p>
                <a:pPr marL="0" indent="0">
                  <a:lnSpc>
                    <a:spcPct val="120000"/>
                  </a:lnSpc>
                  <a:spcBef>
                    <a:spcPts val="0"/>
                  </a:spcBef>
                  <a:buClr>
                    <a:schemeClr val="tx1"/>
                  </a:buClr>
                  <a:buNone/>
                </a:pPr>
                <a:endParaRPr lang="en-US" sz="2600" b="0" i="1">
                  <a:solidFill>
                    <a:srgbClr val="000000"/>
                  </a:solidFill>
                  <a:latin typeface="Cambria Math" panose="02040503050406030204"/>
                </a:endParaRPr>
              </a:p>
              <a:p>
                <a:pPr marL="0" indent="0">
                  <a:lnSpc>
                    <a:spcPct val="120000"/>
                  </a:lnSpc>
                  <a:spcBef>
                    <a:spcPts val="0"/>
                  </a:spcBef>
                  <a:buClr>
                    <a:schemeClr val="tx1"/>
                  </a:buClr>
                  <a:buNone/>
                </a:pPr>
                <a:endParaRPr lang="en-US" sz="2600" b="0" i="1">
                  <a:solidFill>
                    <a:srgbClr val="000000"/>
                  </a:solidFill>
                  <a:latin typeface="Cambria Math" panose="02040503050406030204"/>
                </a:endParaRPr>
              </a:p>
              <a:p>
                <a:pPr marL="0" indent="0">
                  <a:lnSpc>
                    <a:spcPct val="120000"/>
                  </a:lnSpc>
                  <a:spcBef>
                    <a:spcPts val="0"/>
                  </a:spcBef>
                  <a:buClr>
                    <a:schemeClr val="tx1"/>
                  </a:buClr>
                  <a:buNone/>
                </a:pPr>
                <a:endParaRPr lang="en-US" sz="2600" b="0" i="1">
                  <a:solidFill>
                    <a:srgbClr val="000000"/>
                  </a:solidFill>
                  <a:latin typeface="Cambria Math" panose="02040503050406030204"/>
                </a:endParaRPr>
              </a:p>
              <a:p>
                <a:pPr marL="0" indent="0">
                  <a:spcBef>
                    <a:spcPts val="0"/>
                  </a:spcBef>
                  <a:buClr>
                    <a:schemeClr val="tx1"/>
                  </a:buClr>
                  <a:buNone/>
                </a:pPr>
                <a:endParaRPr lang="en-US" sz="2600" b="0" i="1">
                  <a:solidFill>
                    <a:srgbClr val="000000"/>
                  </a:solidFill>
                  <a:latin typeface="Cambria Math" panose="02040503050406030204"/>
                </a:endParaRPr>
              </a:p>
              <a:p>
                <a:pPr marL="0" indent="0">
                  <a:spcBef>
                    <a:spcPts val="0"/>
                  </a:spcBef>
                  <a:buClr>
                    <a:schemeClr val="tx1"/>
                  </a:buClr>
                  <a:buNone/>
                </a:pPr>
                <a14:m>
                  <m:oMathPara xmlns:m="http://schemas.openxmlformats.org/officeDocument/2006/math">
                    <m:oMathParaPr>
                      <m:jc m:val="centerGroup"/>
                    </m:oMathParaPr>
                    <m:oMath xmlns:m="http://schemas.openxmlformats.org/officeDocument/2006/math">
                      <m:r>
                        <a:rPr lang="en-US" sz="2600" b="0" i="1">
                          <a:solidFill>
                            <a:srgbClr val="000000"/>
                          </a:solidFill>
                          <a:latin typeface="Cambria Math" panose="02040503050406030204"/>
                        </a:rPr>
                        <m:t>𝑆</m:t>
                      </m:r>
                      <m:r>
                        <a:rPr lang="en-US" sz="2600" b="0" i="1">
                          <a:solidFill>
                            <a:srgbClr val="000000"/>
                          </a:solidFill>
                          <a:latin typeface="Cambria Math" panose="02040503050406030204"/>
                        </a:rPr>
                        <m:t>=</m:t>
                      </m:r>
                      <m:f>
                        <m:fPr>
                          <m:ctrlPr>
                            <a:rPr lang="en-US" sz="2600" b="0" i="1">
                              <a:solidFill>
                                <a:srgbClr val="000000"/>
                              </a:solidFill>
                              <a:latin typeface="Cambria Math" panose="02040503050406030204" pitchFamily="18" charset="0"/>
                            </a:rPr>
                          </m:ctrlPr>
                        </m:fPr>
                        <m:num>
                          <m:sSub>
                            <m:sSubPr>
                              <m:ctrlPr>
                                <a:rPr lang="en-US" sz="2600" b="0" i="1">
                                  <a:solidFill>
                                    <a:srgbClr val="000000"/>
                                  </a:solidFill>
                                  <a:latin typeface="Cambria Math" panose="02040503050406030204" pitchFamily="18" charset="0"/>
                                </a:rPr>
                              </m:ctrlPr>
                            </m:sSubPr>
                            <m:e>
                              <m:r>
                                <a:rPr lang="en-US" sz="2600" b="0" i="1">
                                  <a:solidFill>
                                    <a:srgbClr val="000000"/>
                                  </a:solidFill>
                                  <a:latin typeface="Cambria Math" panose="02040503050406030204"/>
                                </a:rPr>
                                <m:t>𝑇</m:t>
                              </m:r>
                            </m:e>
                            <m:sub>
                              <m:r>
                                <a:rPr lang="en-US" sz="2600" b="0" i="1">
                                  <a:solidFill>
                                    <a:srgbClr val="000000"/>
                                  </a:solidFill>
                                  <a:latin typeface="Cambria Math" panose="02040503050406030204"/>
                                </a:rPr>
                                <m:t>𝑠𝑒𝑞</m:t>
                              </m:r>
                            </m:sub>
                          </m:sSub>
                        </m:num>
                        <m:den>
                          <m:sSub>
                            <m:sSubPr>
                              <m:ctrlPr>
                                <a:rPr lang="en-US" sz="2600" b="0" i="1">
                                  <a:solidFill>
                                    <a:srgbClr val="000000"/>
                                  </a:solidFill>
                                  <a:latin typeface="Cambria Math" panose="02040503050406030204" pitchFamily="18" charset="0"/>
                                </a:rPr>
                              </m:ctrlPr>
                            </m:sSubPr>
                            <m:e>
                              <m:r>
                                <a:rPr lang="en-US" sz="2600" b="0" i="1">
                                  <a:solidFill>
                                    <a:srgbClr val="000000"/>
                                  </a:solidFill>
                                  <a:latin typeface="Cambria Math" panose="02040503050406030204"/>
                                </a:rPr>
                                <m:t>𝑇</m:t>
                              </m:r>
                            </m:e>
                            <m:sub>
                              <m:r>
                                <a:rPr lang="en-US" sz="2600" b="0" i="1">
                                  <a:solidFill>
                                    <a:srgbClr val="000000"/>
                                  </a:solidFill>
                                  <a:latin typeface="Cambria Math" panose="02040503050406030204"/>
                                </a:rPr>
                                <m:t>𝑝𝑖𝑝𝑒</m:t>
                              </m:r>
                            </m:sub>
                          </m:sSub>
                        </m:den>
                      </m:f>
                      <m:r>
                        <a:rPr lang="en-US" sz="2600" b="0" i="1">
                          <a:solidFill>
                            <a:srgbClr val="000000"/>
                          </a:solidFill>
                          <a:latin typeface="Cambria Math" panose="02040503050406030204"/>
                        </a:rPr>
                        <m:t>=</m:t>
                      </m:r>
                      <m:f>
                        <m:fPr>
                          <m:ctrlPr>
                            <a:rPr lang="en-US" sz="2600" b="0" i="1">
                              <a:solidFill>
                                <a:srgbClr val="000000"/>
                              </a:solidFill>
                              <a:latin typeface="Cambria Math" panose="02040503050406030204" pitchFamily="18" charset="0"/>
                            </a:rPr>
                          </m:ctrlPr>
                        </m:fPr>
                        <m:num>
                          <m:r>
                            <a:rPr lang="en-US" sz="2600" b="0" i="1">
                              <a:solidFill>
                                <a:srgbClr val="000000"/>
                              </a:solidFill>
                              <a:latin typeface="Cambria Math" panose="02040503050406030204"/>
                            </a:rPr>
                            <m:t>5</m:t>
                          </m:r>
                          <m:r>
                            <a:rPr lang="en-US" sz="2600" b="0" i="1">
                              <a:solidFill>
                                <a:srgbClr val="000000"/>
                              </a:solidFill>
                              <a:latin typeface="Cambria Math" panose="02040503050406030204"/>
                            </a:rPr>
                            <m:t>∗</m:t>
                          </m:r>
                          <m:r>
                            <a:rPr lang="en-US" sz="2600" b="0" i="1">
                              <a:solidFill>
                                <a:srgbClr val="000000"/>
                              </a:solidFill>
                              <a:latin typeface="Cambria Math" panose="02040503050406030204"/>
                            </a:rPr>
                            <m:t>6</m:t>
                          </m:r>
                        </m:num>
                        <m:den>
                          <m:r>
                            <a:rPr lang="en-US" sz="2600" b="0" i="1">
                              <a:solidFill>
                                <a:srgbClr val="000000"/>
                              </a:solidFill>
                              <a:latin typeface="Cambria Math" panose="02040503050406030204"/>
                            </a:rPr>
                            <m:t>1</m:t>
                          </m:r>
                          <m:r>
                            <a:rPr lang="en-US" sz="2600" b="0" i="1" smtClean="0">
                              <a:solidFill>
                                <a:srgbClr val="000000"/>
                              </a:solidFill>
                              <a:latin typeface="Cambria Math" panose="02040503050406030204"/>
                            </a:rPr>
                            <m:t>2</m:t>
                          </m:r>
                        </m:den>
                      </m:f>
                      <m:r>
                        <a:rPr lang="en-US" sz="2600" b="0" i="1">
                          <a:solidFill>
                            <a:srgbClr val="000000"/>
                          </a:solidFill>
                          <a:latin typeface="Cambria Math" panose="02040503050406030204"/>
                        </a:rPr>
                        <m:t>=</m:t>
                      </m:r>
                      <m:f>
                        <m:fPr>
                          <m:ctrlPr>
                            <a:rPr lang="en-US" sz="2600" b="0" i="1">
                              <a:solidFill>
                                <a:srgbClr val="000000"/>
                              </a:solidFill>
                              <a:latin typeface="Cambria Math" panose="02040503050406030204" pitchFamily="18" charset="0"/>
                            </a:rPr>
                          </m:ctrlPr>
                        </m:fPr>
                        <m:num>
                          <m:r>
                            <a:rPr lang="en-US" sz="2600" b="0" i="1">
                              <a:solidFill>
                                <a:srgbClr val="000000"/>
                              </a:solidFill>
                              <a:latin typeface="Cambria Math" panose="02040503050406030204"/>
                            </a:rPr>
                            <m:t>30</m:t>
                          </m:r>
                        </m:num>
                        <m:den>
                          <m:r>
                            <a:rPr lang="en-US" sz="2600" b="0" i="1">
                              <a:solidFill>
                                <a:srgbClr val="000000"/>
                              </a:solidFill>
                              <a:latin typeface="Cambria Math" panose="02040503050406030204"/>
                            </a:rPr>
                            <m:t>1</m:t>
                          </m:r>
                          <m:r>
                            <a:rPr lang="en-US" sz="2600" b="0" i="1" smtClean="0">
                              <a:solidFill>
                                <a:srgbClr val="000000"/>
                              </a:solidFill>
                              <a:latin typeface="Cambria Math" panose="02040503050406030204"/>
                            </a:rPr>
                            <m:t>2</m:t>
                          </m:r>
                        </m:den>
                      </m:f>
                      <m:r>
                        <a:rPr lang="en-US" sz="2600" b="0" i="0" smtClean="0">
                          <a:solidFill>
                            <a:srgbClr val="000000"/>
                          </a:solidFill>
                          <a:latin typeface="Cambria Math" panose="02040503050406030204"/>
                        </a:rPr>
                        <m:t>=</m:t>
                      </m:r>
                      <m:r>
                        <a:rPr lang="en-US" sz="2600" b="0" i="0" smtClean="0">
                          <a:solidFill>
                            <a:srgbClr val="000000"/>
                          </a:solidFill>
                          <a:latin typeface="Cambria Math" panose="02040503050406030204"/>
                        </a:rPr>
                        <m:t>2</m:t>
                      </m:r>
                      <m:r>
                        <a:rPr lang="en-US" sz="2600" b="0" i="0" smtClean="0">
                          <a:solidFill>
                            <a:srgbClr val="000000"/>
                          </a:solidFill>
                          <a:latin typeface="Cambria Math" panose="02040503050406030204"/>
                        </a:rPr>
                        <m:t>,</m:t>
                      </m:r>
                      <m:r>
                        <a:rPr lang="en-US" sz="2600" b="0" i="0" smtClean="0">
                          <a:solidFill>
                            <a:srgbClr val="000000"/>
                          </a:solidFill>
                          <a:latin typeface="Cambria Math" panose="02040503050406030204"/>
                        </a:rPr>
                        <m:t>5</m:t>
                      </m:r>
                    </m:oMath>
                  </m:oMathPara>
                </a14:m>
                <a:endParaRPr lang="en-US" sz="2600" b="0">
                  <a:solidFill>
                    <a:srgbClr val="000000"/>
                  </a:solidFill>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76200" y="1143000"/>
                <a:ext cx="8991600" cy="4572000"/>
              </a:xfrm>
              <a:blipFill rotWithShape="1">
                <a:blip r:embed="rId1"/>
                <a:stretch>
                  <a:fillRect b="-11583"/>
                </a:stretch>
              </a:blipFill>
            </p:spPr>
            <p:txBody>
              <a:bodyPr/>
              <a:lstStyle/>
              <a:p>
                <a:r>
                  <a:rPr lang="en-US" altLang="en-US">
                    <a:noFill/>
                  </a:rPr>
                  <a:t> </a:t>
                </a:r>
              </a:p>
            </p:txBody>
          </p:sp>
        </mc:Fallback>
      </mc:AlternateContent>
      <p:sp>
        <p:nvSpPr>
          <p:cNvPr id="3" name="Title 1"/>
          <p:cNvSpPr txBox="1"/>
          <p:nvPr/>
        </p:nvSpPr>
        <p:spPr>
          <a:xfrm>
            <a:off x="228600" y="348584"/>
            <a:ext cx="8763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dirty="0"/>
              <a:t>HỆ SỐ TĂNG TỐC TRONG PIPELINE (t)</a:t>
            </a:r>
            <a:endParaRPr lang="en-US" dirty="0"/>
          </a:p>
        </p:txBody>
      </p:sp>
      <p:graphicFrame>
        <p:nvGraphicFramePr>
          <p:cNvPr id="5" name="Table 4"/>
          <p:cNvGraphicFramePr>
            <a:graphicFrameLocks noGrp="1"/>
          </p:cNvGraphicFramePr>
          <p:nvPr/>
        </p:nvGraphicFramePr>
        <p:xfrm>
          <a:off x="1905000" y="2728452"/>
          <a:ext cx="6858000" cy="2595880"/>
        </p:xfrm>
        <a:graphic>
          <a:graphicData uri="http://schemas.openxmlformats.org/drawingml/2006/table">
            <a:tbl>
              <a:tblPr firstRow="1" bandRow="1">
                <a:tableStyleId>{5C22544A-7EE6-4342-B048-85BDC9FD1C3A}</a:tableStyleId>
              </a:tblPr>
              <a:tblGrid>
                <a:gridCol w="428017"/>
                <a:gridCol w="428017"/>
                <a:gridCol w="499353"/>
                <a:gridCol w="499353"/>
                <a:gridCol w="499353"/>
                <a:gridCol w="570689"/>
                <a:gridCol w="570689"/>
                <a:gridCol w="570689"/>
                <a:gridCol w="499353"/>
                <a:gridCol w="570689"/>
                <a:gridCol w="570689"/>
                <a:gridCol w="541509"/>
                <a:gridCol w="609600"/>
              </a:tblGrid>
              <a:tr h="370840">
                <a:tc>
                  <a:txBody>
                    <a:bodyPr/>
                    <a:lstStyle/>
                    <a:p>
                      <a:endParaRPr lang="en-US" sz="1600" b="1">
                        <a:latin typeface="+mj-lt"/>
                      </a:endParaRPr>
                    </a:p>
                  </a:txBody>
                  <a:tcPr/>
                </a:tc>
                <a:tc>
                  <a:txBody>
                    <a:bodyPr/>
                    <a:lstStyle/>
                    <a:p>
                      <a:r>
                        <a:rPr lang="en-US" sz="1600" b="1">
                          <a:latin typeface="+mj-lt"/>
                        </a:rPr>
                        <a:t>1</a:t>
                      </a:r>
                      <a:endParaRPr lang="en-US" sz="1600" b="1">
                        <a:latin typeface="+mj-lt"/>
                      </a:endParaRPr>
                    </a:p>
                  </a:txBody>
                  <a:tcPr/>
                </a:tc>
                <a:tc>
                  <a:txBody>
                    <a:bodyPr/>
                    <a:lstStyle/>
                    <a:p>
                      <a:r>
                        <a:rPr lang="en-US" sz="1600" b="1">
                          <a:latin typeface="+mj-lt"/>
                        </a:rPr>
                        <a:t>2</a:t>
                      </a:r>
                      <a:endParaRPr lang="en-US" sz="1600" b="1">
                        <a:latin typeface="+mj-lt"/>
                      </a:endParaRPr>
                    </a:p>
                  </a:txBody>
                  <a:tcPr/>
                </a:tc>
                <a:tc>
                  <a:txBody>
                    <a:bodyPr/>
                    <a:lstStyle/>
                    <a:p>
                      <a:r>
                        <a:rPr lang="en-US" sz="1600" b="1">
                          <a:latin typeface="+mj-lt"/>
                        </a:rPr>
                        <a:t>3</a:t>
                      </a:r>
                      <a:endParaRPr lang="en-US" sz="1600" b="1">
                        <a:latin typeface="+mj-lt"/>
                      </a:endParaRPr>
                    </a:p>
                  </a:txBody>
                  <a:tcPr/>
                </a:tc>
                <a:tc>
                  <a:txBody>
                    <a:bodyPr/>
                    <a:lstStyle/>
                    <a:p>
                      <a:r>
                        <a:rPr lang="en-US" sz="1600" b="1">
                          <a:latin typeface="+mj-lt"/>
                        </a:rPr>
                        <a:t>4</a:t>
                      </a:r>
                      <a:endParaRPr lang="en-US" sz="1600" b="1">
                        <a:latin typeface="+mj-lt"/>
                      </a:endParaRPr>
                    </a:p>
                  </a:txBody>
                  <a:tcPr/>
                </a:tc>
                <a:tc>
                  <a:txBody>
                    <a:bodyPr/>
                    <a:lstStyle/>
                    <a:p>
                      <a:r>
                        <a:rPr lang="en-US" sz="1600" b="1">
                          <a:latin typeface="+mj-lt"/>
                        </a:rPr>
                        <a:t>5</a:t>
                      </a:r>
                      <a:endParaRPr lang="en-US" sz="1600" b="1">
                        <a:latin typeface="+mj-lt"/>
                      </a:endParaRPr>
                    </a:p>
                  </a:txBody>
                  <a:tcPr/>
                </a:tc>
                <a:tc>
                  <a:txBody>
                    <a:bodyPr/>
                    <a:lstStyle/>
                    <a:p>
                      <a:r>
                        <a:rPr lang="en-US" sz="1600" b="1">
                          <a:latin typeface="+mj-lt"/>
                        </a:rPr>
                        <a:t>6</a:t>
                      </a:r>
                      <a:endParaRPr lang="en-US" sz="1600" b="1">
                        <a:latin typeface="+mj-lt"/>
                      </a:endParaRPr>
                    </a:p>
                  </a:txBody>
                  <a:tcPr/>
                </a:tc>
                <a:tc>
                  <a:txBody>
                    <a:bodyPr/>
                    <a:lstStyle/>
                    <a:p>
                      <a:r>
                        <a:rPr lang="en-US" sz="1600" b="1">
                          <a:latin typeface="+mj-lt"/>
                        </a:rPr>
                        <a:t>7</a:t>
                      </a:r>
                      <a:endParaRPr lang="en-US" sz="1600" b="1">
                        <a:latin typeface="+mj-lt"/>
                      </a:endParaRPr>
                    </a:p>
                  </a:txBody>
                  <a:tcPr/>
                </a:tc>
                <a:tc>
                  <a:txBody>
                    <a:bodyPr/>
                    <a:lstStyle/>
                    <a:p>
                      <a:r>
                        <a:rPr lang="en-US" sz="1600" b="1">
                          <a:latin typeface="+mj-lt"/>
                        </a:rPr>
                        <a:t>8</a:t>
                      </a:r>
                      <a:endParaRPr lang="en-US" sz="1600" b="1">
                        <a:latin typeface="+mj-lt"/>
                      </a:endParaRPr>
                    </a:p>
                  </a:txBody>
                  <a:tcPr/>
                </a:tc>
                <a:tc>
                  <a:txBody>
                    <a:bodyPr/>
                    <a:lstStyle/>
                    <a:p>
                      <a:r>
                        <a:rPr lang="en-US" sz="1600" b="1">
                          <a:latin typeface="+mj-lt"/>
                        </a:rPr>
                        <a:t>9</a:t>
                      </a:r>
                      <a:endParaRPr lang="en-US" sz="1600" b="1">
                        <a:latin typeface="+mj-lt"/>
                      </a:endParaRPr>
                    </a:p>
                  </a:txBody>
                  <a:tcPr/>
                </a:tc>
                <a:tc>
                  <a:txBody>
                    <a:bodyPr/>
                    <a:lstStyle/>
                    <a:p>
                      <a:r>
                        <a:rPr lang="en-US" sz="1600" b="1">
                          <a:latin typeface="+mj-lt"/>
                        </a:rPr>
                        <a:t>10</a:t>
                      </a:r>
                      <a:endParaRPr lang="en-US" sz="1600" b="1">
                        <a:latin typeface="+mj-lt"/>
                      </a:endParaRPr>
                    </a:p>
                  </a:txBody>
                  <a:tcPr/>
                </a:tc>
                <a:tc>
                  <a:txBody>
                    <a:bodyPr/>
                    <a:lstStyle/>
                    <a:p>
                      <a:r>
                        <a:rPr lang="en-US" sz="1600" b="1">
                          <a:latin typeface="+mj-lt"/>
                        </a:rPr>
                        <a:t>11</a:t>
                      </a:r>
                      <a:endParaRPr lang="en-US" sz="1600" b="1">
                        <a:latin typeface="+mj-lt"/>
                      </a:endParaRPr>
                    </a:p>
                  </a:txBody>
                  <a:tcPr/>
                </a:tc>
                <a:tc>
                  <a:txBody>
                    <a:bodyPr/>
                    <a:lstStyle/>
                    <a:p>
                      <a:r>
                        <a:rPr lang="en-US" sz="1600" b="1">
                          <a:latin typeface="+mj-lt"/>
                        </a:rPr>
                        <a:t>12</a:t>
                      </a:r>
                      <a:endParaRPr lang="en-US" sz="1600" b="1">
                        <a:latin typeface="+mj-lt"/>
                      </a:endParaRPr>
                    </a:p>
                  </a:txBody>
                  <a:tcPr/>
                </a:tc>
              </a:tr>
              <a:tr h="370840">
                <a:tc>
                  <a:txBody>
                    <a:bodyPr/>
                    <a:lstStyle/>
                    <a:p>
                      <a:r>
                        <a:rPr lang="en-US" sz="1600" b="1">
                          <a:latin typeface="+mj-lt"/>
                        </a:rPr>
                        <a:t>L1</a:t>
                      </a:r>
                      <a:endParaRPr lang="en-US" sz="1600" b="1">
                        <a:latin typeface="+mj-lt"/>
                      </a:endParaRPr>
                    </a:p>
                  </a:txBody>
                  <a:tcPr/>
                </a:tc>
                <a:tc>
                  <a:txBody>
                    <a:bodyPr/>
                    <a:lstStyle/>
                    <a:p>
                      <a:r>
                        <a:rPr lang="en-US" sz="1600" b="1">
                          <a:latin typeface="+mj-lt"/>
                        </a:rPr>
                        <a:t>IF</a:t>
                      </a:r>
                      <a:endParaRPr lang="en-US" sz="1600" b="1">
                        <a:latin typeface="+mj-lt"/>
                      </a:endParaRPr>
                    </a:p>
                  </a:txBody>
                  <a:tcPr/>
                </a:tc>
                <a:tc>
                  <a:txBody>
                    <a:bodyPr/>
                    <a:lstStyle/>
                    <a:p>
                      <a:r>
                        <a:rPr lang="en-US" sz="1600" b="1">
                          <a:latin typeface="+mj-lt"/>
                        </a:rPr>
                        <a:t>ID</a:t>
                      </a:r>
                      <a:endParaRPr lang="en-US" sz="1600" b="1">
                        <a:latin typeface="+mj-lt"/>
                      </a:endParaRPr>
                    </a:p>
                  </a:txBody>
                  <a:tcPr/>
                </a:tc>
                <a:tc>
                  <a:txBody>
                    <a:bodyPr/>
                    <a:lstStyle/>
                    <a:p>
                      <a:r>
                        <a:rPr lang="en-US" sz="1600" b="1">
                          <a:latin typeface="+mj-lt"/>
                        </a:rPr>
                        <a:t>OF</a:t>
                      </a:r>
                      <a:endParaRPr lang="en-US" sz="1600" b="1">
                        <a:latin typeface="+mj-lt"/>
                      </a:endParaRPr>
                    </a:p>
                  </a:txBody>
                  <a:tcPr/>
                </a:tc>
                <a:tc>
                  <a:txBody>
                    <a:bodyPr/>
                    <a:lstStyle/>
                    <a:p>
                      <a:r>
                        <a:rPr lang="en-US" sz="1600" b="1">
                          <a:latin typeface="+mj-lt"/>
                        </a:rPr>
                        <a:t>EX</a:t>
                      </a:r>
                      <a:endParaRPr lang="en-US" sz="1600" b="1">
                        <a:latin typeface="+mj-lt"/>
                      </a:endParaRPr>
                    </a:p>
                  </a:txBody>
                  <a:tcPr/>
                </a:tc>
                <a:tc>
                  <a:txBody>
                    <a:bodyPr/>
                    <a:lstStyle/>
                    <a:p>
                      <a:r>
                        <a:rPr lang="en-US" sz="1600" b="1">
                          <a:latin typeface="+mj-lt"/>
                        </a:rPr>
                        <a:t>OW</a:t>
                      </a:r>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r>
              <a:tr h="370840">
                <a:tc>
                  <a:txBody>
                    <a:bodyPr/>
                    <a:lstStyle/>
                    <a:p>
                      <a:r>
                        <a:rPr lang="en-US" sz="1600" b="1">
                          <a:latin typeface="+mj-lt"/>
                        </a:rPr>
                        <a:t>L2</a:t>
                      </a:r>
                      <a:endParaRPr lang="en-US" sz="1600" b="1">
                        <a:latin typeface="+mj-lt"/>
                      </a:endParaRPr>
                    </a:p>
                  </a:txBody>
                  <a:tcPr/>
                </a:tc>
                <a:tc>
                  <a:txBody>
                    <a:bodyPr/>
                    <a:lstStyle/>
                    <a:p>
                      <a:endParaRPr lang="en-US" sz="1600" b="1">
                        <a:latin typeface="+mj-lt"/>
                      </a:endParaRPr>
                    </a:p>
                  </a:txBody>
                  <a:tcPr/>
                </a:tc>
                <a:tc>
                  <a:txBody>
                    <a:bodyPr/>
                    <a:lstStyle/>
                    <a:p>
                      <a:r>
                        <a:rPr lang="en-US" sz="1600" b="1">
                          <a:latin typeface="+mj-lt"/>
                        </a:rPr>
                        <a:t>IF</a:t>
                      </a:r>
                      <a:endParaRPr lang="en-US" sz="1600" b="1">
                        <a:latin typeface="+mj-lt"/>
                      </a:endParaRPr>
                    </a:p>
                  </a:txBody>
                  <a:tcPr/>
                </a:tc>
                <a:tc>
                  <a:txBody>
                    <a:bodyPr/>
                    <a:lstStyle/>
                    <a:p>
                      <a:r>
                        <a:rPr lang="en-US" sz="1600" b="1">
                          <a:latin typeface="+mj-lt"/>
                        </a:rPr>
                        <a:t>ID</a:t>
                      </a:r>
                      <a:endParaRPr lang="en-US" sz="1600" b="1">
                        <a:latin typeface="+mj-lt"/>
                      </a:endParaRPr>
                    </a:p>
                  </a:txBody>
                  <a:tcPr/>
                </a:tc>
                <a:tc>
                  <a:txBody>
                    <a:bodyPr/>
                    <a:lstStyle/>
                    <a:p>
                      <a:r>
                        <a:rPr lang="en-US" sz="1600" b="1">
                          <a:latin typeface="+mj-lt"/>
                        </a:rPr>
                        <a:t>OF</a:t>
                      </a:r>
                      <a:endParaRPr lang="en-US" sz="1600" b="1">
                        <a:latin typeface="+mj-lt"/>
                      </a:endParaRPr>
                    </a:p>
                  </a:txBody>
                  <a:tcPr/>
                </a:tc>
                <a:tc>
                  <a:txBody>
                    <a:bodyPr/>
                    <a:lstStyle/>
                    <a:p>
                      <a:r>
                        <a:rPr lang="en-US" sz="1600" b="1">
                          <a:latin typeface="+mj-lt"/>
                        </a:rPr>
                        <a:t>EX</a:t>
                      </a:r>
                      <a:endParaRPr lang="en-US" sz="1600" b="1">
                        <a:latin typeface="+mj-lt"/>
                      </a:endParaRPr>
                    </a:p>
                  </a:txBody>
                  <a:tcPr/>
                </a:tc>
                <a:tc>
                  <a:txBody>
                    <a:bodyPr/>
                    <a:lstStyle/>
                    <a:p>
                      <a:r>
                        <a:rPr lang="en-US" sz="1600" b="1">
                          <a:latin typeface="+mj-lt"/>
                        </a:rPr>
                        <a:t>OW</a:t>
                      </a:r>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r>
              <a:tr h="370840">
                <a:tc>
                  <a:txBody>
                    <a:bodyPr/>
                    <a:lstStyle/>
                    <a:p>
                      <a:r>
                        <a:rPr lang="en-US" sz="1600" b="1">
                          <a:latin typeface="+mj-lt"/>
                        </a:rPr>
                        <a:t>L4</a:t>
                      </a:r>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r>
                        <a:rPr lang="en-US" sz="1600" b="1">
                          <a:latin typeface="+mj-lt"/>
                        </a:rPr>
                        <a:t>IF</a:t>
                      </a:r>
                      <a:endParaRPr lang="en-US" sz="1600" b="1">
                        <a:latin typeface="+mj-lt"/>
                      </a:endParaRPr>
                    </a:p>
                  </a:txBody>
                  <a:tcPr/>
                </a:tc>
                <a:tc>
                  <a:txBody>
                    <a:bodyPr/>
                    <a:lstStyle/>
                    <a:p>
                      <a:r>
                        <a:rPr lang="en-US" sz="1600" b="1">
                          <a:latin typeface="+mj-lt"/>
                        </a:rPr>
                        <a:t>ID</a:t>
                      </a:r>
                      <a:endParaRPr lang="en-US" sz="1600" b="1">
                        <a:latin typeface="+mj-lt"/>
                      </a:endParaRPr>
                    </a:p>
                  </a:txBody>
                  <a:tcPr/>
                </a:tc>
                <a:tc>
                  <a:txBody>
                    <a:bodyPr/>
                    <a:lstStyle/>
                    <a:p>
                      <a:pPr algn="ctr"/>
                      <a:r>
                        <a:rPr lang="en-US" sz="1600" b="1">
                          <a:latin typeface="+mj-lt"/>
                        </a:rPr>
                        <a:t>OF</a:t>
                      </a:r>
                      <a:endParaRPr lang="en-US" sz="1600" b="1">
                        <a:latin typeface="+mj-lt"/>
                      </a:endParaRPr>
                    </a:p>
                  </a:txBody>
                  <a:tcPr/>
                </a:tc>
                <a:tc>
                  <a:txBody>
                    <a:bodyPr/>
                    <a:lstStyle/>
                    <a:p>
                      <a:pPr algn="ctr"/>
                      <a:r>
                        <a:rPr lang="en-US" sz="1600" b="1">
                          <a:latin typeface="+mj-lt"/>
                        </a:rPr>
                        <a:t>EX</a:t>
                      </a:r>
                      <a:endParaRPr lang="en-US" sz="1600" b="1">
                        <a:latin typeface="+mj-lt"/>
                      </a:endParaRPr>
                    </a:p>
                  </a:txBody>
                  <a:tcPr/>
                </a:tc>
                <a:tc>
                  <a:txBody>
                    <a:bodyPr/>
                    <a:lstStyle/>
                    <a:p>
                      <a:r>
                        <a:rPr lang="en-US" sz="1600" b="1">
                          <a:latin typeface="+mj-lt"/>
                        </a:rPr>
                        <a:t>OW</a:t>
                      </a:r>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r>
              <a:tr h="370840">
                <a:tc>
                  <a:txBody>
                    <a:bodyPr/>
                    <a:lstStyle/>
                    <a:p>
                      <a:r>
                        <a:rPr lang="en-US" sz="1600" b="1">
                          <a:latin typeface="+mj-lt"/>
                        </a:rPr>
                        <a:t>L3</a:t>
                      </a:r>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r>
                        <a:rPr lang="en-US" sz="1600" b="1">
                          <a:latin typeface="+mj-lt"/>
                        </a:rPr>
                        <a:t>IF</a:t>
                      </a:r>
                      <a:endParaRPr lang="en-US" sz="1600" b="1">
                        <a:latin typeface="+mj-lt"/>
                      </a:endParaRPr>
                    </a:p>
                  </a:txBody>
                  <a:tcPr/>
                </a:tc>
                <a:tc>
                  <a:txBody>
                    <a:bodyPr/>
                    <a:lstStyle/>
                    <a:p>
                      <a:pPr algn="ctr"/>
                      <a:r>
                        <a:rPr lang="en-US" sz="1600" b="1">
                          <a:latin typeface="+mj-lt"/>
                        </a:rPr>
                        <a:t>ID</a:t>
                      </a:r>
                      <a:endParaRPr lang="en-US" sz="1600" b="1">
                        <a:latin typeface="+mj-lt"/>
                      </a:endParaRPr>
                    </a:p>
                  </a:txBody>
                  <a:tcPr/>
                </a:tc>
                <a:tc>
                  <a:txBody>
                    <a:bodyPr/>
                    <a:lstStyle/>
                    <a:p>
                      <a:pPr algn="ctr"/>
                      <a:r>
                        <a:rPr lang="en-US" sz="1600" b="1">
                          <a:latin typeface="+mj-lt"/>
                        </a:rPr>
                        <a:t>-</a:t>
                      </a:r>
                      <a:endParaRPr lang="en-US" sz="1600" b="1">
                        <a:latin typeface="+mj-lt"/>
                      </a:endParaRPr>
                    </a:p>
                  </a:txBody>
                  <a:tcPr/>
                </a:tc>
                <a:tc>
                  <a:txBody>
                    <a:bodyPr/>
                    <a:lstStyle/>
                    <a:p>
                      <a:r>
                        <a:rPr lang="en-US" sz="1600" b="1">
                          <a:latin typeface="+mj-lt"/>
                        </a:rPr>
                        <a:t>OF</a:t>
                      </a:r>
                      <a:endParaRPr lang="en-US" sz="1600" b="1">
                        <a:latin typeface="+mj-lt"/>
                      </a:endParaRPr>
                    </a:p>
                  </a:txBody>
                  <a:tcPr/>
                </a:tc>
                <a:tc>
                  <a:txBody>
                    <a:bodyPr/>
                    <a:lstStyle/>
                    <a:p>
                      <a:r>
                        <a:rPr lang="en-US" sz="1600" b="1">
                          <a:latin typeface="+mj-lt"/>
                        </a:rPr>
                        <a:t>EX</a:t>
                      </a:r>
                      <a:endParaRPr lang="en-US" sz="1600" b="1">
                        <a:latin typeface="+mj-lt"/>
                      </a:endParaRPr>
                    </a:p>
                  </a:txBody>
                  <a:tcPr/>
                </a:tc>
                <a:tc>
                  <a:txBody>
                    <a:bodyPr/>
                    <a:lstStyle/>
                    <a:p>
                      <a:r>
                        <a:rPr lang="en-US" sz="1600" b="1">
                          <a:latin typeface="+mj-lt"/>
                        </a:rPr>
                        <a:t>OW</a:t>
                      </a:r>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r>
              <a:tr h="370840">
                <a:tc>
                  <a:txBody>
                    <a:bodyPr/>
                    <a:lstStyle/>
                    <a:p>
                      <a:r>
                        <a:rPr lang="en-US" sz="1600" b="1">
                          <a:latin typeface="+mj-lt"/>
                        </a:rPr>
                        <a:t>L5</a:t>
                      </a:r>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pPr algn="ctr"/>
                      <a:r>
                        <a:rPr lang="en-US" sz="1600" b="1">
                          <a:latin typeface="+mj-lt"/>
                        </a:rPr>
                        <a:t>IF</a:t>
                      </a:r>
                      <a:endParaRPr lang="en-US" sz="1600" b="1">
                        <a:latin typeface="+mj-lt"/>
                      </a:endParaRPr>
                    </a:p>
                  </a:txBody>
                  <a:tcPr/>
                </a:tc>
                <a:tc>
                  <a:txBody>
                    <a:bodyPr/>
                    <a:lstStyle/>
                    <a:p>
                      <a:pPr algn="ctr"/>
                      <a:r>
                        <a:rPr lang="en-US" sz="1600" b="1">
                          <a:latin typeface="+mj-lt"/>
                        </a:rPr>
                        <a:t>ID</a:t>
                      </a:r>
                      <a:endParaRPr lang="en-US" sz="1600" b="1">
                        <a:latin typeface="+mj-lt"/>
                      </a:endParaRPr>
                    </a:p>
                  </a:txBody>
                  <a:tcPr/>
                </a:tc>
                <a:tc>
                  <a:txBody>
                    <a:bodyPr/>
                    <a:lstStyle/>
                    <a:p>
                      <a:pPr algn="ctr"/>
                      <a:r>
                        <a:rPr lang="en-US" sz="1600" b="1">
                          <a:latin typeface="+mj-lt"/>
                        </a:rPr>
                        <a:t>-</a:t>
                      </a:r>
                      <a:endParaRPr lang="en-US" sz="1600" b="1">
                        <a:latin typeface="+mj-lt"/>
                      </a:endParaRPr>
                    </a:p>
                  </a:txBody>
                  <a:tcPr/>
                </a:tc>
                <a:tc>
                  <a:txBody>
                    <a:bodyPr/>
                    <a:lstStyle/>
                    <a:p>
                      <a:r>
                        <a:rPr lang="en-US" sz="1600" b="1">
                          <a:latin typeface="+mj-lt"/>
                        </a:rPr>
                        <a:t>OF</a:t>
                      </a:r>
                      <a:endParaRPr lang="en-US" sz="1600" b="1">
                        <a:latin typeface="+mj-lt"/>
                      </a:endParaRPr>
                    </a:p>
                  </a:txBody>
                  <a:tcPr/>
                </a:tc>
                <a:tc>
                  <a:txBody>
                    <a:bodyPr/>
                    <a:lstStyle/>
                    <a:p>
                      <a:r>
                        <a:rPr lang="en-US" sz="1600" b="1">
                          <a:latin typeface="+mj-lt"/>
                        </a:rPr>
                        <a:t>EX</a:t>
                      </a:r>
                      <a:endParaRPr lang="en-US" sz="1600" b="1">
                        <a:latin typeface="+mj-lt"/>
                      </a:endParaRPr>
                    </a:p>
                  </a:txBody>
                  <a:tcPr/>
                </a:tc>
                <a:tc>
                  <a:txBody>
                    <a:bodyPr/>
                    <a:lstStyle/>
                    <a:p>
                      <a:r>
                        <a:rPr lang="en-US" sz="1600" b="1">
                          <a:latin typeface="+mj-lt"/>
                        </a:rPr>
                        <a:t>OW</a:t>
                      </a:r>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r>
              <a:tr h="370840">
                <a:tc>
                  <a:txBody>
                    <a:bodyPr/>
                    <a:lstStyle/>
                    <a:p>
                      <a:r>
                        <a:rPr lang="en-US" sz="1600" b="1">
                          <a:latin typeface="+mj-lt"/>
                        </a:rPr>
                        <a:t>L6</a:t>
                      </a:r>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endParaRPr lang="en-US" sz="1600" b="1">
                        <a:latin typeface="+mj-lt"/>
                      </a:endParaRPr>
                    </a:p>
                  </a:txBody>
                  <a:tcPr/>
                </a:tc>
                <a:tc>
                  <a:txBody>
                    <a:bodyPr/>
                    <a:lstStyle/>
                    <a:p>
                      <a:pPr algn="ctr"/>
                      <a:endParaRPr lang="en-US" sz="1600" b="1">
                        <a:latin typeface="+mj-lt"/>
                      </a:endParaRPr>
                    </a:p>
                  </a:txBody>
                  <a:tcPr/>
                </a:tc>
                <a:tc>
                  <a:txBody>
                    <a:bodyPr/>
                    <a:lstStyle/>
                    <a:p>
                      <a:pPr algn="ctr"/>
                      <a:r>
                        <a:rPr lang="en-US" sz="1600" b="1">
                          <a:latin typeface="+mj-lt"/>
                        </a:rPr>
                        <a:t>IF</a:t>
                      </a:r>
                      <a:endParaRPr lang="en-US" sz="1600" b="1">
                        <a:latin typeface="+mj-lt"/>
                      </a:endParaRPr>
                    </a:p>
                  </a:txBody>
                  <a:tcPr/>
                </a:tc>
                <a:tc>
                  <a:txBody>
                    <a:bodyPr/>
                    <a:lstStyle/>
                    <a:p>
                      <a:pPr algn="ctr"/>
                      <a:r>
                        <a:rPr lang="en-US" sz="1600" b="1">
                          <a:latin typeface="+mj-lt"/>
                        </a:rPr>
                        <a:t>ID</a:t>
                      </a:r>
                      <a:endParaRPr lang="en-US" sz="1600" b="1">
                        <a:latin typeface="+mj-lt"/>
                      </a:endParaRPr>
                    </a:p>
                  </a:txBody>
                  <a:tcPr/>
                </a:tc>
                <a:tc>
                  <a:txBody>
                    <a:bodyPr/>
                    <a:lstStyle/>
                    <a:p>
                      <a:pPr algn="ctr"/>
                      <a:r>
                        <a:rPr lang="en-US" sz="1600" b="1">
                          <a:latin typeface="+mj-lt"/>
                        </a:rPr>
                        <a:t>-</a:t>
                      </a:r>
                      <a:endParaRPr lang="en-US" sz="1600" b="1">
                        <a:latin typeface="+mj-lt"/>
                      </a:endParaRPr>
                    </a:p>
                  </a:txBody>
                  <a:tcPr/>
                </a:tc>
                <a:tc>
                  <a:txBody>
                    <a:bodyPr/>
                    <a:lstStyle/>
                    <a:p>
                      <a:pPr algn="ctr"/>
                      <a:r>
                        <a:rPr lang="en-US" sz="1600" b="1">
                          <a:latin typeface="+mj-lt"/>
                        </a:rPr>
                        <a:t>-</a:t>
                      </a:r>
                      <a:endParaRPr lang="en-US" sz="1600" b="1">
                        <a:latin typeface="+mj-lt"/>
                      </a:endParaRPr>
                    </a:p>
                  </a:txBody>
                  <a:tcPr/>
                </a:tc>
                <a:tc>
                  <a:txBody>
                    <a:bodyPr/>
                    <a:lstStyle/>
                    <a:p>
                      <a:r>
                        <a:rPr lang="en-US" sz="1600" b="1">
                          <a:latin typeface="+mj-lt"/>
                        </a:rPr>
                        <a:t>OF</a:t>
                      </a:r>
                      <a:endParaRPr lang="en-US" sz="1600" b="1">
                        <a:latin typeface="+mj-lt"/>
                      </a:endParaRPr>
                    </a:p>
                  </a:txBody>
                  <a:tcPr/>
                </a:tc>
                <a:tc>
                  <a:txBody>
                    <a:bodyPr/>
                    <a:lstStyle/>
                    <a:p>
                      <a:r>
                        <a:rPr lang="en-US" sz="1600" b="1">
                          <a:latin typeface="+mj-lt"/>
                        </a:rPr>
                        <a:t>EX</a:t>
                      </a:r>
                      <a:endParaRPr lang="en-US" sz="1600" b="1">
                        <a:latin typeface="+mj-lt"/>
                      </a:endParaRPr>
                    </a:p>
                  </a:txBody>
                  <a:tcPr/>
                </a:tc>
                <a:tc>
                  <a:txBody>
                    <a:bodyPr/>
                    <a:lstStyle/>
                    <a:p>
                      <a:r>
                        <a:rPr lang="en-US" sz="1600" b="1">
                          <a:latin typeface="+mj-lt"/>
                        </a:rPr>
                        <a:t>OW</a:t>
                      </a:r>
                      <a:endParaRPr lang="en-US" sz="1600" b="1">
                        <a:latin typeface="+mj-lt"/>
                      </a:endParaRPr>
                    </a:p>
                  </a:txBody>
                  <a:tcPr/>
                </a:tc>
              </a:tr>
            </a:tbl>
          </a:graphicData>
        </a:graphic>
      </p:graphicFrame>
      <p:sp>
        <p:nvSpPr>
          <p:cNvPr id="4" name="TextBox 3"/>
          <p:cNvSpPr txBox="1"/>
          <p:nvPr/>
        </p:nvSpPr>
        <p:spPr>
          <a:xfrm>
            <a:off x="152400" y="3886200"/>
            <a:ext cx="1676400" cy="1708160"/>
          </a:xfrm>
          <a:prstGeom prst="rect">
            <a:avLst/>
          </a:prstGeom>
          <a:noFill/>
        </p:spPr>
        <p:txBody>
          <a:bodyPr wrap="square" rtlCol="0">
            <a:spAutoFit/>
          </a:bodyPr>
          <a:lstStyle/>
          <a:p>
            <a:pPr marL="0" lvl="1" algn="l">
              <a:buClr>
                <a:schemeClr val="accent1">
                  <a:lumMod val="50000"/>
                </a:schemeClr>
              </a:buClr>
              <a:tabLst>
                <a:tab pos="121920" algn="l"/>
              </a:tabLst>
            </a:pPr>
            <a:r>
              <a:rPr lang="en-US" sz="1500" b="0">
                <a:solidFill>
                  <a:srgbClr val="000000"/>
                </a:solidFill>
              </a:rPr>
              <a:t>MOV R1,x</a:t>
            </a:r>
            <a:endParaRPr lang="en-US" sz="1500" b="0">
              <a:solidFill>
                <a:srgbClr val="000000"/>
              </a:solidFill>
            </a:endParaRPr>
          </a:p>
          <a:p>
            <a:pPr marL="0" lvl="1" algn="l">
              <a:buClr>
                <a:schemeClr val="accent1">
                  <a:lumMod val="50000"/>
                </a:schemeClr>
              </a:buClr>
              <a:tabLst>
                <a:tab pos="121920" algn="l"/>
              </a:tabLst>
            </a:pPr>
            <a:r>
              <a:rPr lang="en-US" sz="1500" b="0">
                <a:solidFill>
                  <a:srgbClr val="000000"/>
                </a:solidFill>
              </a:rPr>
              <a:t>MOV R2,y</a:t>
            </a:r>
            <a:endParaRPr lang="en-US" sz="1500" b="0">
              <a:solidFill>
                <a:srgbClr val="000000"/>
              </a:solidFill>
            </a:endParaRPr>
          </a:p>
          <a:p>
            <a:pPr marL="0" lvl="1" algn="l">
              <a:buClr>
                <a:schemeClr val="accent1">
                  <a:lumMod val="50000"/>
                </a:schemeClr>
              </a:buClr>
              <a:tabLst>
                <a:tab pos="121920" algn="l"/>
              </a:tabLst>
            </a:pPr>
            <a:r>
              <a:rPr lang="en-US" sz="1500" b="0">
                <a:solidFill>
                  <a:srgbClr val="000000"/>
                </a:solidFill>
              </a:rPr>
              <a:t>SUB R3,R2,R1</a:t>
            </a:r>
            <a:endParaRPr lang="en-US" sz="1500" b="0">
              <a:solidFill>
                <a:srgbClr val="000000"/>
              </a:solidFill>
            </a:endParaRPr>
          </a:p>
          <a:p>
            <a:pPr marL="0" lvl="1" algn="l">
              <a:buClr>
                <a:schemeClr val="accent1">
                  <a:lumMod val="50000"/>
                </a:schemeClr>
              </a:buClr>
              <a:tabLst>
                <a:tab pos="121920" algn="l"/>
              </a:tabLst>
            </a:pPr>
            <a:r>
              <a:rPr lang="en-US" sz="1500" b="0">
                <a:solidFill>
                  <a:srgbClr val="000000"/>
                </a:solidFill>
              </a:rPr>
              <a:t>MOV R4,z</a:t>
            </a:r>
            <a:endParaRPr lang="en-US" sz="1500" b="0">
              <a:solidFill>
                <a:srgbClr val="000000"/>
              </a:solidFill>
            </a:endParaRPr>
          </a:p>
          <a:p>
            <a:pPr marL="0" lvl="1" algn="l">
              <a:buClr>
                <a:schemeClr val="accent1">
                  <a:lumMod val="50000"/>
                </a:schemeClr>
              </a:buClr>
              <a:tabLst>
                <a:tab pos="121920" algn="l"/>
              </a:tabLst>
            </a:pPr>
            <a:r>
              <a:rPr lang="en-US" sz="1500" b="0">
                <a:solidFill>
                  <a:srgbClr val="000000"/>
                </a:solidFill>
              </a:rPr>
              <a:t>MUL R5,R1,R4</a:t>
            </a:r>
            <a:endParaRPr lang="en-US" sz="1500" b="0">
              <a:solidFill>
                <a:srgbClr val="000000"/>
              </a:solidFill>
            </a:endParaRPr>
          </a:p>
          <a:p>
            <a:pPr marL="0" lvl="1" algn="l">
              <a:buClr>
                <a:schemeClr val="accent1">
                  <a:lumMod val="50000"/>
                </a:schemeClr>
              </a:buClr>
              <a:tabLst>
                <a:tab pos="121920" algn="l"/>
              </a:tabLst>
            </a:pPr>
            <a:r>
              <a:rPr lang="en-US" sz="1500" b="0">
                <a:solidFill>
                  <a:srgbClr val="000000"/>
                </a:solidFill>
              </a:rPr>
              <a:t>SUB R6,R2,R3</a:t>
            </a:r>
            <a:endParaRPr lang="en-US" sz="1500" b="0">
              <a:solidFill>
                <a:srgbClr val="000000"/>
              </a:solidFill>
            </a:endParaRPr>
          </a:p>
          <a:p>
            <a:endParaRPr lang="en-US" sz="15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xEl>
                                              <p:pRg st="8" end="8"/>
                                            </p:txEl>
                                          </p:spTgt>
                                        </p:tgtEl>
                                        <p:attrNameLst>
                                          <p:attrName>style.visibility</p:attrName>
                                        </p:attrNameLst>
                                      </p:cBhvr>
                                      <p:to>
                                        <p:strVal val="visible"/>
                                      </p:to>
                                    </p:set>
                                    <p:animEffect transition="in" filter="fade">
                                      <p:cBhvr>
                                        <p:cTn id="20" dur="500"/>
                                        <p:tgtEl>
                                          <p:spTgt spid="2">
                                            <p:txEl>
                                              <p:pRg st="8" end="8"/>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1"/>
            <a:ext cx="8839200" cy="5257799"/>
          </a:xfrm>
        </p:spPr>
        <p:txBody>
          <a:bodyPr/>
          <a:lstStyle/>
          <a:p>
            <a:pPr lvl="0">
              <a:buClr>
                <a:schemeClr val="tx1"/>
              </a:buClr>
              <a:buFont typeface="Wingdings" panose="05000000000000000000" pitchFamily="2" charset="2"/>
              <a:buChar char="§"/>
            </a:pPr>
            <a:r>
              <a:rPr lang="en-US" sz="2400" b="0" dirty="0">
                <a:solidFill>
                  <a:srgbClr val="000000"/>
                </a:solidFill>
                <a:latin typeface="+mj-lt"/>
              </a:rPr>
              <a:t>Cho </a:t>
            </a:r>
            <a:r>
              <a:rPr lang="en-US" sz="2400" b="0" dirty="0" err="1">
                <a:solidFill>
                  <a:srgbClr val="000000"/>
                </a:solidFill>
                <a:latin typeface="+mj-lt"/>
              </a:rPr>
              <a:t>hệ</a:t>
            </a:r>
            <a:r>
              <a:rPr lang="en-US" sz="2400" b="0" dirty="0">
                <a:solidFill>
                  <a:srgbClr val="000000"/>
                </a:solidFill>
                <a:latin typeface="+mj-lt"/>
              </a:rPr>
              <a:t> </a:t>
            </a:r>
            <a:r>
              <a:rPr lang="en-US" sz="2400" b="0" dirty="0" err="1">
                <a:solidFill>
                  <a:srgbClr val="000000"/>
                </a:solidFill>
                <a:latin typeface="+mj-lt"/>
              </a:rPr>
              <a:t>thống</a:t>
            </a:r>
            <a:r>
              <a:rPr lang="en-US" sz="2400" b="0" dirty="0">
                <a:solidFill>
                  <a:srgbClr val="000000"/>
                </a:solidFill>
                <a:latin typeface="+mj-lt"/>
              </a:rPr>
              <a:t> Pipeline </a:t>
            </a:r>
            <a:r>
              <a:rPr lang="en-US" sz="2400" b="0" dirty="0" err="1">
                <a:solidFill>
                  <a:srgbClr val="000000"/>
                </a:solidFill>
                <a:latin typeface="+mj-lt"/>
              </a:rPr>
              <a:t>gồm</a:t>
            </a:r>
            <a:r>
              <a:rPr lang="en-US" sz="2400" b="0" dirty="0">
                <a:solidFill>
                  <a:srgbClr val="000000"/>
                </a:solidFill>
                <a:latin typeface="+mj-lt"/>
              </a:rPr>
              <a:t> 5 </a:t>
            </a:r>
            <a:r>
              <a:rPr lang="en-US" sz="2400" b="0" dirty="0" err="1">
                <a:solidFill>
                  <a:srgbClr val="000000"/>
                </a:solidFill>
                <a:latin typeface="+mj-lt"/>
              </a:rPr>
              <a:t>giai</a:t>
            </a:r>
            <a:r>
              <a:rPr lang="en-US" sz="2400" b="0" dirty="0">
                <a:solidFill>
                  <a:srgbClr val="000000"/>
                </a:solidFill>
                <a:latin typeface="+mj-lt"/>
              </a:rPr>
              <a:t> </a:t>
            </a:r>
            <a:r>
              <a:rPr lang="en-US" sz="2400" b="0" dirty="0" err="1">
                <a:solidFill>
                  <a:srgbClr val="000000"/>
                </a:solidFill>
                <a:latin typeface="+mj-lt"/>
              </a:rPr>
              <a:t>đoạn</a:t>
            </a:r>
            <a:r>
              <a:rPr lang="en-US" sz="2400" b="0" dirty="0">
                <a:solidFill>
                  <a:srgbClr val="000000"/>
                </a:solidFill>
                <a:latin typeface="+mj-lt"/>
              </a:rPr>
              <a:t>: IF, ID, OF, EX, OW. Cho </a:t>
            </a:r>
            <a:r>
              <a:rPr lang="en-US" sz="2400" b="0" dirty="0" err="1">
                <a:solidFill>
                  <a:srgbClr val="000000"/>
                </a:solidFill>
                <a:latin typeface="+mj-lt"/>
              </a:rPr>
              <a:t>một</a:t>
            </a:r>
            <a:r>
              <a:rPr lang="en-US" sz="2400" b="0" dirty="0">
                <a:solidFill>
                  <a:srgbClr val="000000"/>
                </a:solidFill>
                <a:latin typeface="+mj-lt"/>
              </a:rPr>
              <a:t> </a:t>
            </a:r>
            <a:r>
              <a:rPr lang="en-US" sz="2400" b="0" dirty="0" err="1">
                <a:solidFill>
                  <a:srgbClr val="000000"/>
                </a:solidFill>
                <a:latin typeface="+mj-lt"/>
              </a:rPr>
              <a:t>chuỗi</a:t>
            </a:r>
            <a:r>
              <a:rPr lang="en-US" sz="2400" b="0" dirty="0">
                <a:solidFill>
                  <a:srgbClr val="000000"/>
                </a:solidFill>
                <a:latin typeface="+mj-lt"/>
              </a:rPr>
              <a:t> </a:t>
            </a:r>
            <a:r>
              <a:rPr lang="en-US" sz="2400" b="0" dirty="0" err="1">
                <a:solidFill>
                  <a:srgbClr val="000000"/>
                </a:solidFill>
                <a:latin typeface="+mj-lt"/>
              </a:rPr>
              <a:t>các</a:t>
            </a:r>
            <a:r>
              <a:rPr lang="en-US" sz="2400" b="0" dirty="0">
                <a:solidFill>
                  <a:srgbClr val="000000"/>
                </a:solidFill>
                <a:latin typeface="+mj-lt"/>
              </a:rPr>
              <a:t> </a:t>
            </a:r>
            <a:r>
              <a:rPr lang="en-US" sz="2400" b="0" dirty="0" err="1">
                <a:solidFill>
                  <a:srgbClr val="000000"/>
                </a:solidFill>
                <a:latin typeface="+mj-lt"/>
              </a:rPr>
              <a:t>lệnh</a:t>
            </a:r>
            <a:r>
              <a:rPr lang="en-US" sz="2400" b="0" dirty="0">
                <a:solidFill>
                  <a:srgbClr val="000000"/>
                </a:solidFill>
                <a:latin typeface="+mj-lt"/>
              </a:rPr>
              <a:t> </a:t>
            </a:r>
            <a:r>
              <a:rPr lang="en-US" sz="2400" b="0" dirty="0" err="1">
                <a:solidFill>
                  <a:srgbClr val="000000"/>
                </a:solidFill>
                <a:latin typeface="+mj-lt"/>
              </a:rPr>
              <a:t>như</a:t>
            </a:r>
            <a:r>
              <a:rPr lang="en-US" sz="2400" b="0" dirty="0">
                <a:solidFill>
                  <a:srgbClr val="000000"/>
                </a:solidFill>
                <a:latin typeface="+mj-lt"/>
              </a:rPr>
              <a:t> </a:t>
            </a:r>
            <a:r>
              <a:rPr lang="en-US" sz="2400" b="0" dirty="0" err="1">
                <a:solidFill>
                  <a:srgbClr val="000000"/>
                </a:solidFill>
                <a:latin typeface="+mj-lt"/>
              </a:rPr>
              <a:t>sau</a:t>
            </a:r>
            <a:r>
              <a:rPr lang="en-US" sz="2400" b="0" dirty="0">
                <a:solidFill>
                  <a:srgbClr val="000000"/>
                </a:solidFill>
                <a:latin typeface="+mj-lt"/>
              </a:rPr>
              <a:t>:</a:t>
            </a:r>
            <a:endParaRPr lang="en-US" sz="2400" b="0" dirty="0">
              <a:solidFill>
                <a:srgbClr val="000000"/>
              </a:solidFill>
              <a:latin typeface="+mj-lt"/>
            </a:endParaRPr>
          </a:p>
          <a:p>
            <a:pPr marL="914400" lvl="1" indent="-457200">
              <a:buClr>
                <a:schemeClr val="accent1">
                  <a:lumMod val="50000"/>
                </a:schemeClr>
              </a:buClr>
              <a:buFont typeface="+mj-lt"/>
              <a:buAutoNum type="arabicPeriod"/>
            </a:pPr>
            <a:r>
              <a:rPr lang="en-US" sz="2400" dirty="0">
                <a:solidFill>
                  <a:srgbClr val="000000"/>
                </a:solidFill>
              </a:rPr>
              <a:t>MOV R1,a</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err="1">
                <a:solidFill>
                  <a:srgbClr val="000000"/>
                </a:solidFill>
              </a:rPr>
              <a:t>Div</a:t>
            </a:r>
            <a:r>
              <a:rPr lang="en-US" sz="2400" dirty="0">
                <a:solidFill>
                  <a:srgbClr val="000000"/>
                </a:solidFill>
              </a:rPr>
              <a:t>    R1,b</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MOV R2,c</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ADD R3,R2,R1</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MUL R4,R1,R3</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SUB R5,R3,R4</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DIV  R6,R5,R3</a:t>
            </a:r>
            <a:endParaRPr lang="en-US" sz="2400" dirty="0">
              <a:solidFill>
                <a:srgbClr val="000000"/>
              </a:solidFill>
            </a:endParaRPr>
          </a:p>
          <a:p>
            <a:r>
              <a:rPr lang="en-US" sz="2400" b="0" dirty="0" err="1">
                <a:solidFill>
                  <a:srgbClr val="000000"/>
                </a:solidFill>
              </a:rPr>
              <a:t>Tính</a:t>
            </a:r>
            <a:r>
              <a:rPr lang="en-US" sz="2400" b="0" dirty="0">
                <a:solidFill>
                  <a:srgbClr val="000000"/>
                </a:solidFill>
              </a:rPr>
              <a:t> </a:t>
            </a:r>
            <a:r>
              <a:rPr lang="en-US" sz="2400" b="0" dirty="0" err="1">
                <a:solidFill>
                  <a:srgbClr val="000000"/>
                </a:solidFill>
              </a:rPr>
              <a:t>hệ</a:t>
            </a:r>
            <a:r>
              <a:rPr lang="en-US" sz="2400" b="0" dirty="0">
                <a:solidFill>
                  <a:srgbClr val="000000"/>
                </a:solidFill>
              </a:rPr>
              <a:t> </a:t>
            </a:r>
            <a:r>
              <a:rPr lang="en-US" sz="2400" b="0" dirty="0" err="1">
                <a:solidFill>
                  <a:srgbClr val="000000"/>
                </a:solidFill>
              </a:rPr>
              <a:t>số</a:t>
            </a:r>
            <a:r>
              <a:rPr lang="en-US" sz="2400" b="0" dirty="0">
                <a:solidFill>
                  <a:srgbClr val="000000"/>
                </a:solidFill>
              </a:rPr>
              <a:t> </a:t>
            </a:r>
            <a:r>
              <a:rPr lang="en-US" sz="2400" b="0" dirty="0" err="1">
                <a:solidFill>
                  <a:srgbClr val="000000"/>
                </a:solidFill>
              </a:rPr>
              <a:t>tăng</a:t>
            </a:r>
            <a:r>
              <a:rPr lang="en-US" sz="2400" b="0" dirty="0">
                <a:solidFill>
                  <a:srgbClr val="000000"/>
                </a:solidFill>
              </a:rPr>
              <a:t> </a:t>
            </a:r>
            <a:r>
              <a:rPr lang="en-US" sz="2400" b="0" dirty="0" err="1">
                <a:solidFill>
                  <a:srgbClr val="000000"/>
                </a:solidFill>
              </a:rPr>
              <a:t>tốc</a:t>
            </a:r>
            <a:r>
              <a:rPr lang="en-US" sz="2400" b="0" dirty="0">
                <a:solidFill>
                  <a:srgbClr val="000000"/>
                </a:solidFill>
              </a:rPr>
              <a:t> S=</a:t>
            </a:r>
            <a:r>
              <a:rPr lang="en-US" sz="2400" b="0" dirty="0" err="1">
                <a:solidFill>
                  <a:srgbClr val="000000"/>
                </a:solidFill>
              </a:rPr>
              <a:t>T</a:t>
            </a:r>
            <a:r>
              <a:rPr lang="en-US" sz="2400" b="0" baseline="-25000" dirty="0" err="1">
                <a:solidFill>
                  <a:srgbClr val="000000"/>
                </a:solidFill>
              </a:rPr>
              <a:t>t</a:t>
            </a:r>
            <a:r>
              <a:rPr lang="en-US" sz="2400" b="0" baseline="-25000" dirty="0">
                <a:solidFill>
                  <a:srgbClr val="000000"/>
                </a:solidFill>
              </a:rPr>
              <a:t>­</a:t>
            </a:r>
            <a:r>
              <a:rPr lang="en-US" sz="2400" b="0" dirty="0">
                <a:solidFill>
                  <a:srgbClr val="000000"/>
                </a:solidFill>
              </a:rPr>
              <a:t>/</a:t>
            </a:r>
            <a:r>
              <a:rPr lang="en-US" sz="2400" b="0" dirty="0" err="1">
                <a:solidFill>
                  <a:srgbClr val="000000"/>
                </a:solidFill>
              </a:rPr>
              <a:t>T</a:t>
            </a:r>
            <a:r>
              <a:rPr lang="en-US" sz="2400" b="0" baseline="-25000" dirty="0" err="1">
                <a:solidFill>
                  <a:srgbClr val="000000"/>
                </a:solidFill>
              </a:rPr>
              <a:t>p</a:t>
            </a:r>
            <a:r>
              <a:rPr lang="en-US" sz="2400" b="0" dirty="0">
                <a:solidFill>
                  <a:srgbClr val="000000"/>
                </a:solidFill>
              </a:rPr>
              <a:t> </a:t>
            </a:r>
            <a:r>
              <a:rPr lang="en-US" sz="2400" b="0" dirty="0" err="1">
                <a:solidFill>
                  <a:srgbClr val="000000"/>
                </a:solidFill>
              </a:rPr>
              <a:t>theo</a:t>
            </a:r>
            <a:r>
              <a:rPr lang="en-US" sz="2400" b="0" dirty="0">
                <a:solidFill>
                  <a:srgbClr val="000000"/>
                </a:solidFill>
              </a:rPr>
              <a:t> </a:t>
            </a:r>
            <a:r>
              <a:rPr lang="en-US" sz="2400" b="0" dirty="0" err="1">
                <a:solidFill>
                  <a:srgbClr val="000000"/>
                </a:solidFill>
              </a:rPr>
              <a:t>lý</a:t>
            </a:r>
            <a:r>
              <a:rPr lang="en-US" sz="2400" b="0" dirty="0">
                <a:solidFill>
                  <a:srgbClr val="000000"/>
                </a:solidFill>
              </a:rPr>
              <a:t> </a:t>
            </a:r>
            <a:r>
              <a:rPr lang="en-US" sz="2400" b="0" dirty="0" err="1">
                <a:solidFill>
                  <a:srgbClr val="000000"/>
                </a:solidFill>
              </a:rPr>
              <a:t>thuyết</a:t>
            </a:r>
            <a:r>
              <a:rPr lang="en-US" sz="2400" b="0" dirty="0">
                <a:solidFill>
                  <a:srgbClr val="000000"/>
                </a:solidFill>
              </a:rPr>
              <a:t> </a:t>
            </a:r>
            <a:r>
              <a:rPr lang="en-US" sz="2400" b="0" dirty="0" err="1">
                <a:solidFill>
                  <a:srgbClr val="000000"/>
                </a:solidFill>
              </a:rPr>
              <a:t>và</a:t>
            </a:r>
            <a:r>
              <a:rPr lang="en-US" sz="2400" b="0" dirty="0">
                <a:solidFill>
                  <a:srgbClr val="000000"/>
                </a:solidFill>
              </a:rPr>
              <a:t> </a:t>
            </a:r>
            <a:r>
              <a:rPr lang="en-US" sz="2400" b="0" dirty="0" err="1">
                <a:solidFill>
                  <a:srgbClr val="000000"/>
                </a:solidFill>
              </a:rPr>
              <a:t>theo</a:t>
            </a:r>
            <a:r>
              <a:rPr lang="en-US" sz="2400" b="0" dirty="0">
                <a:solidFill>
                  <a:srgbClr val="000000"/>
                </a:solidFill>
              </a:rPr>
              <a:t> </a:t>
            </a:r>
            <a:r>
              <a:rPr lang="en-US" sz="2400" b="0" dirty="0" err="1">
                <a:solidFill>
                  <a:srgbClr val="000000"/>
                </a:solidFill>
              </a:rPr>
              <a:t>thực</a:t>
            </a:r>
            <a:r>
              <a:rPr lang="en-US" sz="2400" b="0" dirty="0">
                <a:solidFill>
                  <a:srgbClr val="000000"/>
                </a:solidFill>
              </a:rPr>
              <a:t> </a:t>
            </a:r>
            <a:r>
              <a:rPr lang="en-US" sz="2400" b="0" dirty="0" err="1">
                <a:solidFill>
                  <a:srgbClr val="000000"/>
                </a:solidFill>
              </a:rPr>
              <a:t>tế</a:t>
            </a:r>
            <a:r>
              <a:rPr lang="en-US" sz="2400" b="0" dirty="0">
                <a:solidFill>
                  <a:srgbClr val="000000"/>
                </a:solidFill>
              </a:rPr>
              <a:t> </a:t>
            </a:r>
            <a:r>
              <a:rPr lang="en-US" sz="2400" b="0" dirty="0" err="1">
                <a:solidFill>
                  <a:srgbClr val="000000"/>
                </a:solidFill>
              </a:rPr>
              <a:t>khi</a:t>
            </a:r>
            <a:r>
              <a:rPr lang="en-US" sz="2400" b="0" dirty="0">
                <a:solidFill>
                  <a:srgbClr val="000000"/>
                </a:solidFill>
              </a:rPr>
              <a:t> </a:t>
            </a:r>
            <a:r>
              <a:rPr lang="en-US" sz="2400" b="0" dirty="0" err="1">
                <a:solidFill>
                  <a:srgbClr val="000000"/>
                </a:solidFill>
              </a:rPr>
              <a:t>thực</a:t>
            </a:r>
            <a:r>
              <a:rPr lang="en-US" sz="2400" b="0" dirty="0">
                <a:solidFill>
                  <a:srgbClr val="000000"/>
                </a:solidFill>
              </a:rPr>
              <a:t> </a:t>
            </a:r>
            <a:r>
              <a:rPr lang="en-US" sz="2400" b="0" dirty="0" err="1">
                <a:solidFill>
                  <a:srgbClr val="000000"/>
                </a:solidFill>
              </a:rPr>
              <a:t>hiện</a:t>
            </a:r>
            <a:r>
              <a:rPr lang="en-US" sz="2400" b="0" dirty="0">
                <a:solidFill>
                  <a:srgbClr val="000000"/>
                </a:solidFill>
              </a:rPr>
              <a:t> </a:t>
            </a:r>
            <a:r>
              <a:rPr lang="en-US" sz="2400" b="0" dirty="0" err="1">
                <a:solidFill>
                  <a:srgbClr val="000000"/>
                </a:solidFill>
              </a:rPr>
              <a:t>chuỗi</a:t>
            </a:r>
            <a:r>
              <a:rPr lang="en-US" sz="2400" b="0" dirty="0">
                <a:solidFill>
                  <a:srgbClr val="000000"/>
                </a:solidFill>
              </a:rPr>
              <a:t> </a:t>
            </a:r>
            <a:r>
              <a:rPr lang="en-US" sz="2400" b="0" dirty="0" err="1">
                <a:solidFill>
                  <a:srgbClr val="000000"/>
                </a:solidFill>
              </a:rPr>
              <a:t>lệnh</a:t>
            </a:r>
            <a:r>
              <a:rPr lang="en-US" sz="2400" b="0" dirty="0">
                <a:solidFill>
                  <a:srgbClr val="000000"/>
                </a:solidFill>
              </a:rPr>
              <a:t> </a:t>
            </a:r>
            <a:r>
              <a:rPr lang="en-US" sz="2400" b="0" dirty="0" err="1">
                <a:solidFill>
                  <a:srgbClr val="000000"/>
                </a:solidFill>
              </a:rPr>
              <a:t>trên</a:t>
            </a:r>
            <a:r>
              <a:rPr lang="en-US" sz="2400" b="0" dirty="0">
                <a:solidFill>
                  <a:srgbClr val="000000"/>
                </a:solidFill>
              </a:rPr>
              <a:t>.</a:t>
            </a:r>
            <a:endParaRPr lang="en-US" sz="2400" b="0" dirty="0">
              <a:solidFill>
                <a:srgbClr val="000000"/>
              </a:solidFill>
            </a:endParaRPr>
          </a:p>
          <a:p>
            <a:endParaRPr lang="en-US" sz="2400" dirty="0">
              <a:latin typeface="+mj-lt"/>
            </a:endParaRPr>
          </a:p>
        </p:txBody>
      </p:sp>
      <p:sp>
        <p:nvSpPr>
          <p:cNvPr id="3" name="Title 1"/>
          <p:cNvSpPr txBox="1"/>
          <p:nvPr/>
        </p:nvSpPr>
        <p:spPr>
          <a:xfrm>
            <a:off x="228600" y="348584"/>
            <a:ext cx="8763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sz="3200" dirty="0"/>
              <a:t>VÍ DỤ</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1"/>
            <a:ext cx="8839200" cy="5257799"/>
          </a:xfrm>
        </p:spPr>
        <p:txBody>
          <a:bodyPr/>
          <a:lstStyle/>
          <a:p>
            <a:pPr lvl="0">
              <a:buClr>
                <a:schemeClr val="tx1"/>
              </a:buClr>
              <a:buFont typeface="Wingdings" panose="05000000000000000000" pitchFamily="2" charset="2"/>
              <a:buChar char="§"/>
            </a:pPr>
            <a:r>
              <a:rPr lang="en-US" sz="2400" b="0" dirty="0">
                <a:solidFill>
                  <a:srgbClr val="000000"/>
                </a:solidFill>
                <a:latin typeface="+mj-lt"/>
              </a:rPr>
              <a:t>Cho </a:t>
            </a:r>
            <a:r>
              <a:rPr lang="en-US" sz="2400" b="0" dirty="0" err="1">
                <a:solidFill>
                  <a:srgbClr val="000000"/>
                </a:solidFill>
                <a:latin typeface="+mj-lt"/>
              </a:rPr>
              <a:t>hệ</a:t>
            </a:r>
            <a:r>
              <a:rPr lang="en-US" sz="2400" b="0" dirty="0">
                <a:solidFill>
                  <a:srgbClr val="000000"/>
                </a:solidFill>
                <a:latin typeface="+mj-lt"/>
              </a:rPr>
              <a:t> </a:t>
            </a:r>
            <a:r>
              <a:rPr lang="en-US" sz="2400" b="0" dirty="0" err="1">
                <a:solidFill>
                  <a:srgbClr val="000000"/>
                </a:solidFill>
                <a:latin typeface="+mj-lt"/>
              </a:rPr>
              <a:t>thống</a:t>
            </a:r>
            <a:r>
              <a:rPr lang="en-US" sz="2400" b="0" dirty="0">
                <a:solidFill>
                  <a:srgbClr val="000000"/>
                </a:solidFill>
                <a:latin typeface="+mj-lt"/>
              </a:rPr>
              <a:t> Pipeline </a:t>
            </a:r>
            <a:r>
              <a:rPr lang="en-US" sz="2400" b="0" dirty="0" err="1">
                <a:solidFill>
                  <a:srgbClr val="000000"/>
                </a:solidFill>
                <a:latin typeface="+mj-lt"/>
              </a:rPr>
              <a:t>gồm</a:t>
            </a:r>
            <a:r>
              <a:rPr lang="en-US" sz="2400" b="0" dirty="0">
                <a:solidFill>
                  <a:srgbClr val="000000"/>
                </a:solidFill>
                <a:latin typeface="+mj-lt"/>
              </a:rPr>
              <a:t> 5 </a:t>
            </a:r>
            <a:r>
              <a:rPr lang="en-US" sz="2400" b="0" dirty="0" err="1">
                <a:solidFill>
                  <a:srgbClr val="000000"/>
                </a:solidFill>
                <a:latin typeface="+mj-lt"/>
              </a:rPr>
              <a:t>giai</a:t>
            </a:r>
            <a:r>
              <a:rPr lang="en-US" sz="2400" b="0" dirty="0">
                <a:solidFill>
                  <a:srgbClr val="000000"/>
                </a:solidFill>
                <a:latin typeface="+mj-lt"/>
              </a:rPr>
              <a:t> </a:t>
            </a:r>
            <a:r>
              <a:rPr lang="en-US" sz="2400" b="0" dirty="0" err="1">
                <a:solidFill>
                  <a:srgbClr val="000000"/>
                </a:solidFill>
                <a:latin typeface="+mj-lt"/>
              </a:rPr>
              <a:t>đoạn</a:t>
            </a:r>
            <a:r>
              <a:rPr lang="en-US" sz="2400" b="0" dirty="0">
                <a:solidFill>
                  <a:srgbClr val="000000"/>
                </a:solidFill>
                <a:latin typeface="+mj-lt"/>
              </a:rPr>
              <a:t>: IF, ID, OF, EX, OW. Cho </a:t>
            </a:r>
            <a:r>
              <a:rPr lang="en-US" sz="2400" b="0" dirty="0" err="1">
                <a:solidFill>
                  <a:srgbClr val="000000"/>
                </a:solidFill>
                <a:latin typeface="+mj-lt"/>
              </a:rPr>
              <a:t>một</a:t>
            </a:r>
            <a:r>
              <a:rPr lang="en-US" sz="2400" b="0" dirty="0">
                <a:solidFill>
                  <a:srgbClr val="000000"/>
                </a:solidFill>
                <a:latin typeface="+mj-lt"/>
              </a:rPr>
              <a:t> </a:t>
            </a:r>
            <a:r>
              <a:rPr lang="en-US" sz="2400" b="0" dirty="0" err="1">
                <a:solidFill>
                  <a:srgbClr val="000000"/>
                </a:solidFill>
                <a:latin typeface="+mj-lt"/>
              </a:rPr>
              <a:t>chuỗi</a:t>
            </a:r>
            <a:r>
              <a:rPr lang="en-US" sz="2400" b="0" dirty="0">
                <a:solidFill>
                  <a:srgbClr val="000000"/>
                </a:solidFill>
                <a:latin typeface="+mj-lt"/>
              </a:rPr>
              <a:t> </a:t>
            </a:r>
            <a:r>
              <a:rPr lang="en-US" sz="2400" b="0" dirty="0" err="1">
                <a:solidFill>
                  <a:srgbClr val="000000"/>
                </a:solidFill>
                <a:latin typeface="+mj-lt"/>
              </a:rPr>
              <a:t>các</a:t>
            </a:r>
            <a:r>
              <a:rPr lang="en-US" sz="2400" b="0" dirty="0">
                <a:solidFill>
                  <a:srgbClr val="000000"/>
                </a:solidFill>
                <a:latin typeface="+mj-lt"/>
              </a:rPr>
              <a:t> </a:t>
            </a:r>
            <a:r>
              <a:rPr lang="en-US" sz="2400" b="0" dirty="0" err="1">
                <a:solidFill>
                  <a:srgbClr val="000000"/>
                </a:solidFill>
                <a:latin typeface="+mj-lt"/>
              </a:rPr>
              <a:t>lệnh</a:t>
            </a:r>
            <a:r>
              <a:rPr lang="en-US" sz="2400" b="0" dirty="0">
                <a:solidFill>
                  <a:srgbClr val="000000"/>
                </a:solidFill>
                <a:latin typeface="+mj-lt"/>
              </a:rPr>
              <a:t> </a:t>
            </a:r>
            <a:r>
              <a:rPr lang="en-US" sz="2400" b="0" dirty="0" err="1">
                <a:solidFill>
                  <a:srgbClr val="000000"/>
                </a:solidFill>
                <a:latin typeface="+mj-lt"/>
              </a:rPr>
              <a:t>như</a:t>
            </a:r>
            <a:r>
              <a:rPr lang="en-US" sz="2400" b="0" dirty="0">
                <a:solidFill>
                  <a:srgbClr val="000000"/>
                </a:solidFill>
                <a:latin typeface="+mj-lt"/>
              </a:rPr>
              <a:t> </a:t>
            </a:r>
            <a:r>
              <a:rPr lang="en-US" sz="2400" b="0" dirty="0" err="1">
                <a:solidFill>
                  <a:srgbClr val="000000"/>
                </a:solidFill>
                <a:latin typeface="+mj-lt"/>
              </a:rPr>
              <a:t>sau</a:t>
            </a:r>
            <a:r>
              <a:rPr lang="en-US" sz="2400" b="0" dirty="0">
                <a:solidFill>
                  <a:srgbClr val="000000"/>
                </a:solidFill>
                <a:latin typeface="+mj-lt"/>
              </a:rPr>
              <a:t>:</a:t>
            </a:r>
            <a:endParaRPr lang="en-US" sz="2400" b="0" dirty="0">
              <a:solidFill>
                <a:srgbClr val="000000"/>
              </a:solidFill>
              <a:latin typeface="+mj-lt"/>
            </a:endParaRPr>
          </a:p>
          <a:p>
            <a:pPr marL="914400" lvl="1" indent="-457200">
              <a:buClr>
                <a:schemeClr val="accent1">
                  <a:lumMod val="50000"/>
                </a:schemeClr>
              </a:buClr>
              <a:buFont typeface="+mj-lt"/>
              <a:buAutoNum type="arabicPeriod"/>
            </a:pPr>
            <a:r>
              <a:rPr lang="en-US" sz="2400" dirty="0">
                <a:solidFill>
                  <a:srgbClr val="000000"/>
                </a:solidFill>
              </a:rPr>
              <a:t>MOV R1,a</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MOV R2,b</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DIV R1,R2</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MOV R3,c</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MOV R4,d</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MUL R3,R4</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ADD R5,R2,R4</a:t>
            </a:r>
            <a:endParaRPr lang="en-US" sz="2400" dirty="0">
              <a:solidFill>
                <a:srgbClr val="000000"/>
              </a:solidFill>
            </a:endParaRPr>
          </a:p>
          <a:p>
            <a:pPr marL="914400" lvl="1" indent="-457200">
              <a:buClr>
                <a:schemeClr val="accent1">
                  <a:lumMod val="50000"/>
                </a:schemeClr>
              </a:buClr>
              <a:buFont typeface="+mj-lt"/>
              <a:buAutoNum type="arabicPeriod"/>
            </a:pPr>
            <a:r>
              <a:rPr lang="en-US" sz="2400" dirty="0">
                <a:solidFill>
                  <a:srgbClr val="000000"/>
                </a:solidFill>
              </a:rPr>
              <a:t>SUB R6,R4,R5</a:t>
            </a:r>
            <a:endParaRPr lang="en-US" sz="2400" dirty="0">
              <a:solidFill>
                <a:srgbClr val="000000"/>
              </a:solidFill>
            </a:endParaRPr>
          </a:p>
          <a:p>
            <a:r>
              <a:rPr lang="en-US" sz="2400" b="0" dirty="0" err="1">
                <a:solidFill>
                  <a:srgbClr val="000000"/>
                </a:solidFill>
              </a:rPr>
              <a:t>Tính</a:t>
            </a:r>
            <a:r>
              <a:rPr lang="en-US" sz="2400" b="0" dirty="0">
                <a:solidFill>
                  <a:srgbClr val="000000"/>
                </a:solidFill>
              </a:rPr>
              <a:t> </a:t>
            </a:r>
            <a:r>
              <a:rPr lang="en-US" sz="2400" b="0" dirty="0" err="1">
                <a:solidFill>
                  <a:srgbClr val="000000"/>
                </a:solidFill>
              </a:rPr>
              <a:t>hệ</a:t>
            </a:r>
            <a:r>
              <a:rPr lang="en-US" sz="2400" b="0" dirty="0">
                <a:solidFill>
                  <a:srgbClr val="000000"/>
                </a:solidFill>
              </a:rPr>
              <a:t> </a:t>
            </a:r>
            <a:r>
              <a:rPr lang="en-US" sz="2400" b="0" dirty="0" err="1">
                <a:solidFill>
                  <a:srgbClr val="000000"/>
                </a:solidFill>
              </a:rPr>
              <a:t>số</a:t>
            </a:r>
            <a:r>
              <a:rPr lang="en-US" sz="2400" b="0" dirty="0">
                <a:solidFill>
                  <a:srgbClr val="000000"/>
                </a:solidFill>
              </a:rPr>
              <a:t> </a:t>
            </a:r>
            <a:r>
              <a:rPr lang="en-US" sz="2400" b="0" dirty="0" err="1">
                <a:solidFill>
                  <a:srgbClr val="000000"/>
                </a:solidFill>
              </a:rPr>
              <a:t>tăng</a:t>
            </a:r>
            <a:r>
              <a:rPr lang="en-US" sz="2400" b="0" dirty="0">
                <a:solidFill>
                  <a:srgbClr val="000000"/>
                </a:solidFill>
              </a:rPr>
              <a:t> </a:t>
            </a:r>
            <a:r>
              <a:rPr lang="en-US" sz="2400" b="0" dirty="0" err="1">
                <a:solidFill>
                  <a:srgbClr val="000000"/>
                </a:solidFill>
              </a:rPr>
              <a:t>tốc</a:t>
            </a:r>
            <a:r>
              <a:rPr lang="en-US" sz="2400" b="0" dirty="0">
                <a:solidFill>
                  <a:srgbClr val="000000"/>
                </a:solidFill>
              </a:rPr>
              <a:t> S=</a:t>
            </a:r>
            <a:r>
              <a:rPr lang="en-US" sz="2400" b="0" dirty="0" err="1">
                <a:solidFill>
                  <a:srgbClr val="000000"/>
                </a:solidFill>
              </a:rPr>
              <a:t>T</a:t>
            </a:r>
            <a:r>
              <a:rPr lang="en-US" sz="2400" b="0" baseline="-25000" dirty="0" err="1">
                <a:solidFill>
                  <a:srgbClr val="000000"/>
                </a:solidFill>
              </a:rPr>
              <a:t>t</a:t>
            </a:r>
            <a:r>
              <a:rPr lang="en-US" sz="2400" b="0" baseline="-25000" dirty="0">
                <a:solidFill>
                  <a:srgbClr val="000000"/>
                </a:solidFill>
              </a:rPr>
              <a:t>­</a:t>
            </a:r>
            <a:r>
              <a:rPr lang="en-US" sz="2400" b="0" dirty="0">
                <a:solidFill>
                  <a:srgbClr val="000000"/>
                </a:solidFill>
              </a:rPr>
              <a:t>/</a:t>
            </a:r>
            <a:r>
              <a:rPr lang="en-US" sz="2400" b="0" dirty="0" err="1">
                <a:solidFill>
                  <a:srgbClr val="000000"/>
                </a:solidFill>
              </a:rPr>
              <a:t>T</a:t>
            </a:r>
            <a:r>
              <a:rPr lang="en-US" sz="2400" b="0" baseline="-25000" dirty="0" err="1">
                <a:solidFill>
                  <a:srgbClr val="000000"/>
                </a:solidFill>
              </a:rPr>
              <a:t>p</a:t>
            </a:r>
            <a:r>
              <a:rPr lang="en-US" sz="2400" b="0" dirty="0">
                <a:solidFill>
                  <a:srgbClr val="000000"/>
                </a:solidFill>
              </a:rPr>
              <a:t> </a:t>
            </a:r>
            <a:r>
              <a:rPr lang="en-US" sz="2400" b="0" dirty="0" err="1">
                <a:solidFill>
                  <a:srgbClr val="000000"/>
                </a:solidFill>
              </a:rPr>
              <a:t>theo</a:t>
            </a:r>
            <a:r>
              <a:rPr lang="en-US" sz="2400" b="0" dirty="0">
                <a:solidFill>
                  <a:srgbClr val="000000"/>
                </a:solidFill>
              </a:rPr>
              <a:t> </a:t>
            </a:r>
            <a:r>
              <a:rPr lang="en-US" sz="2400" b="0" dirty="0" err="1">
                <a:solidFill>
                  <a:srgbClr val="000000"/>
                </a:solidFill>
              </a:rPr>
              <a:t>lý</a:t>
            </a:r>
            <a:r>
              <a:rPr lang="en-US" sz="2400" b="0" dirty="0">
                <a:solidFill>
                  <a:srgbClr val="000000"/>
                </a:solidFill>
              </a:rPr>
              <a:t> </a:t>
            </a:r>
            <a:r>
              <a:rPr lang="en-US" sz="2400" b="0" dirty="0" err="1">
                <a:solidFill>
                  <a:srgbClr val="000000"/>
                </a:solidFill>
              </a:rPr>
              <a:t>thuyết</a:t>
            </a:r>
            <a:r>
              <a:rPr lang="en-US" sz="2400" b="0" dirty="0">
                <a:solidFill>
                  <a:srgbClr val="000000"/>
                </a:solidFill>
              </a:rPr>
              <a:t> </a:t>
            </a:r>
            <a:r>
              <a:rPr lang="en-US" sz="2400" b="0" dirty="0" err="1">
                <a:solidFill>
                  <a:srgbClr val="000000"/>
                </a:solidFill>
              </a:rPr>
              <a:t>và</a:t>
            </a:r>
            <a:r>
              <a:rPr lang="en-US" sz="2400" b="0" dirty="0">
                <a:solidFill>
                  <a:srgbClr val="000000"/>
                </a:solidFill>
              </a:rPr>
              <a:t> </a:t>
            </a:r>
            <a:r>
              <a:rPr lang="en-US" sz="2400" b="0" dirty="0" err="1">
                <a:solidFill>
                  <a:srgbClr val="000000"/>
                </a:solidFill>
              </a:rPr>
              <a:t>theo</a:t>
            </a:r>
            <a:r>
              <a:rPr lang="en-US" sz="2400" b="0" dirty="0">
                <a:solidFill>
                  <a:srgbClr val="000000"/>
                </a:solidFill>
              </a:rPr>
              <a:t> </a:t>
            </a:r>
            <a:r>
              <a:rPr lang="en-US" sz="2400" b="0" dirty="0" err="1">
                <a:solidFill>
                  <a:srgbClr val="000000"/>
                </a:solidFill>
              </a:rPr>
              <a:t>thực</a:t>
            </a:r>
            <a:r>
              <a:rPr lang="en-US" sz="2400" b="0" dirty="0">
                <a:solidFill>
                  <a:srgbClr val="000000"/>
                </a:solidFill>
              </a:rPr>
              <a:t> </a:t>
            </a:r>
            <a:r>
              <a:rPr lang="en-US" sz="2400" b="0" dirty="0" err="1">
                <a:solidFill>
                  <a:srgbClr val="000000"/>
                </a:solidFill>
              </a:rPr>
              <a:t>tế</a:t>
            </a:r>
            <a:r>
              <a:rPr lang="en-US" sz="2400" b="0" dirty="0">
                <a:solidFill>
                  <a:srgbClr val="000000"/>
                </a:solidFill>
              </a:rPr>
              <a:t> </a:t>
            </a:r>
            <a:r>
              <a:rPr lang="en-US" sz="2400" b="0" dirty="0" err="1">
                <a:solidFill>
                  <a:srgbClr val="000000"/>
                </a:solidFill>
              </a:rPr>
              <a:t>khi</a:t>
            </a:r>
            <a:r>
              <a:rPr lang="en-US" sz="2400" b="0" dirty="0">
                <a:solidFill>
                  <a:srgbClr val="000000"/>
                </a:solidFill>
              </a:rPr>
              <a:t> </a:t>
            </a:r>
            <a:r>
              <a:rPr lang="en-US" sz="2400" b="0" dirty="0" err="1">
                <a:solidFill>
                  <a:srgbClr val="000000"/>
                </a:solidFill>
              </a:rPr>
              <a:t>thực</a:t>
            </a:r>
            <a:r>
              <a:rPr lang="en-US" sz="2400" b="0" dirty="0">
                <a:solidFill>
                  <a:srgbClr val="000000"/>
                </a:solidFill>
              </a:rPr>
              <a:t> </a:t>
            </a:r>
            <a:r>
              <a:rPr lang="en-US" sz="2400" b="0" dirty="0" err="1">
                <a:solidFill>
                  <a:srgbClr val="000000"/>
                </a:solidFill>
              </a:rPr>
              <a:t>hiện</a:t>
            </a:r>
            <a:r>
              <a:rPr lang="en-US" sz="2400" b="0" dirty="0">
                <a:solidFill>
                  <a:srgbClr val="000000"/>
                </a:solidFill>
              </a:rPr>
              <a:t> </a:t>
            </a:r>
            <a:r>
              <a:rPr lang="en-US" sz="2400" b="0" dirty="0" err="1">
                <a:solidFill>
                  <a:srgbClr val="000000"/>
                </a:solidFill>
              </a:rPr>
              <a:t>chuỗi</a:t>
            </a:r>
            <a:r>
              <a:rPr lang="en-US" sz="2400" b="0" dirty="0">
                <a:solidFill>
                  <a:srgbClr val="000000"/>
                </a:solidFill>
              </a:rPr>
              <a:t> </a:t>
            </a:r>
            <a:r>
              <a:rPr lang="en-US" sz="2400" b="0" dirty="0" err="1">
                <a:solidFill>
                  <a:srgbClr val="000000"/>
                </a:solidFill>
              </a:rPr>
              <a:t>lệnh</a:t>
            </a:r>
            <a:r>
              <a:rPr lang="en-US" sz="2400" b="0" dirty="0">
                <a:solidFill>
                  <a:srgbClr val="000000"/>
                </a:solidFill>
              </a:rPr>
              <a:t> </a:t>
            </a:r>
            <a:r>
              <a:rPr lang="en-US" sz="2400" b="0" dirty="0" err="1">
                <a:solidFill>
                  <a:srgbClr val="000000"/>
                </a:solidFill>
              </a:rPr>
              <a:t>trên</a:t>
            </a:r>
            <a:r>
              <a:rPr lang="en-US" sz="2400" b="0" dirty="0">
                <a:solidFill>
                  <a:srgbClr val="000000"/>
                </a:solidFill>
              </a:rPr>
              <a:t>.</a:t>
            </a:r>
            <a:endParaRPr lang="en-US" sz="2400" b="0" dirty="0">
              <a:solidFill>
                <a:srgbClr val="000000"/>
              </a:solidFill>
            </a:endParaRPr>
          </a:p>
          <a:p>
            <a:endParaRPr lang="en-US" sz="2400" dirty="0">
              <a:latin typeface="+mj-lt"/>
            </a:endParaRPr>
          </a:p>
        </p:txBody>
      </p:sp>
      <p:sp>
        <p:nvSpPr>
          <p:cNvPr id="3" name="Title 1"/>
          <p:cNvSpPr txBox="1"/>
          <p:nvPr/>
        </p:nvSpPr>
        <p:spPr>
          <a:xfrm>
            <a:off x="228600" y="348584"/>
            <a:ext cx="8763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sz="3200" dirty="0"/>
              <a:t>VÍ DỤ</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0"/>
            <a:ext cx="9067800" cy="1143000"/>
          </a:xfrm>
          <a:prstGeom prst="rect">
            <a:avLst/>
          </a:prstGeom>
        </p:spPr>
        <p:txBody>
          <a:bodyPr anchor="ct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3.3 </a:t>
            </a:r>
            <a:r>
              <a:rPr lang="en-US" dirty="0" err="1"/>
              <a:t>Kỹ</a:t>
            </a:r>
            <a:r>
              <a:rPr lang="en-US" dirty="0"/>
              <a:t> </a:t>
            </a:r>
            <a:r>
              <a:rPr lang="en-US" dirty="0" err="1"/>
              <a:t>thuật</a:t>
            </a:r>
            <a:r>
              <a:rPr lang="en-US" dirty="0"/>
              <a:t> song </a:t>
            </a:r>
            <a:r>
              <a:rPr lang="en-US" dirty="0" err="1"/>
              <a:t>song</a:t>
            </a:r>
            <a:r>
              <a:rPr lang="en-US" dirty="0"/>
              <a:t> </a:t>
            </a:r>
            <a:r>
              <a:rPr lang="en-US" dirty="0" err="1"/>
              <a:t>mức</a:t>
            </a:r>
            <a:r>
              <a:rPr lang="en-US" dirty="0"/>
              <a:t> </a:t>
            </a:r>
            <a:r>
              <a:rPr lang="en-US" dirty="0" err="1"/>
              <a:t>lệnh</a:t>
            </a:r>
            <a:endParaRPr lang="en-US" dirty="0"/>
          </a:p>
        </p:txBody>
      </p:sp>
      <p:sp>
        <p:nvSpPr>
          <p:cNvPr id="5" name="Content Placeholder 4"/>
          <p:cNvSpPr>
            <a:spLocks noGrp="1"/>
          </p:cNvSpPr>
          <p:nvPr>
            <p:ph idx="1"/>
          </p:nvPr>
        </p:nvSpPr>
        <p:spPr>
          <a:xfrm>
            <a:off x="152400" y="1143001"/>
            <a:ext cx="8991600" cy="5181599"/>
          </a:xfrm>
        </p:spPr>
        <p:txBody>
          <a:bodyPr/>
          <a:lstStyle/>
          <a:p>
            <a:pPr>
              <a:lnSpc>
                <a:spcPct val="130000"/>
              </a:lnSpc>
              <a:spcBef>
                <a:spcPts val="0"/>
              </a:spcBef>
            </a:pPr>
            <a:r>
              <a:rPr lang="en-US" b="0" dirty="0">
                <a:latin typeface="+mj-lt"/>
              </a:rPr>
              <a:t>Song </a:t>
            </a:r>
            <a:r>
              <a:rPr lang="en-US" b="0" dirty="0" err="1">
                <a:latin typeface="+mj-lt"/>
              </a:rPr>
              <a:t>song</a:t>
            </a:r>
            <a:r>
              <a:rPr lang="en-US" b="0" dirty="0">
                <a:latin typeface="+mj-lt"/>
              </a:rPr>
              <a:t> </a:t>
            </a:r>
            <a:r>
              <a:rPr lang="en-US" b="0" dirty="0" err="1">
                <a:latin typeface="+mj-lt"/>
              </a:rPr>
              <a:t>mức</a:t>
            </a:r>
            <a:r>
              <a:rPr lang="en-US" b="0" dirty="0">
                <a:latin typeface="+mj-lt"/>
              </a:rPr>
              <a:t> </a:t>
            </a:r>
            <a:r>
              <a:rPr lang="en-US" b="0" dirty="0" err="1">
                <a:latin typeface="+mj-lt"/>
              </a:rPr>
              <a:t>lệnh</a:t>
            </a:r>
            <a:r>
              <a:rPr lang="en-US" b="0" dirty="0">
                <a:latin typeface="+mj-lt"/>
              </a:rPr>
              <a:t> </a:t>
            </a:r>
            <a:r>
              <a:rPr lang="vi-VN" b="0" dirty="0">
                <a:latin typeface="+mj-lt"/>
              </a:rPr>
              <a:t>cho phép</a:t>
            </a:r>
            <a:r>
              <a:rPr lang="en-US" b="0" dirty="0">
                <a:latin typeface="+mj-lt"/>
              </a:rPr>
              <a:t>:</a:t>
            </a:r>
            <a:endParaRPr lang="en-US" b="0" dirty="0">
              <a:latin typeface="+mj-lt"/>
            </a:endParaRPr>
          </a:p>
          <a:p>
            <a:pPr lvl="1">
              <a:lnSpc>
                <a:spcPct val="130000"/>
              </a:lnSpc>
              <a:spcBef>
                <a:spcPts val="0"/>
              </a:spcBef>
            </a:pPr>
            <a:r>
              <a:rPr lang="en-US" b="0" dirty="0">
                <a:latin typeface="+mj-lt"/>
              </a:rPr>
              <a:t>T</a:t>
            </a:r>
            <a:r>
              <a:rPr lang="vi-VN" b="0" dirty="0">
                <a:latin typeface="+mj-lt"/>
              </a:rPr>
              <a:t>ăng khả năng song song hóa thực hiện các lệnh</a:t>
            </a:r>
            <a:r>
              <a:rPr lang="en-US" b="0" dirty="0">
                <a:latin typeface="+mj-lt"/>
              </a:rPr>
              <a:t>.</a:t>
            </a:r>
            <a:endParaRPr lang="en-US" b="0" dirty="0">
              <a:latin typeface="+mj-lt"/>
            </a:endParaRPr>
          </a:p>
          <a:p>
            <a:pPr lvl="1">
              <a:lnSpc>
                <a:spcPct val="130000"/>
              </a:lnSpc>
              <a:spcBef>
                <a:spcPts val="0"/>
              </a:spcBef>
            </a:pPr>
            <a:r>
              <a:rPr lang="en-US" b="0" dirty="0">
                <a:latin typeface="+mj-lt"/>
              </a:rPr>
              <a:t>G</a:t>
            </a:r>
            <a:r>
              <a:rPr lang="vi-VN" b="0" dirty="0">
                <a:latin typeface="+mj-lt"/>
              </a:rPr>
              <a:t>iảm ảnh hưởng của data hazard</a:t>
            </a:r>
            <a:r>
              <a:rPr lang="en-US" b="0" dirty="0">
                <a:latin typeface="+mj-lt"/>
              </a:rPr>
              <a:t>,</a:t>
            </a:r>
            <a:r>
              <a:rPr lang="vi-VN" b="0" dirty="0">
                <a:latin typeface="+mj-lt"/>
              </a:rPr>
              <a:t> control hazard</a:t>
            </a:r>
            <a:endParaRPr lang="en-US" b="0" dirty="0">
              <a:latin typeface="+mj-lt"/>
            </a:endParaRPr>
          </a:p>
          <a:p>
            <a:pPr lvl="1">
              <a:lnSpc>
                <a:spcPct val="130000"/>
              </a:lnSpc>
              <a:spcBef>
                <a:spcPts val="0"/>
              </a:spcBef>
            </a:pPr>
            <a:r>
              <a:rPr lang="en-US" b="0" dirty="0">
                <a:latin typeface="+mj-lt"/>
              </a:rPr>
              <a:t>T</a:t>
            </a:r>
            <a:r>
              <a:rPr lang="vi-VN" b="0" dirty="0">
                <a:latin typeface="+mj-lt"/>
              </a:rPr>
              <a:t>ăng khả năng xử lý</a:t>
            </a:r>
            <a:endParaRPr lang="en-US" b="0" dirty="0">
              <a:latin typeface="+mj-lt"/>
            </a:endParaRPr>
          </a:p>
          <a:p>
            <a:pPr>
              <a:lnSpc>
                <a:spcPct val="130000"/>
              </a:lnSpc>
              <a:spcBef>
                <a:spcPts val="0"/>
              </a:spcBef>
            </a:pPr>
            <a:r>
              <a:rPr lang="vi-VN" b="0" dirty="0">
                <a:latin typeface="+mj-lt"/>
              </a:rPr>
              <a:t> Song song hóa có thể được thực hiện bằng phần cứng và phần mềm.</a:t>
            </a:r>
            <a:endParaRPr lang="vi-VN" b="0" dirty="0">
              <a:latin typeface="+mj-lt"/>
            </a:endParaRPr>
          </a:p>
          <a:p>
            <a:pPr lvl="1">
              <a:lnSpc>
                <a:spcPct val="130000"/>
              </a:lnSpc>
              <a:spcBef>
                <a:spcPts val="0"/>
              </a:spcBef>
            </a:pPr>
            <a:r>
              <a:rPr lang="vi-VN" b="0" dirty="0">
                <a:latin typeface="+mj-lt"/>
              </a:rPr>
              <a:t>Thực hiện bằng phần cứng: gọi là dynamic techniques.</a:t>
            </a:r>
            <a:endParaRPr lang="vi-VN" b="0" dirty="0">
              <a:latin typeface="+mj-lt"/>
            </a:endParaRPr>
          </a:p>
          <a:p>
            <a:pPr lvl="1">
              <a:lnSpc>
                <a:spcPct val="130000"/>
              </a:lnSpc>
              <a:spcBef>
                <a:spcPts val="0"/>
              </a:spcBef>
            </a:pPr>
            <a:r>
              <a:rPr lang="vi-VN" b="0" dirty="0">
                <a:latin typeface="+mj-lt"/>
              </a:rPr>
              <a:t>Thực hiện bằng phần mềm gọi là static techniques</a:t>
            </a:r>
            <a:endParaRPr lang="vi-VN" b="0" dirty="0">
              <a:latin typeface="+mj-lt"/>
            </a:endParaRPr>
          </a:p>
          <a:p>
            <a:pPr>
              <a:lnSpc>
                <a:spcPct val="130000"/>
              </a:lnSpc>
              <a:spcBef>
                <a:spcPts val="0"/>
              </a:spcBef>
            </a:pPr>
            <a:endParaRPr lang="en-US" b="0"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30000"/>
              </a:lnSpc>
              <a:buClr>
                <a:srgbClr val="003300"/>
              </a:buClr>
            </a:pPr>
            <a:r>
              <a:rPr lang="vi-VN">
                <a:solidFill>
                  <a:srgbClr val="000000"/>
                </a:solidFill>
                <a:latin typeface="+mj-lt"/>
              </a:rPr>
              <a:t>Kiến trúc MIMD </a:t>
            </a:r>
            <a:r>
              <a:rPr lang="vi-VN" b="0">
                <a:solidFill>
                  <a:srgbClr val="000000"/>
                </a:solidFill>
                <a:latin typeface="+mj-lt"/>
              </a:rPr>
              <a:t>(Multiple Instruction Multiple Data, </a:t>
            </a:r>
            <a:r>
              <a:rPr lang="en-US" b="0">
                <a:solidFill>
                  <a:srgbClr val="000000"/>
                </a:solidFill>
                <a:latin typeface="+mj-lt"/>
              </a:rPr>
              <a:t> </a:t>
            </a:r>
            <a:r>
              <a:rPr lang="vi-VN" b="0">
                <a:solidFill>
                  <a:srgbClr val="000000"/>
                </a:solidFill>
                <a:latin typeface="+mj-lt"/>
              </a:rPr>
              <a:t>đa dòng lệnh - đa dòng dữ liệu)</a:t>
            </a:r>
            <a:endParaRPr lang="en-US" b="0">
              <a:solidFill>
                <a:srgbClr val="000000"/>
              </a:solidFill>
              <a:latin typeface="+mj-lt"/>
            </a:endParaRPr>
          </a:p>
          <a:p>
            <a:pPr algn="just">
              <a:lnSpc>
                <a:spcPct val="130000"/>
              </a:lnSpc>
              <a:buClr>
                <a:srgbClr val="003300"/>
              </a:buClr>
            </a:pPr>
            <a:endParaRPr lang="en-US" b="0">
              <a:solidFill>
                <a:srgbClr val="000000"/>
              </a:solidFill>
              <a:latin typeface="+mj-lt"/>
            </a:endParaRPr>
          </a:p>
          <a:p>
            <a:pPr algn="just">
              <a:lnSpc>
                <a:spcPct val="130000"/>
              </a:lnSpc>
              <a:buClr>
                <a:srgbClr val="003300"/>
              </a:buClr>
            </a:pPr>
            <a:endParaRPr lang="en-US" b="0">
              <a:solidFill>
                <a:srgbClr val="000000"/>
              </a:solidFill>
              <a:latin typeface="+mj-lt"/>
            </a:endParaRPr>
          </a:p>
          <a:p>
            <a:pPr algn="just">
              <a:lnSpc>
                <a:spcPct val="130000"/>
              </a:lnSpc>
              <a:buClr>
                <a:srgbClr val="003300"/>
              </a:buClr>
            </a:pPr>
            <a:endParaRPr lang="en-US" b="0">
              <a:solidFill>
                <a:srgbClr val="000000"/>
              </a:solidFill>
              <a:latin typeface="+mj-lt"/>
            </a:endParaRPr>
          </a:p>
          <a:p>
            <a:pPr algn="just">
              <a:lnSpc>
                <a:spcPct val="130000"/>
              </a:lnSpc>
              <a:buClr>
                <a:srgbClr val="003300"/>
              </a:buClr>
            </a:pPr>
            <a:endParaRPr lang="vi-VN" b="0">
              <a:solidFill>
                <a:srgbClr val="000000"/>
              </a:solidFill>
              <a:latin typeface="+mj-lt"/>
            </a:endParaRPr>
          </a:p>
          <a:p>
            <a:pPr marL="0" indent="0" algn="just">
              <a:lnSpc>
                <a:spcPct val="130000"/>
              </a:lnSpc>
              <a:buClr>
                <a:srgbClr val="003300"/>
              </a:buClr>
              <a:buNone/>
            </a:pPr>
            <a:r>
              <a:rPr lang="vi-VN" b="0">
                <a:solidFill>
                  <a:srgbClr val="000000"/>
                </a:solidFill>
                <a:latin typeface="+mj-lt"/>
              </a:rPr>
              <a:t>Mỗi bộ xử lý có thể thực hiện những dòng lệnh</a:t>
            </a:r>
            <a:r>
              <a:rPr lang="en-US" b="0">
                <a:solidFill>
                  <a:srgbClr val="000000"/>
                </a:solidFill>
                <a:latin typeface="+mj-lt"/>
              </a:rPr>
              <a:t> </a:t>
            </a:r>
            <a:r>
              <a:rPr lang="vi-VN" b="0">
                <a:solidFill>
                  <a:srgbClr val="000000"/>
                </a:solidFill>
                <a:latin typeface="+mj-lt"/>
              </a:rPr>
              <a:t>khác nhau trên các dòng dữ liệu riêng biệt.</a:t>
            </a:r>
            <a:endParaRPr lang="vi-VN" b="0">
              <a:solidFill>
                <a:srgbClr val="000000"/>
              </a:solidFill>
              <a:latin typeface="+mj-lt"/>
            </a:endParaRPr>
          </a:p>
        </p:txBody>
      </p:sp>
      <p:sp>
        <p:nvSpPr>
          <p:cNvPr id="3" name="Title 1"/>
          <p:cNvSpPr txBox="1"/>
          <p:nvPr/>
        </p:nvSpPr>
        <p:spPr>
          <a:xfrm>
            <a:off x="152400" y="319088"/>
            <a:ext cx="8915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solidFill>
                  <a:srgbClr val="FFFFFF"/>
                </a:solidFill>
              </a:rPr>
              <a:t>PHÂN LOẠI KIẾN TRÚC MÁY TÍNH (t)</a:t>
            </a:r>
            <a:endParaRPr lang="en-US" dirty="0">
              <a:solidFill>
                <a:srgbClr val="FFFFFF"/>
              </a:solidFill>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2407920"/>
            <a:ext cx="8618471"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ipe(up)">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wipe(left)">
                                      <p:cBhvr>
                                        <p:cTn id="1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0"/>
            <a:ext cx="9067800" cy="1143000"/>
          </a:xfrm>
          <a:prstGeom prst="rect">
            <a:avLst/>
          </a:prstGeom>
        </p:spPr>
        <p:txBody>
          <a:bodyPr anchor="ct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3.3 </a:t>
            </a:r>
            <a:r>
              <a:rPr lang="en-US" dirty="0" err="1"/>
              <a:t>Kỹ</a:t>
            </a:r>
            <a:r>
              <a:rPr lang="en-US" dirty="0"/>
              <a:t> </a:t>
            </a:r>
            <a:r>
              <a:rPr lang="en-US" dirty="0" err="1"/>
              <a:t>thuật</a:t>
            </a:r>
            <a:r>
              <a:rPr lang="en-US" dirty="0"/>
              <a:t> song </a:t>
            </a:r>
            <a:r>
              <a:rPr lang="en-US" dirty="0" err="1"/>
              <a:t>song</a:t>
            </a:r>
            <a:r>
              <a:rPr lang="en-US" dirty="0"/>
              <a:t> </a:t>
            </a:r>
            <a:r>
              <a:rPr lang="en-US" dirty="0" err="1"/>
              <a:t>mức</a:t>
            </a:r>
            <a:r>
              <a:rPr lang="en-US" dirty="0"/>
              <a:t> </a:t>
            </a:r>
            <a:r>
              <a:rPr lang="en-US" dirty="0" err="1"/>
              <a:t>lệnh</a:t>
            </a:r>
            <a:r>
              <a:rPr lang="en-US" dirty="0"/>
              <a:t> (t)</a:t>
            </a:r>
            <a:endParaRPr lang="en-US" dirty="0"/>
          </a:p>
        </p:txBody>
      </p:sp>
      <p:sp>
        <p:nvSpPr>
          <p:cNvPr id="5" name="Content Placeholder 4"/>
          <p:cNvSpPr>
            <a:spLocks noGrp="1"/>
          </p:cNvSpPr>
          <p:nvPr>
            <p:ph idx="1"/>
          </p:nvPr>
        </p:nvSpPr>
        <p:spPr>
          <a:xfrm>
            <a:off x="76200" y="1066800"/>
            <a:ext cx="9144000" cy="5410200"/>
          </a:xfrm>
        </p:spPr>
        <p:txBody>
          <a:bodyPr/>
          <a:lstStyle/>
          <a:p>
            <a:pPr>
              <a:lnSpc>
                <a:spcPct val="130000"/>
              </a:lnSpc>
              <a:spcBef>
                <a:spcPts val="0"/>
              </a:spcBef>
            </a:pPr>
            <a:r>
              <a:rPr lang="en-US" b="0" dirty="0" err="1">
                <a:latin typeface="+mj-lt"/>
              </a:rPr>
              <a:t>Phụ</a:t>
            </a:r>
            <a:r>
              <a:rPr lang="en-US" b="0" dirty="0">
                <a:latin typeface="+mj-lt"/>
              </a:rPr>
              <a:t> </a:t>
            </a:r>
            <a:r>
              <a:rPr lang="en-US" b="0" dirty="0" err="1">
                <a:latin typeface="+mj-lt"/>
              </a:rPr>
              <a:t>thuộc</a:t>
            </a:r>
            <a:r>
              <a:rPr lang="en-US" b="0" dirty="0">
                <a:latin typeface="+mj-lt"/>
              </a:rPr>
              <a:t> </a:t>
            </a:r>
            <a:r>
              <a:rPr lang="en-US" b="0" dirty="0" err="1">
                <a:latin typeface="+mj-lt"/>
              </a:rPr>
              <a:t>trong</a:t>
            </a:r>
            <a:r>
              <a:rPr lang="en-US" b="0" dirty="0">
                <a:latin typeface="+mj-lt"/>
              </a:rPr>
              <a:t> song </a:t>
            </a:r>
            <a:r>
              <a:rPr lang="en-US" b="0" dirty="0" err="1">
                <a:latin typeface="+mj-lt"/>
              </a:rPr>
              <a:t>song</a:t>
            </a:r>
            <a:r>
              <a:rPr lang="en-US" b="0" dirty="0">
                <a:latin typeface="+mj-lt"/>
              </a:rPr>
              <a:t> </a:t>
            </a:r>
            <a:r>
              <a:rPr lang="en-US" b="0" dirty="0" err="1">
                <a:latin typeface="+mj-lt"/>
              </a:rPr>
              <a:t>mức</a:t>
            </a:r>
            <a:r>
              <a:rPr lang="en-US" b="0" dirty="0">
                <a:latin typeface="+mj-lt"/>
              </a:rPr>
              <a:t> </a:t>
            </a:r>
            <a:r>
              <a:rPr lang="en-US" b="0" dirty="0" err="1">
                <a:latin typeface="+mj-lt"/>
              </a:rPr>
              <a:t>lệnh</a:t>
            </a:r>
            <a:endParaRPr lang="en-US" b="0" dirty="0">
              <a:latin typeface="+mj-lt"/>
            </a:endParaRPr>
          </a:p>
          <a:p>
            <a:pPr lvl="1">
              <a:lnSpc>
                <a:spcPct val="130000"/>
              </a:lnSpc>
              <a:spcBef>
                <a:spcPts val="0"/>
              </a:spcBef>
            </a:pPr>
            <a:r>
              <a:rPr lang="vi-VN" sz="2400" dirty="0"/>
              <a:t>Data dependencies</a:t>
            </a:r>
            <a:r>
              <a:rPr lang="en-US" sz="2400" dirty="0"/>
              <a:t>: </a:t>
            </a:r>
            <a:r>
              <a:rPr lang="en-US" sz="2400" dirty="0" err="1"/>
              <a:t>Lệnh</a:t>
            </a:r>
            <a:r>
              <a:rPr lang="en-US" sz="2400" dirty="0"/>
              <a:t> J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t>có</a:t>
            </a:r>
            <a:r>
              <a:rPr lang="en-US" sz="2400" dirty="0"/>
              <a:t> </a:t>
            </a:r>
            <a:r>
              <a:rPr lang="en-US" sz="2400" dirty="0" err="1"/>
              <a:t>phụ</a:t>
            </a:r>
            <a:r>
              <a:rPr lang="en-US" sz="2400" dirty="0"/>
              <a:t> </a:t>
            </a:r>
            <a:r>
              <a:rPr lang="en-US" sz="2400" dirty="0" err="1"/>
              <a:t>thuộc</a:t>
            </a:r>
            <a:r>
              <a:rPr lang="en-US" sz="2400" dirty="0"/>
              <a:t> </a:t>
            </a:r>
            <a:r>
              <a:rPr lang="en-US" sz="2400" dirty="0" err="1"/>
              <a:t>dữ</a:t>
            </a:r>
            <a:r>
              <a:rPr lang="en-US" sz="2400" dirty="0"/>
              <a:t> </a:t>
            </a:r>
            <a:r>
              <a:rPr lang="en-US" sz="2400" dirty="0" err="1"/>
              <a:t>liệu</a:t>
            </a:r>
            <a:r>
              <a:rPr lang="en-US" sz="2400" dirty="0"/>
              <a:t> </a:t>
            </a:r>
            <a:r>
              <a:rPr lang="en-US" sz="2400" dirty="0" err="1"/>
              <a:t>với</a:t>
            </a:r>
            <a:r>
              <a:rPr lang="en-US" sz="2400" dirty="0"/>
              <a:t> </a:t>
            </a:r>
            <a:r>
              <a:rPr lang="en-US" sz="2400" dirty="0" err="1"/>
              <a:t>lệnh</a:t>
            </a:r>
            <a:r>
              <a:rPr lang="en-US" sz="2400" dirty="0"/>
              <a:t> I </a:t>
            </a:r>
            <a:r>
              <a:rPr lang="en-US" sz="2400" dirty="0" err="1"/>
              <a:t>nếu</a:t>
            </a:r>
            <a:r>
              <a:rPr lang="en-US" sz="2400" dirty="0"/>
              <a:t> </a:t>
            </a:r>
            <a:r>
              <a:rPr lang="en-US" sz="2400" dirty="0" err="1"/>
              <a:t>một</a:t>
            </a:r>
            <a:r>
              <a:rPr lang="en-US" sz="2400" dirty="0"/>
              <a:t> </a:t>
            </a:r>
            <a:r>
              <a:rPr lang="en-US" sz="2400" dirty="0" err="1"/>
              <a:t>trong</a:t>
            </a:r>
            <a:r>
              <a:rPr lang="en-US" sz="2400" dirty="0"/>
              <a:t> </a:t>
            </a:r>
            <a:r>
              <a:rPr lang="en-US" sz="2400" dirty="0" err="1"/>
              <a:t>hai</a:t>
            </a:r>
            <a:r>
              <a:rPr lang="en-US" sz="2400" dirty="0"/>
              <a:t> </a:t>
            </a:r>
            <a:r>
              <a:rPr lang="en-US" sz="2400" dirty="0" err="1"/>
              <a:t>điều</a:t>
            </a:r>
            <a:r>
              <a:rPr lang="en-US" sz="2400" dirty="0"/>
              <a:t> </a:t>
            </a:r>
            <a:r>
              <a:rPr lang="en-US" sz="2400" dirty="0" err="1"/>
              <a:t>kiện</a:t>
            </a:r>
            <a:r>
              <a:rPr lang="en-US" sz="2400" dirty="0"/>
              <a:t> </a:t>
            </a:r>
            <a:r>
              <a:rPr lang="en-US" sz="2400" dirty="0" err="1"/>
              <a:t>thỏa</a:t>
            </a:r>
            <a:r>
              <a:rPr lang="en-US" sz="2400" dirty="0"/>
              <a:t> </a:t>
            </a:r>
            <a:r>
              <a:rPr lang="en-US" sz="2400" dirty="0" err="1"/>
              <a:t>mãn</a:t>
            </a:r>
            <a:r>
              <a:rPr lang="en-US" sz="2400" dirty="0"/>
              <a:t>: </a:t>
            </a:r>
            <a:endParaRPr lang="en-US" sz="2400" dirty="0"/>
          </a:p>
          <a:p>
            <a:pPr lvl="2">
              <a:lnSpc>
                <a:spcPct val="130000"/>
              </a:lnSpc>
              <a:spcBef>
                <a:spcPts val="0"/>
              </a:spcBef>
            </a:pPr>
            <a:r>
              <a:rPr lang="en-US" dirty="0"/>
              <a:t>(1) Instruction I </a:t>
            </a:r>
            <a:r>
              <a:rPr lang="en-US" dirty="0" err="1"/>
              <a:t>sinh</a:t>
            </a:r>
            <a:r>
              <a:rPr lang="en-US" dirty="0"/>
              <a:t> </a:t>
            </a:r>
            <a:r>
              <a:rPr lang="en-US" dirty="0" err="1"/>
              <a:t>ra</a:t>
            </a:r>
            <a:r>
              <a:rPr lang="en-US" dirty="0"/>
              <a:t> </a:t>
            </a:r>
            <a:r>
              <a:rPr lang="en-US" dirty="0" err="1"/>
              <a:t>một</a:t>
            </a:r>
            <a:r>
              <a:rPr lang="en-US" dirty="0"/>
              <a:t> </a:t>
            </a:r>
            <a:r>
              <a:rPr lang="en-US" dirty="0" err="1"/>
              <a:t>kết</a:t>
            </a:r>
            <a:r>
              <a:rPr lang="en-US" dirty="0"/>
              <a:t> </a:t>
            </a:r>
            <a:r>
              <a:rPr lang="en-US" dirty="0" err="1"/>
              <a:t>quả</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instruction J.</a:t>
            </a:r>
            <a:endParaRPr lang="en-US" dirty="0"/>
          </a:p>
          <a:p>
            <a:pPr lvl="2">
              <a:lnSpc>
                <a:spcPct val="130000"/>
              </a:lnSpc>
              <a:spcBef>
                <a:spcPts val="0"/>
              </a:spcBef>
            </a:pPr>
            <a:r>
              <a:rPr lang="en-US" dirty="0"/>
              <a:t>(2) Instruction J </a:t>
            </a:r>
            <a:r>
              <a:rPr lang="en-US" dirty="0" err="1"/>
              <a:t>là</a:t>
            </a:r>
            <a:r>
              <a:rPr lang="en-US" dirty="0"/>
              <a:t> </a:t>
            </a:r>
            <a:r>
              <a:rPr lang="en-US" dirty="0" err="1"/>
              <a:t>phụ</a:t>
            </a:r>
            <a:r>
              <a:rPr lang="en-US" dirty="0"/>
              <a:t> </a:t>
            </a:r>
            <a:r>
              <a:rPr lang="en-US"/>
              <a:t>thuộc </a:t>
            </a:r>
            <a:r>
              <a:rPr lang="en-US" dirty="0" err="1"/>
              <a:t>dữ</a:t>
            </a:r>
            <a:r>
              <a:rPr lang="en-US" dirty="0"/>
              <a:t> </a:t>
            </a:r>
            <a:r>
              <a:rPr lang="en-US" dirty="0" err="1"/>
              <a:t>liệu</a:t>
            </a:r>
            <a:r>
              <a:rPr lang="en-US" dirty="0"/>
              <a:t> </a:t>
            </a:r>
            <a:r>
              <a:rPr lang="en-US" dirty="0" err="1"/>
              <a:t>với</a:t>
            </a:r>
            <a:r>
              <a:rPr lang="en-US" dirty="0"/>
              <a:t> instruction K, </a:t>
            </a:r>
            <a:r>
              <a:rPr lang="en-US" dirty="0" err="1"/>
              <a:t>và</a:t>
            </a:r>
            <a:r>
              <a:rPr lang="en-US" dirty="0"/>
              <a:t> instruction K </a:t>
            </a:r>
            <a:r>
              <a:rPr lang="en-US" dirty="0" err="1"/>
              <a:t>là</a:t>
            </a:r>
            <a:r>
              <a:rPr lang="en-US" dirty="0"/>
              <a:t> </a:t>
            </a:r>
            <a:r>
              <a:rPr lang="en-US" dirty="0" err="1"/>
              <a:t>phụ</a:t>
            </a:r>
            <a:r>
              <a:rPr lang="en-US" dirty="0"/>
              <a:t> </a:t>
            </a:r>
            <a:r>
              <a:rPr lang="en-US" dirty="0" err="1"/>
              <a:t>thuộc</a:t>
            </a:r>
            <a:r>
              <a:rPr lang="en-US" dirty="0"/>
              <a:t> </a:t>
            </a:r>
            <a:r>
              <a:rPr lang="en-US" dirty="0" err="1"/>
              <a:t>dữ</a:t>
            </a:r>
            <a:r>
              <a:rPr lang="en-US" dirty="0"/>
              <a:t> </a:t>
            </a:r>
            <a:r>
              <a:rPr lang="en-US" dirty="0" err="1"/>
              <a:t>liệu</a:t>
            </a:r>
            <a:r>
              <a:rPr lang="en-US" dirty="0"/>
              <a:t> </a:t>
            </a:r>
            <a:r>
              <a:rPr lang="en-US" dirty="0" err="1"/>
              <a:t>với</a:t>
            </a:r>
            <a:r>
              <a:rPr lang="en-US" dirty="0"/>
              <a:t> instruction I.</a:t>
            </a:r>
            <a:endParaRPr lang="en-US" dirty="0"/>
          </a:p>
          <a:p>
            <a:pPr lvl="1">
              <a:lnSpc>
                <a:spcPct val="130000"/>
              </a:lnSpc>
              <a:spcBef>
                <a:spcPts val="0"/>
              </a:spcBef>
            </a:pPr>
            <a:r>
              <a:rPr lang="en-US" sz="2400" dirty="0"/>
              <a:t>Name dependencies: </a:t>
            </a:r>
            <a:r>
              <a:rPr lang="vi-VN" sz="2400" dirty="0"/>
              <a:t>xuất hiện khi hai instruction sử dụng cùng một thanh ghi hay một vùng bộ nhớ.</a:t>
            </a:r>
            <a:endParaRPr lang="en-US" sz="2400" dirty="0"/>
          </a:p>
          <a:p>
            <a:pPr lvl="1">
              <a:lnSpc>
                <a:spcPct val="130000"/>
              </a:lnSpc>
              <a:spcBef>
                <a:spcPts val="0"/>
              </a:spcBef>
            </a:pPr>
            <a:r>
              <a:rPr lang="en-US" sz="2400" dirty="0"/>
              <a:t>Control Dependences: </a:t>
            </a:r>
            <a:r>
              <a:rPr lang="vi-VN" sz="2400" dirty="0"/>
              <a:t>Một control dependence quyết định thứ tự thực hiện của một lệnh</a:t>
            </a:r>
            <a:endParaRPr lang="en-US" sz="2400" dirty="0"/>
          </a:p>
          <a:p>
            <a:pPr marL="457200" lvl="1" indent="0">
              <a:lnSpc>
                <a:spcPct val="130000"/>
              </a:lnSpc>
              <a:spcBef>
                <a:spcPts val="0"/>
              </a:spcBef>
              <a:buNone/>
            </a:pPr>
            <a:endParaRPr lang="vi-VN" sz="2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0"/>
            <a:ext cx="9067800" cy="1143000"/>
          </a:xfrm>
          <a:prstGeom prst="rect">
            <a:avLst/>
          </a:prstGeom>
        </p:spPr>
        <p:txBody>
          <a:bodyPr anchor="ct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3.4 </a:t>
            </a:r>
            <a:r>
              <a:rPr lang="vi-VN" dirty="0"/>
              <a:t>Bộ xử lý đa luồng và đa lõi</a:t>
            </a:r>
            <a:endParaRPr lang="en-US" dirty="0"/>
          </a:p>
        </p:txBody>
      </p:sp>
      <p:sp>
        <p:nvSpPr>
          <p:cNvPr id="5" name="Content Placeholder 4"/>
          <p:cNvSpPr>
            <a:spLocks noGrp="1"/>
          </p:cNvSpPr>
          <p:nvPr>
            <p:ph idx="1"/>
          </p:nvPr>
        </p:nvSpPr>
        <p:spPr>
          <a:xfrm>
            <a:off x="152400" y="1143001"/>
            <a:ext cx="8991600" cy="5181599"/>
          </a:xfrm>
        </p:spPr>
        <p:txBody>
          <a:bodyPr/>
          <a:lstStyle/>
          <a:p>
            <a:pPr>
              <a:lnSpc>
                <a:spcPct val="130000"/>
              </a:lnSpc>
              <a:spcBef>
                <a:spcPts val="0"/>
              </a:spcBef>
            </a:pPr>
            <a:r>
              <a:rPr lang="vi-VN" b="0" dirty="0">
                <a:latin typeface="+mj-lt"/>
              </a:rPr>
              <a:t>CPU đa nhân</a:t>
            </a:r>
            <a:r>
              <a:rPr lang="en-US" b="0" dirty="0">
                <a:latin typeface="+mj-lt"/>
              </a:rPr>
              <a:t>/</a:t>
            </a:r>
            <a:r>
              <a:rPr lang="vi-VN" b="0" dirty="0">
                <a:latin typeface="+mj-lt"/>
              </a:rPr>
              <a:t>đa lõi</a:t>
            </a:r>
            <a:r>
              <a:rPr lang="en-US" b="0" dirty="0">
                <a:latin typeface="+mj-lt"/>
              </a:rPr>
              <a:t>: </a:t>
            </a:r>
            <a:r>
              <a:rPr lang="vi-VN" b="0" dirty="0">
                <a:latin typeface="+mj-lt"/>
              </a:rPr>
              <a:t>có nhiều đơn vị vi xử lý (thường được gọi là "core") được tích hợp và đóng gói trên cùng một nền mạch tích hợp (chip) vật lý duy nhất.</a:t>
            </a:r>
            <a:endParaRPr lang="en-US" b="0" dirty="0">
              <a:latin typeface="+mj-lt"/>
            </a:endParaRPr>
          </a:p>
          <a:p>
            <a:pPr lvl="1">
              <a:lnSpc>
                <a:spcPct val="130000"/>
              </a:lnSpc>
              <a:spcBef>
                <a:spcPts val="0"/>
              </a:spcBef>
            </a:pPr>
            <a:r>
              <a:rPr lang="vi-VN" b="0" dirty="0">
                <a:latin typeface="+mj-lt"/>
              </a:rPr>
              <a:t>Mỗi core đều có thể thực hiện việc xử lý tuần tự từng gói dữ liệu</a:t>
            </a:r>
            <a:r>
              <a:rPr lang="en-US" b="0" dirty="0">
                <a:latin typeface="+mj-lt"/>
              </a:rPr>
              <a:t>.</a:t>
            </a:r>
            <a:endParaRPr lang="en-US" b="0" dirty="0">
              <a:latin typeface="+mj-lt"/>
            </a:endParaRPr>
          </a:p>
          <a:p>
            <a:pPr lvl="1">
              <a:lnSpc>
                <a:spcPct val="130000"/>
              </a:lnSpc>
              <a:spcBef>
                <a:spcPts val="0"/>
              </a:spcBef>
            </a:pPr>
            <a:r>
              <a:rPr lang="en-US" b="0" dirty="0">
                <a:latin typeface="+mj-lt"/>
              </a:rPr>
              <a:t>S</a:t>
            </a:r>
            <a:r>
              <a:rPr lang="vi-VN" b="0" dirty="0">
                <a:latin typeface="+mj-lt"/>
              </a:rPr>
              <a:t>ự kết hợp nhiều core trên một hệ CPU giúp làm tăng tốc độ xử lý chung của hệ thống</a:t>
            </a:r>
            <a:r>
              <a:rPr lang="en-US" b="0" dirty="0">
                <a:latin typeface="+mj-lt"/>
              </a:rPr>
              <a:t>.</a:t>
            </a:r>
            <a:endParaRPr lang="en-US" b="0" dirty="0">
              <a:latin typeface="+mj-lt"/>
            </a:endParaRPr>
          </a:p>
          <a:p>
            <a:pPr>
              <a:lnSpc>
                <a:spcPct val="130000"/>
              </a:lnSpc>
              <a:spcBef>
                <a:spcPts val="0"/>
              </a:spcBef>
            </a:pPr>
            <a:r>
              <a:rPr lang="vi-VN" b="0" dirty="0">
                <a:latin typeface="+mj-lt"/>
              </a:rPr>
              <a:t> Đa luồng</a:t>
            </a:r>
            <a:r>
              <a:rPr lang="en-US" b="0" dirty="0">
                <a:latin typeface="+mj-lt"/>
              </a:rPr>
              <a:t>: </a:t>
            </a:r>
            <a:r>
              <a:rPr lang="vi-VN" b="0" dirty="0">
                <a:latin typeface="+mj-lt"/>
              </a:rPr>
              <a:t> khối lượng công việc được phân chia thành nhiều luồng khác nhau. </a:t>
            </a:r>
            <a:endParaRPr lang="en-US" b="0" dirty="0">
              <a:latin typeface="+mj-l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52400" y="1219200"/>
          <a:ext cx="8207823" cy="3337560"/>
        </p:xfrm>
        <a:graphic>
          <a:graphicData uri="http://schemas.openxmlformats.org/drawingml/2006/table">
            <a:tbl>
              <a:tblPr firstRow="1" bandRow="1">
                <a:tableStyleId>{5C22544A-7EE6-4342-B048-85BDC9FD1C3A}</a:tableStyleId>
              </a:tblPr>
              <a:tblGrid>
                <a:gridCol w="631371"/>
                <a:gridCol w="631371"/>
                <a:gridCol w="631371"/>
                <a:gridCol w="631371"/>
                <a:gridCol w="631371"/>
                <a:gridCol w="631371"/>
                <a:gridCol w="631371"/>
                <a:gridCol w="631371"/>
                <a:gridCol w="631371"/>
                <a:gridCol w="631371"/>
                <a:gridCol w="631371"/>
                <a:gridCol w="631371"/>
                <a:gridCol w="631371"/>
              </a:tblGrid>
              <a:tr h="370840">
                <a:tc>
                  <a:txBody>
                    <a:bodyPr/>
                    <a:lstStyle/>
                    <a:p>
                      <a:endParaRPr lang="en-US" dirty="0"/>
                    </a:p>
                  </a:txBody>
                  <a:tcPr/>
                </a:tc>
                <a:tc>
                  <a:txBody>
                    <a:bodyPr/>
                    <a:lstStyle/>
                    <a:p>
                      <a:r>
                        <a:rPr lang="en-US" dirty="0"/>
                        <a:t>1</a:t>
                      </a:r>
                      <a:endParaRPr lang="en-US" dirty="0"/>
                    </a:p>
                  </a:txBody>
                  <a:tcPr/>
                </a:tc>
                <a:tc>
                  <a:txBody>
                    <a:bodyPr/>
                    <a:lstStyle/>
                    <a:p>
                      <a:r>
                        <a:rPr lang="en-US" dirty="0"/>
                        <a:t>2</a:t>
                      </a:r>
                      <a:endParaRPr lang="en-US" dirty="0"/>
                    </a:p>
                  </a:txBody>
                  <a:tcPr/>
                </a:tc>
                <a:tc>
                  <a:txBody>
                    <a:bodyPr/>
                    <a:lstStyle/>
                    <a:p>
                      <a:r>
                        <a:rPr lang="en-US" dirty="0"/>
                        <a:t>3</a:t>
                      </a:r>
                      <a:endParaRPr lang="en-US" dirty="0"/>
                    </a:p>
                  </a:txBody>
                  <a:tcPr/>
                </a:tc>
                <a:tc>
                  <a:txBody>
                    <a:bodyPr/>
                    <a:lstStyle/>
                    <a:p>
                      <a:r>
                        <a:rPr lang="en-US" dirty="0"/>
                        <a:t>4</a:t>
                      </a:r>
                      <a:endParaRPr lang="en-US" dirty="0"/>
                    </a:p>
                  </a:txBody>
                  <a:tcPr/>
                </a:tc>
                <a:tc>
                  <a:txBody>
                    <a:bodyPr/>
                    <a:lstStyle/>
                    <a:p>
                      <a:r>
                        <a:rPr lang="en-US" dirty="0"/>
                        <a:t>5</a:t>
                      </a:r>
                      <a:endParaRPr lang="en-US" dirty="0"/>
                    </a:p>
                  </a:txBody>
                  <a:tcPr/>
                </a:tc>
                <a:tc>
                  <a:txBody>
                    <a:bodyPr/>
                    <a:lstStyle/>
                    <a:p>
                      <a:r>
                        <a:rPr lang="en-US" dirty="0"/>
                        <a:t>6</a:t>
                      </a:r>
                      <a:endParaRPr lang="en-US" dirty="0"/>
                    </a:p>
                  </a:txBody>
                  <a:tcPr/>
                </a:tc>
                <a:tc>
                  <a:txBody>
                    <a:bodyPr/>
                    <a:lstStyle/>
                    <a:p>
                      <a:r>
                        <a:rPr lang="en-US" dirty="0"/>
                        <a:t>7</a:t>
                      </a:r>
                      <a:endParaRPr lang="en-US" dirty="0"/>
                    </a:p>
                  </a:txBody>
                  <a:tcPr/>
                </a:tc>
                <a:tc>
                  <a:txBody>
                    <a:bodyPr/>
                    <a:lstStyle/>
                    <a:p>
                      <a:r>
                        <a:rPr lang="en-US" dirty="0"/>
                        <a:t>8</a:t>
                      </a:r>
                      <a:endParaRPr lang="en-US" dirty="0"/>
                    </a:p>
                  </a:txBody>
                  <a:tcPr/>
                </a:tc>
                <a:tc>
                  <a:txBody>
                    <a:bodyPr/>
                    <a:lstStyle/>
                    <a:p>
                      <a:r>
                        <a:rPr lang="en-US" dirty="0"/>
                        <a:t>9</a:t>
                      </a:r>
                      <a:endParaRPr lang="en-US" dirty="0"/>
                    </a:p>
                  </a:txBody>
                  <a:tcPr/>
                </a:tc>
                <a:tc>
                  <a:txBody>
                    <a:bodyPr/>
                    <a:lstStyle/>
                    <a:p>
                      <a:r>
                        <a:rPr lang="en-US" dirty="0"/>
                        <a:t>10</a:t>
                      </a:r>
                      <a:endParaRPr lang="en-US" dirty="0"/>
                    </a:p>
                  </a:txBody>
                  <a:tcPr/>
                </a:tc>
                <a:tc>
                  <a:txBody>
                    <a:bodyPr/>
                    <a:lstStyle/>
                    <a:p>
                      <a:r>
                        <a:rPr lang="en-US" dirty="0"/>
                        <a:t>11</a:t>
                      </a:r>
                      <a:endParaRPr lang="en-US" dirty="0"/>
                    </a:p>
                  </a:txBody>
                  <a:tcPr/>
                </a:tc>
                <a:tc>
                  <a:txBody>
                    <a:bodyPr/>
                    <a:lstStyle/>
                    <a:p>
                      <a:r>
                        <a:rPr lang="en-US" dirty="0"/>
                        <a:t>12</a:t>
                      </a:r>
                      <a:endParaRPr lang="en-US" dirty="0"/>
                    </a:p>
                  </a:txBody>
                  <a:tcPr/>
                </a:tc>
              </a:tr>
              <a:tr h="370840">
                <a:tc>
                  <a:txBody>
                    <a:bodyPr/>
                    <a:lstStyle/>
                    <a:p>
                      <a:r>
                        <a:rPr lang="en-US" dirty="0"/>
                        <a:t>L2</a:t>
                      </a:r>
                      <a:endParaRPr lang="en-US" dirty="0"/>
                    </a:p>
                  </a:txBody>
                  <a:tcPr/>
                </a:tc>
                <a:tc>
                  <a:txBody>
                    <a:bodyPr/>
                    <a:lstStyle/>
                    <a:p>
                      <a:r>
                        <a:rPr lang="en-US" dirty="0"/>
                        <a:t>IF</a:t>
                      </a:r>
                      <a:endParaRPr lang="en-US" dirty="0"/>
                    </a:p>
                  </a:txBody>
                  <a:tcPr/>
                </a:tc>
                <a:tc>
                  <a:txBody>
                    <a:bodyPr/>
                    <a:lstStyle/>
                    <a:p>
                      <a:r>
                        <a:rPr lang="en-US" dirty="0"/>
                        <a:t>ID</a:t>
                      </a:r>
                      <a:endParaRPr lang="en-US" dirty="0"/>
                    </a:p>
                  </a:txBody>
                  <a:tcPr/>
                </a:tc>
                <a:tc>
                  <a:txBody>
                    <a:bodyPr/>
                    <a:lstStyle/>
                    <a:p>
                      <a:r>
                        <a:rPr lang="en-US" dirty="0"/>
                        <a:t>OF</a:t>
                      </a:r>
                      <a:endParaRPr lang="en-US" dirty="0"/>
                    </a:p>
                  </a:txBody>
                  <a:tcPr/>
                </a:tc>
                <a:tc>
                  <a:txBody>
                    <a:bodyPr/>
                    <a:lstStyle/>
                    <a:p>
                      <a:r>
                        <a:rPr lang="en-US" dirty="0"/>
                        <a:t>EX</a:t>
                      </a:r>
                      <a:endParaRPr lang="en-US" dirty="0"/>
                    </a:p>
                  </a:txBody>
                  <a:tcPr/>
                </a:tc>
                <a:tc>
                  <a:txBody>
                    <a:bodyPr/>
                    <a:lstStyle/>
                    <a:p>
                      <a:r>
                        <a:rPr lang="en-US" dirty="0"/>
                        <a:t>OW</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a:t>L5</a:t>
                      </a:r>
                      <a:endParaRPr lang="en-US" dirty="0"/>
                    </a:p>
                  </a:txBody>
                  <a:tcPr/>
                </a:tc>
                <a:tc>
                  <a:txBody>
                    <a:bodyPr/>
                    <a:lstStyle/>
                    <a:p>
                      <a:endParaRPr lang="en-US" dirty="0"/>
                    </a:p>
                  </a:txBody>
                  <a:tcPr/>
                </a:tc>
                <a:tc>
                  <a:txBody>
                    <a:bodyPr/>
                    <a:lstStyle/>
                    <a:p>
                      <a:r>
                        <a:rPr lang="en-US" dirty="0"/>
                        <a:t>IF</a:t>
                      </a:r>
                      <a:endParaRPr lang="en-US" dirty="0"/>
                    </a:p>
                  </a:txBody>
                  <a:tcPr/>
                </a:tc>
                <a:tc>
                  <a:txBody>
                    <a:bodyPr/>
                    <a:lstStyle/>
                    <a:p>
                      <a:r>
                        <a:rPr lang="en-US" dirty="0"/>
                        <a:t>ID</a:t>
                      </a:r>
                      <a:endParaRPr lang="en-US" dirty="0"/>
                    </a:p>
                  </a:txBody>
                  <a:tcPr/>
                </a:tc>
                <a:tc>
                  <a:txBody>
                    <a:bodyPr/>
                    <a:lstStyle/>
                    <a:p>
                      <a:r>
                        <a:rPr lang="en-US" dirty="0"/>
                        <a:t>OF</a:t>
                      </a:r>
                      <a:endParaRPr lang="en-US" dirty="0"/>
                    </a:p>
                  </a:txBody>
                  <a:tcPr/>
                </a:tc>
                <a:tc>
                  <a:txBody>
                    <a:bodyPr/>
                    <a:lstStyle/>
                    <a:p>
                      <a:r>
                        <a:rPr lang="en-US" dirty="0"/>
                        <a:t>EX</a:t>
                      </a:r>
                      <a:endParaRPr lang="en-US" dirty="0"/>
                    </a:p>
                  </a:txBody>
                  <a:tcPr/>
                </a:tc>
                <a:tc>
                  <a:txBody>
                    <a:bodyPr/>
                    <a:lstStyle/>
                    <a:p>
                      <a:r>
                        <a:rPr lang="en-US" dirty="0"/>
                        <a:t>OW</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a:t>L1</a:t>
                      </a:r>
                      <a:endParaRPr lang="en-US" dirty="0"/>
                    </a:p>
                  </a:txBody>
                  <a:tcPr/>
                </a:tc>
                <a:tc>
                  <a:txBody>
                    <a:bodyPr/>
                    <a:lstStyle/>
                    <a:p>
                      <a:endParaRPr lang="en-US" dirty="0"/>
                    </a:p>
                  </a:txBody>
                  <a:tcPr/>
                </a:tc>
                <a:tc>
                  <a:txBody>
                    <a:bodyPr/>
                    <a:lstStyle/>
                    <a:p>
                      <a:endParaRPr lang="en-US" dirty="0"/>
                    </a:p>
                  </a:txBody>
                  <a:tcPr/>
                </a:tc>
                <a:tc>
                  <a:txBody>
                    <a:bodyPr/>
                    <a:lstStyle/>
                    <a:p>
                      <a:r>
                        <a:rPr lang="en-US" dirty="0"/>
                        <a:t>IF</a:t>
                      </a:r>
                      <a:endParaRPr lang="en-US" dirty="0"/>
                    </a:p>
                  </a:txBody>
                  <a:tcPr/>
                </a:tc>
                <a:tc>
                  <a:txBody>
                    <a:bodyPr/>
                    <a:lstStyle/>
                    <a:p>
                      <a:r>
                        <a:rPr lang="en-US" dirty="0"/>
                        <a:t>ID</a:t>
                      </a:r>
                      <a:endParaRPr lang="en-US" dirty="0"/>
                    </a:p>
                  </a:txBody>
                  <a:tcPr/>
                </a:tc>
                <a:tc>
                  <a:txBody>
                    <a:bodyPr/>
                    <a:lstStyle/>
                    <a:p>
                      <a:r>
                        <a:rPr lang="en-US" dirty="0"/>
                        <a:t>OF</a:t>
                      </a:r>
                      <a:endParaRPr lang="en-US" dirty="0"/>
                    </a:p>
                  </a:txBody>
                  <a:tcPr/>
                </a:tc>
                <a:tc>
                  <a:txBody>
                    <a:bodyPr/>
                    <a:lstStyle/>
                    <a:p>
                      <a:r>
                        <a:rPr lang="en-US" dirty="0"/>
                        <a:t>EX</a:t>
                      </a:r>
                      <a:endParaRPr lang="en-US" dirty="0"/>
                    </a:p>
                  </a:txBody>
                  <a:tcPr/>
                </a:tc>
                <a:tc>
                  <a:txBody>
                    <a:bodyPr/>
                    <a:lstStyle/>
                    <a:p>
                      <a:r>
                        <a:rPr lang="en-US" dirty="0"/>
                        <a:t>OW</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a:t>L4</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IF</a:t>
                      </a:r>
                      <a:endParaRPr lang="en-US" dirty="0"/>
                    </a:p>
                  </a:txBody>
                  <a:tcPr/>
                </a:tc>
                <a:tc>
                  <a:txBody>
                    <a:bodyPr/>
                    <a:lstStyle/>
                    <a:p>
                      <a:r>
                        <a:rPr lang="en-US" dirty="0"/>
                        <a:t>ID</a:t>
                      </a:r>
                      <a:endParaRPr lang="en-US" dirty="0"/>
                    </a:p>
                  </a:txBody>
                  <a:tcPr/>
                </a:tc>
                <a:tc>
                  <a:txBody>
                    <a:bodyPr/>
                    <a:lstStyle/>
                    <a:p>
                      <a:r>
                        <a:rPr lang="en-US" dirty="0"/>
                        <a:t>OF</a:t>
                      </a:r>
                      <a:endParaRPr lang="en-US" dirty="0"/>
                    </a:p>
                  </a:txBody>
                  <a:tcPr/>
                </a:tc>
                <a:tc>
                  <a:txBody>
                    <a:bodyPr/>
                    <a:lstStyle/>
                    <a:p>
                      <a:r>
                        <a:rPr lang="en-US" dirty="0"/>
                        <a:t>EX</a:t>
                      </a:r>
                      <a:endParaRPr lang="en-US" dirty="0"/>
                    </a:p>
                  </a:txBody>
                  <a:tcPr/>
                </a:tc>
                <a:tc>
                  <a:txBody>
                    <a:bodyPr/>
                    <a:lstStyle/>
                    <a:p>
                      <a:r>
                        <a:rPr lang="en-US" dirty="0"/>
                        <a:t>OW</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a:t>L7</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IF</a:t>
                      </a:r>
                      <a:endParaRPr lang="en-US" dirty="0"/>
                    </a:p>
                  </a:txBody>
                  <a:tcPr/>
                </a:tc>
                <a:tc>
                  <a:txBody>
                    <a:bodyPr/>
                    <a:lstStyle/>
                    <a:p>
                      <a:r>
                        <a:rPr lang="en-US" dirty="0"/>
                        <a:t>ID</a:t>
                      </a:r>
                      <a:endParaRPr lang="en-US" dirty="0"/>
                    </a:p>
                  </a:txBody>
                  <a:tcPr/>
                </a:tc>
                <a:tc>
                  <a:txBody>
                    <a:bodyPr/>
                    <a:lstStyle/>
                    <a:p>
                      <a:r>
                        <a:rPr lang="en-US" dirty="0"/>
                        <a:t>OF</a:t>
                      </a:r>
                      <a:endParaRPr lang="en-US" dirty="0"/>
                    </a:p>
                  </a:txBody>
                  <a:tcPr/>
                </a:tc>
                <a:tc>
                  <a:txBody>
                    <a:bodyPr/>
                    <a:lstStyle/>
                    <a:p>
                      <a:r>
                        <a:rPr lang="en-US" dirty="0"/>
                        <a:t>EX</a:t>
                      </a:r>
                      <a:endParaRPr lang="en-US" dirty="0"/>
                    </a:p>
                  </a:txBody>
                  <a:tcPr/>
                </a:tc>
                <a:tc>
                  <a:txBody>
                    <a:bodyPr/>
                    <a:lstStyle/>
                    <a:p>
                      <a:r>
                        <a:rPr lang="en-US" dirty="0"/>
                        <a:t>OW</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a:t>L3</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IF </a:t>
                      </a:r>
                      <a:endParaRPr lang="en-US" dirty="0"/>
                    </a:p>
                  </a:txBody>
                  <a:tcPr/>
                </a:tc>
                <a:tc>
                  <a:txBody>
                    <a:bodyPr/>
                    <a:lstStyle/>
                    <a:p>
                      <a:r>
                        <a:rPr lang="en-US" dirty="0"/>
                        <a:t>ID</a:t>
                      </a:r>
                      <a:endParaRPr lang="en-US" dirty="0"/>
                    </a:p>
                  </a:txBody>
                  <a:tcPr/>
                </a:tc>
                <a:tc>
                  <a:txBody>
                    <a:bodyPr/>
                    <a:lstStyle/>
                    <a:p>
                      <a:r>
                        <a:rPr lang="en-US" dirty="0"/>
                        <a:t>OF</a:t>
                      </a:r>
                      <a:endParaRPr lang="en-US" dirty="0"/>
                    </a:p>
                  </a:txBody>
                  <a:tcPr/>
                </a:tc>
                <a:tc>
                  <a:txBody>
                    <a:bodyPr/>
                    <a:lstStyle/>
                    <a:p>
                      <a:r>
                        <a:rPr lang="en-US" dirty="0"/>
                        <a:t>EX</a:t>
                      </a:r>
                      <a:endParaRPr lang="en-US" dirty="0"/>
                    </a:p>
                  </a:txBody>
                  <a:tcPr/>
                </a:tc>
                <a:tc>
                  <a:txBody>
                    <a:bodyPr/>
                    <a:lstStyle/>
                    <a:p>
                      <a:r>
                        <a:rPr lang="en-US" dirty="0"/>
                        <a:t>OW</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a:t>L6</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IF </a:t>
                      </a:r>
                      <a:endParaRPr lang="en-US" dirty="0"/>
                    </a:p>
                  </a:txBody>
                  <a:tcPr/>
                </a:tc>
                <a:tc>
                  <a:txBody>
                    <a:bodyPr/>
                    <a:lstStyle/>
                    <a:p>
                      <a:r>
                        <a:rPr lang="en-US" dirty="0"/>
                        <a:t>ID</a:t>
                      </a:r>
                      <a:endParaRPr lang="en-US" dirty="0"/>
                    </a:p>
                  </a:txBody>
                  <a:tcPr/>
                </a:tc>
                <a:tc>
                  <a:txBody>
                    <a:bodyPr/>
                    <a:lstStyle/>
                    <a:p>
                      <a:r>
                        <a:rPr lang="en-US" dirty="0"/>
                        <a:t>OF</a:t>
                      </a:r>
                      <a:endParaRPr lang="en-US" dirty="0"/>
                    </a:p>
                  </a:txBody>
                  <a:tcPr/>
                </a:tc>
                <a:tc>
                  <a:txBody>
                    <a:bodyPr/>
                    <a:lstStyle/>
                    <a:p>
                      <a:r>
                        <a:rPr lang="en-US" dirty="0"/>
                        <a:t>EX</a:t>
                      </a:r>
                      <a:endParaRPr lang="en-US" dirty="0"/>
                    </a:p>
                  </a:txBody>
                  <a:tcPr/>
                </a:tc>
                <a:tc>
                  <a:txBody>
                    <a:bodyPr/>
                    <a:lstStyle/>
                    <a:p>
                      <a:r>
                        <a:rPr lang="en-US" dirty="0"/>
                        <a:t>OW</a:t>
                      </a:r>
                      <a:endParaRPr lang="en-US" dirty="0"/>
                    </a:p>
                  </a:txBody>
                  <a:tcPr/>
                </a:tc>
                <a:tc>
                  <a:txBody>
                    <a:bodyPr/>
                    <a:lstStyle/>
                    <a:p>
                      <a:endParaRPr lang="en-US" dirty="0"/>
                    </a:p>
                  </a:txBody>
                  <a:tcPr/>
                </a:tc>
              </a:tr>
              <a:tr h="370840">
                <a:tc>
                  <a:txBody>
                    <a:bodyPr/>
                    <a:lstStyle/>
                    <a:p>
                      <a:r>
                        <a:rPr lang="en-US" dirty="0"/>
                        <a:t>L8</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IF</a:t>
                      </a:r>
                      <a:endParaRPr lang="en-US" dirty="0"/>
                    </a:p>
                  </a:txBody>
                  <a:tcPr/>
                </a:tc>
                <a:tc>
                  <a:txBody>
                    <a:bodyPr/>
                    <a:lstStyle/>
                    <a:p>
                      <a:r>
                        <a:rPr lang="en-US" dirty="0"/>
                        <a:t>ID</a:t>
                      </a:r>
                      <a:endParaRPr lang="en-US" dirty="0"/>
                    </a:p>
                  </a:txBody>
                  <a:tcPr/>
                </a:tc>
                <a:tc>
                  <a:txBody>
                    <a:bodyPr/>
                    <a:lstStyle/>
                    <a:p>
                      <a:r>
                        <a:rPr lang="en-US" dirty="0"/>
                        <a:t>OF</a:t>
                      </a:r>
                      <a:endParaRPr lang="en-US" dirty="0"/>
                    </a:p>
                  </a:txBody>
                  <a:tcPr/>
                </a:tc>
                <a:tc>
                  <a:txBody>
                    <a:bodyPr/>
                    <a:lstStyle/>
                    <a:p>
                      <a:r>
                        <a:rPr lang="en-US" dirty="0"/>
                        <a:t>EX</a:t>
                      </a:r>
                      <a:endParaRPr lang="en-US" dirty="0"/>
                    </a:p>
                  </a:txBody>
                  <a:tcPr/>
                </a:tc>
                <a:tc>
                  <a:txBody>
                    <a:bodyPr/>
                    <a:lstStyle/>
                    <a:p>
                      <a:r>
                        <a:rPr lang="en-US" dirty="0"/>
                        <a:t>OW</a:t>
                      </a:r>
                      <a:endParaRPr lang="en-US" dirty="0"/>
                    </a:p>
                  </a:txBody>
                  <a:tcPr/>
                </a:tc>
              </a:tr>
            </a:tbl>
          </a:graphicData>
        </a:graphic>
      </p:graphicFrame>
      <p:sp>
        <p:nvSpPr>
          <p:cNvPr id="5" name="Rectangle 4"/>
          <p:cNvSpPr/>
          <p:nvPr/>
        </p:nvSpPr>
        <p:spPr>
          <a:xfrm>
            <a:off x="1066800" y="3846255"/>
            <a:ext cx="2438400" cy="2554545"/>
          </a:xfrm>
          <a:prstGeom prst="rect">
            <a:avLst/>
          </a:prstGeom>
        </p:spPr>
        <p:txBody>
          <a:bodyPr wrap="square">
            <a:spAutoFit/>
          </a:bodyPr>
          <a:lstStyle/>
          <a:p>
            <a:pPr marL="0" lvl="1">
              <a:buClr>
                <a:schemeClr val="accent1">
                  <a:lumMod val="50000"/>
                </a:schemeClr>
              </a:buClr>
              <a:buFont typeface="+mj-lt"/>
              <a:buAutoNum type="arabicPeriod"/>
            </a:pPr>
            <a:r>
              <a:rPr lang="en-US" b="0" dirty="0">
                <a:solidFill>
                  <a:srgbClr val="000000"/>
                </a:solidFill>
              </a:rPr>
              <a:t>MOV R1,a</a:t>
            </a:r>
            <a:endParaRPr lang="en-US" b="0" dirty="0">
              <a:solidFill>
                <a:srgbClr val="000000"/>
              </a:solidFill>
            </a:endParaRPr>
          </a:p>
          <a:p>
            <a:pPr marL="0" lvl="1">
              <a:buClr>
                <a:schemeClr val="accent1">
                  <a:lumMod val="50000"/>
                </a:schemeClr>
              </a:buClr>
              <a:buFont typeface="+mj-lt"/>
              <a:buAutoNum type="arabicPeriod"/>
            </a:pPr>
            <a:r>
              <a:rPr lang="en-US" b="0" dirty="0">
                <a:solidFill>
                  <a:srgbClr val="000000"/>
                </a:solidFill>
              </a:rPr>
              <a:t>MOV R2,b</a:t>
            </a:r>
            <a:endParaRPr lang="en-US" b="0" dirty="0">
              <a:solidFill>
                <a:srgbClr val="000000"/>
              </a:solidFill>
            </a:endParaRPr>
          </a:p>
          <a:p>
            <a:pPr marL="0" lvl="1">
              <a:buClr>
                <a:schemeClr val="accent1">
                  <a:lumMod val="50000"/>
                </a:schemeClr>
              </a:buClr>
              <a:buFont typeface="+mj-lt"/>
              <a:buAutoNum type="arabicPeriod"/>
            </a:pPr>
            <a:r>
              <a:rPr lang="en-US" b="0" dirty="0">
                <a:solidFill>
                  <a:srgbClr val="000000"/>
                </a:solidFill>
              </a:rPr>
              <a:t>DIV R1,R2</a:t>
            </a:r>
            <a:endParaRPr lang="en-US" b="0" dirty="0">
              <a:solidFill>
                <a:srgbClr val="000000"/>
              </a:solidFill>
            </a:endParaRPr>
          </a:p>
          <a:p>
            <a:pPr marL="0" lvl="1">
              <a:buClr>
                <a:schemeClr val="accent1">
                  <a:lumMod val="50000"/>
                </a:schemeClr>
              </a:buClr>
              <a:buFont typeface="+mj-lt"/>
              <a:buAutoNum type="arabicPeriod"/>
            </a:pPr>
            <a:r>
              <a:rPr lang="en-US" b="0" dirty="0">
                <a:solidFill>
                  <a:srgbClr val="000000"/>
                </a:solidFill>
              </a:rPr>
              <a:t>MOV R3,c</a:t>
            </a:r>
            <a:endParaRPr lang="en-US" b="0" dirty="0">
              <a:solidFill>
                <a:srgbClr val="000000"/>
              </a:solidFill>
            </a:endParaRPr>
          </a:p>
          <a:p>
            <a:pPr marL="0" lvl="1">
              <a:buClr>
                <a:schemeClr val="accent1">
                  <a:lumMod val="50000"/>
                </a:schemeClr>
              </a:buClr>
              <a:buFont typeface="+mj-lt"/>
              <a:buAutoNum type="arabicPeriod"/>
            </a:pPr>
            <a:r>
              <a:rPr lang="en-US" b="0" dirty="0">
                <a:solidFill>
                  <a:srgbClr val="000000"/>
                </a:solidFill>
              </a:rPr>
              <a:t>MOV R4,d</a:t>
            </a:r>
            <a:endParaRPr lang="en-US" b="0" dirty="0">
              <a:solidFill>
                <a:srgbClr val="000000"/>
              </a:solidFill>
            </a:endParaRPr>
          </a:p>
          <a:p>
            <a:pPr marL="0" lvl="1">
              <a:buClr>
                <a:schemeClr val="accent1">
                  <a:lumMod val="50000"/>
                </a:schemeClr>
              </a:buClr>
              <a:buFont typeface="+mj-lt"/>
              <a:buAutoNum type="arabicPeriod"/>
            </a:pPr>
            <a:r>
              <a:rPr lang="en-US" b="0" dirty="0">
                <a:solidFill>
                  <a:srgbClr val="000000"/>
                </a:solidFill>
              </a:rPr>
              <a:t>MUL R3,R4</a:t>
            </a:r>
            <a:endParaRPr lang="en-US" b="0" dirty="0">
              <a:solidFill>
                <a:srgbClr val="000000"/>
              </a:solidFill>
            </a:endParaRPr>
          </a:p>
          <a:p>
            <a:pPr marL="0" lvl="1">
              <a:buClr>
                <a:schemeClr val="accent1">
                  <a:lumMod val="50000"/>
                </a:schemeClr>
              </a:buClr>
              <a:buFont typeface="+mj-lt"/>
              <a:buAutoNum type="arabicPeriod"/>
            </a:pPr>
            <a:r>
              <a:rPr lang="en-US" b="0" dirty="0">
                <a:solidFill>
                  <a:srgbClr val="000000"/>
                </a:solidFill>
              </a:rPr>
              <a:t>ADD R5,R2,R4</a:t>
            </a:r>
            <a:endParaRPr lang="en-US" b="0" dirty="0">
              <a:solidFill>
                <a:srgbClr val="000000"/>
              </a:solidFill>
            </a:endParaRPr>
          </a:p>
          <a:p>
            <a:pPr marL="0" lvl="1">
              <a:buClr>
                <a:schemeClr val="accent1">
                  <a:lumMod val="50000"/>
                </a:schemeClr>
              </a:buClr>
              <a:buFont typeface="+mj-lt"/>
              <a:buAutoNum type="arabicPeriod"/>
            </a:pPr>
            <a:r>
              <a:rPr lang="en-US" b="0" dirty="0">
                <a:solidFill>
                  <a:srgbClr val="000000"/>
                </a:solidFill>
              </a:rPr>
              <a:t>SUB R6,R4,R5</a:t>
            </a:r>
            <a:endParaRPr lang="en-US" b="0" dirty="0">
              <a:solidFill>
                <a:srgbClr val="000000"/>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vi-VN" b="0"/>
              <a:t>Scan bài làm dạng PDF gửi qua mail.</a:t>
            </a:r>
            <a:endParaRPr lang="vi-VN" b="0"/>
          </a:p>
          <a:p>
            <a:pPr marL="0" indent="0">
              <a:buNone/>
            </a:pPr>
            <a:r>
              <a:rPr lang="vi-VN" b="0"/>
              <a:t>Tiêu đề mail: </a:t>
            </a:r>
            <a:r>
              <a:rPr lang="vi-VN"/>
              <a:t>14a6_STT_họ và tên</a:t>
            </a:r>
            <a:endParaRPr lang="vi-VN"/>
          </a:p>
          <a:p>
            <a:pPr marL="0" indent="0">
              <a:buNone/>
            </a:pPr>
            <a:r>
              <a:rPr lang="vi-VN" b="0"/>
              <a:t>Ví dụ: 14a6_202</a:t>
            </a:r>
            <a:r>
              <a:rPr lang="en-US" b="0"/>
              <a:t>3</a:t>
            </a:r>
            <a:r>
              <a:rPr lang="vi-VN" b="0"/>
              <a:t>_</a:t>
            </a:r>
            <a:r>
              <a:rPr lang="en-US" b="0"/>
              <a:t>NgoThiHoa</a:t>
            </a:r>
            <a:endParaRPr lang="vi-VN" b="0"/>
          </a:p>
          <a:p>
            <a:pPr marL="0" indent="0">
              <a:buNone/>
            </a:pPr>
            <a:r>
              <a:rPr lang="vi-VN" b="0"/>
              <a:t>Tên file đính kèm: </a:t>
            </a:r>
            <a:r>
              <a:rPr lang="vi-VN"/>
              <a:t>Stt_Họ và tên</a:t>
            </a:r>
            <a:endParaRPr lang="vi-VN"/>
          </a:p>
          <a:p>
            <a:pPr marL="0" indent="0">
              <a:buNone/>
            </a:pPr>
            <a:r>
              <a:rPr lang="vi-VN" b="0"/>
              <a:t>Ví dụ: 202</a:t>
            </a:r>
            <a:r>
              <a:rPr lang="en-US" b="0"/>
              <a:t>3</a:t>
            </a:r>
            <a:r>
              <a:rPr lang="vi-VN" b="0"/>
              <a:t>_</a:t>
            </a:r>
            <a:r>
              <a:rPr lang="en-US" b="0"/>
              <a:t>NgoThiHoa</a:t>
            </a:r>
            <a:endParaRPr lang="vi-VN" b="0"/>
          </a:p>
          <a:p>
            <a:pPr marL="0" indent="0">
              <a:buNone/>
            </a:pPr>
            <a:r>
              <a:rPr lang="vi-VN" b="0"/>
              <a:t>Thời gian nhận bài: Hạn cuối 17h25.</a:t>
            </a:r>
            <a:endParaRPr lang="vi-VN" b="0"/>
          </a:p>
          <a:p>
            <a:pPr marL="0" indent="0">
              <a:buNone/>
            </a:pPr>
            <a:r>
              <a:rPr lang="vi-VN" b="0"/>
              <a:t>Email: </a:t>
            </a:r>
            <a:r>
              <a:rPr lang="en-US" b="0"/>
              <a:t>hoant@eaut.edu.vn</a:t>
            </a:r>
            <a:endParaRPr lang="en-US" b="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81000" y="348584"/>
            <a:ext cx="7924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dirty="0"/>
              <a:t>CHƯƠNG </a:t>
            </a:r>
            <a:r>
              <a:rPr lang="vi-VN" dirty="0"/>
              <a:t>4</a:t>
            </a:r>
            <a:r>
              <a:rPr lang="en-US" dirty="0"/>
              <a:t>: THIẾT KẾ BỘ NHỚ</a:t>
            </a:r>
            <a:endParaRPr lang="en-US" dirty="0"/>
          </a:p>
        </p:txBody>
      </p:sp>
      <p:grpSp>
        <p:nvGrpSpPr>
          <p:cNvPr id="5" name="Group 4"/>
          <p:cNvGrpSpPr/>
          <p:nvPr/>
        </p:nvGrpSpPr>
        <p:grpSpPr>
          <a:xfrm>
            <a:off x="76200" y="1295400"/>
            <a:ext cx="6400800"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143000"/>
            <a:ext cx="8305800" cy="4487382"/>
          </a:xfrm>
          <a:prstGeom prst="rect">
            <a:avLst/>
          </a:prstGeom>
        </p:spPr>
        <p:txBody>
          <a:bodyPr wrap="square">
            <a:spAutoFit/>
          </a:bodyPr>
          <a:lstStyle/>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1</a:t>
            </a:r>
            <a:r>
              <a:rPr lang="en-US" sz="3400" b="0" dirty="0">
                <a:solidFill>
                  <a:srgbClr val="000000"/>
                </a:solidFill>
              </a:rPr>
              <a:t> </a:t>
            </a:r>
            <a:r>
              <a:rPr lang="en-US" sz="3400" b="0" dirty="0" err="1">
                <a:solidFill>
                  <a:srgbClr val="000000"/>
                </a:solidFill>
              </a:rPr>
              <a:t>Mô</a:t>
            </a:r>
            <a:r>
              <a:rPr lang="en-US" sz="3400" b="0" dirty="0">
                <a:solidFill>
                  <a:srgbClr val="000000"/>
                </a:solidFill>
              </a:rPr>
              <a:t> </a:t>
            </a:r>
            <a:r>
              <a:rPr lang="en-US" sz="3400" b="0" dirty="0" err="1">
                <a:solidFill>
                  <a:srgbClr val="000000"/>
                </a:solidFill>
              </a:rPr>
              <a:t>hình</a:t>
            </a:r>
            <a:r>
              <a:rPr lang="en-US" sz="3400" b="0" dirty="0">
                <a:solidFill>
                  <a:srgbClr val="000000"/>
                </a:solidFill>
              </a:rPr>
              <a: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cấp</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2</a:t>
            </a:r>
            <a:r>
              <a:rPr lang="en-US" sz="3400" b="0" dirty="0">
                <a:solidFill>
                  <a:srgbClr val="000000"/>
                </a:solidFill>
              </a:rPr>
              <a:t> </a:t>
            </a:r>
            <a:r>
              <a:rPr lang="en-US" sz="3400" b="0" dirty="0" err="1">
                <a:solidFill>
                  <a:srgbClr val="000000"/>
                </a:solidFill>
              </a:rPr>
              <a:t>Xây</a:t>
            </a:r>
            <a:r>
              <a:rPr lang="en-US" sz="3400" b="0" dirty="0">
                <a:solidFill>
                  <a:srgbClr val="000000"/>
                </a:solidFill>
              </a:rPr>
              <a:t> </a:t>
            </a:r>
            <a:r>
              <a:rPr lang="en-US" sz="3400" b="0" dirty="0" err="1">
                <a:solidFill>
                  <a:srgbClr val="000000"/>
                </a:solidFill>
              </a:rPr>
              <a:t>dựng</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3</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Cache.</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4</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trang</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5</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đoạn</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6</a:t>
            </a:r>
            <a:r>
              <a:rPr lang="en-US" sz="3400" b="0" dirty="0">
                <a:solidFill>
                  <a:srgbClr val="000000"/>
                </a:solidFill>
              </a:rPr>
              <a:t> </a:t>
            </a:r>
            <a:r>
              <a:rPr lang="en-US" sz="3400" b="0" dirty="0" err="1">
                <a:solidFill>
                  <a:srgbClr val="000000"/>
                </a:solidFill>
              </a:rPr>
              <a:t>Ngắt</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en-US" sz="3400" b="0" dirty="0" err="1">
                <a:solidFill>
                  <a:srgbClr val="000000"/>
                </a:solidFill>
              </a:rPr>
              <a:t>loại</a:t>
            </a:r>
            <a:r>
              <a:rPr lang="en-US" sz="3400" b="0" dirty="0">
                <a:solidFill>
                  <a:srgbClr val="000000"/>
                </a:solidFill>
              </a:rPr>
              <a:t> </a:t>
            </a:r>
            <a:r>
              <a:rPr lang="en-US" sz="3400" b="0" dirty="0" err="1">
                <a:solidFill>
                  <a:srgbClr val="000000"/>
                </a:solidFill>
              </a:rPr>
              <a:t>trừ</a:t>
            </a:r>
            <a:r>
              <a:rPr lang="en-US" sz="3400" b="0" dirty="0">
                <a:solidFill>
                  <a:srgbClr val="000000"/>
                </a:solidFill>
              </a:rPr>
              <a:t>.</a:t>
            </a:r>
            <a:endParaRPr lang="en-US" sz="3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1"/>
            <a:ext cx="8991600" cy="5181599"/>
          </a:xfrm>
        </p:spPr>
        <p:txBody>
          <a:bodyPr/>
          <a:lstStyle/>
          <a:p>
            <a:pPr>
              <a:lnSpc>
                <a:spcPct val="150000"/>
              </a:lnSpc>
              <a:buClr>
                <a:schemeClr val="tx1"/>
              </a:buClr>
              <a:buFont typeface="Wingdings" panose="05000000000000000000" pitchFamily="2" charset="2"/>
              <a:buChar char="§"/>
            </a:pPr>
            <a:r>
              <a:rPr lang="en-US" sz="3200" b="0">
                <a:solidFill>
                  <a:srgbClr val="000000"/>
                </a:solidFill>
                <a:latin typeface="+mj-lt"/>
              </a:rPr>
              <a:t>Trong quá trình thực hiện các chương trình, thời gian để truy nhập dữ liệu chiếm một phần rất lớn trong tổng thời gian thực hiện của   toàn bộ chương trình =&gt; để giảm thời gian  truy nhập bộ nhớ, dữ liệu phải luôn sẵn sàng với bộ xử lý.</a:t>
            </a:r>
            <a:endParaRPr lang="en-US" sz="3200" b="0">
              <a:solidFill>
                <a:srgbClr val="000000"/>
              </a:solidFill>
              <a:latin typeface="+mj-lt"/>
            </a:endParaRPr>
          </a:p>
          <a:p>
            <a:pPr marL="514350" indent="-514350">
              <a:buFont typeface="+mj-lt"/>
              <a:buAutoNum type="arabicPeriod"/>
            </a:pPr>
            <a:endParaRPr lang="en-US" sz="3200" b="0">
              <a:latin typeface="+mj-lt"/>
            </a:endParaRPr>
          </a:p>
        </p:txBody>
      </p:sp>
      <p:sp>
        <p:nvSpPr>
          <p:cNvPr id="3" name="Title 1"/>
          <p:cNvSpPr txBox="1"/>
          <p:nvPr/>
        </p:nvSpPr>
        <p:spPr>
          <a:xfrm>
            <a:off x="152400" y="348584"/>
            <a:ext cx="8763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dirty="0"/>
              <a:t>4.1 SỰ CẦN THIẾT CỦA PHÂN CẤP BỘ NHỚ</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051302"/>
            <a:ext cx="9067800" cy="5410200"/>
          </a:xfrm>
        </p:spPr>
        <p:txBody>
          <a:bodyPr/>
          <a:lstStyle/>
          <a:p>
            <a:pPr marL="365760" indent="-365760">
              <a:lnSpc>
                <a:spcPct val="120000"/>
              </a:lnSpc>
              <a:spcBef>
                <a:spcPts val="0"/>
              </a:spcBef>
              <a:buClr>
                <a:schemeClr val="tx1"/>
              </a:buClr>
              <a:buFont typeface="+mj-lt"/>
              <a:buAutoNum type="arabicPeriod"/>
            </a:pPr>
            <a:r>
              <a:rPr lang="en-US" sz="2700" b="0">
                <a:solidFill>
                  <a:srgbClr val="000000"/>
                </a:solidFill>
                <a:latin typeface="+mj-lt"/>
              </a:rPr>
              <a:t>Mối quan hệ về thời gian: các dữ liệu, các lệnh vừa được sử dụng, tương lai sẽ được sử dụng tiếp. Vì thế tìm cách lưu dữ liệu vào các lệnh này để có thể truy nhập trong tương lai.</a:t>
            </a:r>
            <a:endParaRPr lang="en-US" sz="2700" b="0">
              <a:solidFill>
                <a:srgbClr val="000000"/>
              </a:solidFill>
              <a:latin typeface="+mj-lt"/>
            </a:endParaRPr>
          </a:p>
          <a:p>
            <a:pPr marL="365760" indent="-365760">
              <a:lnSpc>
                <a:spcPct val="120000"/>
              </a:lnSpc>
              <a:spcBef>
                <a:spcPts val="0"/>
              </a:spcBef>
              <a:buClr>
                <a:schemeClr val="tx1"/>
              </a:buClr>
              <a:buFont typeface="+mj-lt"/>
              <a:buAutoNum type="arabicPeriod"/>
            </a:pPr>
            <a:r>
              <a:rPr lang="en-US" sz="2700" b="0">
                <a:solidFill>
                  <a:srgbClr val="000000"/>
                </a:solidFill>
                <a:latin typeface="+mj-lt"/>
              </a:rPr>
              <a:t>Mối quan hệ về không gian: các lệnh, các dữ liệu nằm gần lệnh hoặc dữ liệu vừa được sử dụng trong tương lai có thể được sử dụng =&gt; tìm cách lưu trữ hoặc nạp trước dữ liệu này.</a:t>
            </a:r>
            <a:endParaRPr lang="en-US" sz="2700" b="0">
              <a:solidFill>
                <a:srgbClr val="000000"/>
              </a:solidFill>
              <a:latin typeface="+mj-lt"/>
            </a:endParaRPr>
          </a:p>
          <a:p>
            <a:pPr marL="365760" indent="-365760">
              <a:lnSpc>
                <a:spcPct val="120000"/>
              </a:lnSpc>
              <a:spcBef>
                <a:spcPts val="0"/>
              </a:spcBef>
              <a:buClr>
                <a:schemeClr val="tx1"/>
              </a:buClr>
              <a:buFont typeface="+mj-lt"/>
              <a:buAutoNum type="arabicPeriod"/>
            </a:pPr>
            <a:r>
              <a:rPr lang="en-US" sz="2700" b="0">
                <a:solidFill>
                  <a:srgbClr val="000000"/>
                </a:solidFill>
                <a:latin typeface="+mj-lt"/>
              </a:rPr>
              <a:t>Mối quan hệ tuần tự: tìm cách nạp hoặc lưu trữ các lệnh nằm trước hoặc sau lệnh đang thực hiện, để quá trình nhập lệnh nhanh hơn.</a:t>
            </a:r>
            <a:endParaRPr lang="en-US" sz="2700" b="0">
              <a:solidFill>
                <a:srgbClr val="000000"/>
              </a:solidFill>
              <a:latin typeface="+mj-lt"/>
            </a:endParaRPr>
          </a:p>
        </p:txBody>
      </p:sp>
      <p:sp>
        <p:nvSpPr>
          <p:cNvPr id="3" name="Title 1"/>
          <p:cNvSpPr txBox="1"/>
          <p:nvPr/>
        </p:nvSpPr>
        <p:spPr>
          <a:xfrm>
            <a:off x="152400" y="348584"/>
            <a:ext cx="8763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2700" dirty="0"/>
              <a:t>QUY TẮC CHUNG CỦA HỆ THỐNG PHÂN CẤP BN</a:t>
            </a:r>
            <a:endParaRPr lang="en-US" sz="2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28600" y="348584"/>
            <a:ext cx="7162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PHẦN TỬ NHỚ VÀ BỘ NHỚ</a:t>
            </a:r>
            <a:endParaRPr lang="en-US" dirty="0"/>
          </a:p>
        </p:txBody>
      </p:sp>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14800" y="1905000"/>
            <a:ext cx="4843091"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76200" y="1143000"/>
            <a:ext cx="9067800" cy="5181599"/>
          </a:xfrm>
        </p:spPr>
        <p:txBody>
          <a:bodyPr/>
          <a:lstStyle/>
          <a:p>
            <a:pPr>
              <a:lnSpc>
                <a:spcPct val="120000"/>
              </a:lnSpc>
              <a:buClr>
                <a:schemeClr val="tx1"/>
              </a:buClr>
              <a:buFont typeface="Wingdings" panose="05000000000000000000" pitchFamily="2" charset="2"/>
              <a:buChar char="§"/>
            </a:pPr>
            <a:r>
              <a:rPr lang="en-US" sz="3200" b="0">
                <a:solidFill>
                  <a:srgbClr val="000000"/>
                </a:solidFill>
                <a:latin typeface="+mj-lt"/>
              </a:rPr>
              <a:t>Là đơn vị nhỏ nhất được sử dụng để cấu tạo nên bộ nhớ.</a:t>
            </a:r>
            <a:endParaRPr lang="en-US" sz="3200" b="0">
              <a:solidFill>
                <a:srgbClr val="000000"/>
              </a:solidFill>
              <a:latin typeface="+mj-lt"/>
            </a:endParaRPr>
          </a:p>
          <a:p>
            <a:pPr>
              <a:lnSpc>
                <a:spcPct val="120000"/>
              </a:lnSpc>
              <a:buClr>
                <a:schemeClr val="tx1"/>
              </a:buClr>
              <a:buFont typeface="Wingdings" panose="05000000000000000000" pitchFamily="2" charset="2"/>
              <a:buChar char="§"/>
            </a:pPr>
            <a:r>
              <a:rPr lang="en-US" sz="3200" b="0">
                <a:solidFill>
                  <a:srgbClr val="000000"/>
                </a:solidFill>
                <a:latin typeface="+mj-lt"/>
              </a:rPr>
              <a:t>Sơ đồ cấu tạo:</a:t>
            </a:r>
            <a:endParaRPr lang="en-US" sz="3200" b="0">
              <a:solidFill>
                <a:srgbClr val="000000"/>
              </a:solidFill>
              <a:latin typeface="+mj-lt"/>
            </a:endParaRPr>
          </a:p>
          <a:p>
            <a:pPr>
              <a:lnSpc>
                <a:spcPct val="120000"/>
              </a:lnSpc>
              <a:buClr>
                <a:schemeClr val="tx1"/>
              </a:buClr>
              <a:buFont typeface="Wingdings" panose="05000000000000000000" pitchFamily="2" charset="2"/>
              <a:buChar char="§"/>
            </a:pPr>
            <a:endParaRPr lang="en-US" b="0">
              <a:solidFill>
                <a:srgbClr val="000000"/>
              </a:solidFill>
              <a:latin typeface="+mj-lt"/>
            </a:endParaRPr>
          </a:p>
          <a:p>
            <a:pPr>
              <a:lnSpc>
                <a:spcPct val="120000"/>
              </a:lnSpc>
              <a:buClr>
                <a:schemeClr val="tx1"/>
              </a:buClr>
              <a:buFont typeface="Wingdings" panose="05000000000000000000" pitchFamily="2" charset="2"/>
              <a:buChar char="§"/>
            </a:pPr>
            <a:r>
              <a:rPr lang="en-US" b="0">
                <a:solidFill>
                  <a:srgbClr val="000000"/>
                </a:solidFill>
                <a:latin typeface="+mj-lt"/>
              </a:rPr>
              <a:t>Mỗi phần tử nhớ sẽ                                                  lưu trữ được một bit dữ liệu.</a:t>
            </a:r>
            <a:endParaRPr lang="en-US" b="0">
              <a:solidFill>
                <a:srgbClr val="000000"/>
              </a:solidFill>
              <a:latin typeface="+mj-lt"/>
            </a:endParaRPr>
          </a:p>
          <a:p>
            <a:pPr>
              <a:lnSpc>
                <a:spcPct val="120000"/>
              </a:lnSpc>
              <a:buClr>
                <a:schemeClr val="tx1"/>
              </a:buClr>
              <a:buFont typeface="Wingdings" panose="05000000000000000000" pitchFamily="2" charset="2"/>
              <a:buChar char="§"/>
            </a:pPr>
            <a:r>
              <a:rPr lang="en-US" b="0">
                <a:solidFill>
                  <a:srgbClr val="000000"/>
                </a:solidFill>
                <a:latin typeface="+mj-lt"/>
              </a:rPr>
              <a:t>Kết nối các phần tử nhớ lại =&gt; xây dựng bộ nhớ có dung lượng cao hơn.</a:t>
            </a:r>
            <a:endParaRPr lang="en-US" b="0">
              <a:solidFill>
                <a:srgbClr val="00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099"/>
                                        </p:tgtEl>
                                        <p:attrNameLst>
                                          <p:attrName>style.visibility</p:attrName>
                                        </p:attrNameLst>
                                      </p:cBhvr>
                                      <p:to>
                                        <p:strVal val="visible"/>
                                      </p:to>
                                    </p:set>
                                    <p:animEffect transition="in" filter="fade">
                                      <p:cBhvr>
                                        <p:cTn id="23"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348584"/>
            <a:ext cx="8915401"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CÁC BƯỚC TIẾN HÀNH XÂY DỰNG BỘ NHỚ</a:t>
            </a:r>
            <a:endParaRPr lang="en-US" sz="3200"/>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0" y="1143000"/>
                <a:ext cx="9254614" cy="5181599"/>
              </a:xfrm>
            </p:spPr>
            <p:txBody>
              <a:bodyPr/>
              <a:lstStyle/>
              <a:p>
                <a:pPr marL="0" indent="0">
                  <a:buClr>
                    <a:schemeClr val="tx1"/>
                  </a:buClr>
                  <a:buNone/>
                </a:pPr>
                <a:r>
                  <a:rPr lang="en-US" sz="2400" u="sng" dirty="0" err="1">
                    <a:solidFill>
                      <a:srgbClr val="000000"/>
                    </a:solidFill>
                    <a:latin typeface="+mj-lt"/>
                  </a:rPr>
                  <a:t>Bước</a:t>
                </a:r>
                <a:r>
                  <a:rPr lang="en-US" sz="2400" u="sng" dirty="0">
                    <a:solidFill>
                      <a:srgbClr val="000000"/>
                    </a:solidFill>
                    <a:latin typeface="+mj-lt"/>
                  </a:rPr>
                  <a:t> 1</a:t>
                </a:r>
                <a:r>
                  <a:rPr lang="en-US" sz="2400" b="0" dirty="0">
                    <a:solidFill>
                      <a:srgbClr val="000000"/>
                    </a:solidFill>
                    <a:latin typeface="+mj-lt"/>
                  </a:rPr>
                  <a:t>: </a:t>
                </a:r>
                <a:r>
                  <a:rPr lang="en-US" sz="2400" b="0" dirty="0" err="1">
                    <a:solidFill>
                      <a:srgbClr val="000000"/>
                    </a:solidFill>
                    <a:latin typeface="+mj-lt"/>
                  </a:rPr>
                  <a:t>Xác</a:t>
                </a:r>
                <a:r>
                  <a:rPr lang="en-US" sz="2400" b="0" dirty="0">
                    <a:solidFill>
                      <a:srgbClr val="000000"/>
                    </a:solidFill>
                    <a:latin typeface="+mj-lt"/>
                  </a:rPr>
                  <a:t> </a:t>
                </a:r>
                <a:r>
                  <a:rPr lang="en-US" sz="2400" b="0" dirty="0" err="1">
                    <a:solidFill>
                      <a:srgbClr val="000000"/>
                    </a:solidFill>
                    <a:latin typeface="+mj-lt"/>
                  </a:rPr>
                  <a:t>định</a:t>
                </a:r>
                <a:r>
                  <a:rPr lang="en-US" sz="2400" b="0" dirty="0">
                    <a:solidFill>
                      <a:srgbClr val="000000"/>
                    </a:solidFill>
                    <a:latin typeface="+mj-lt"/>
                  </a:rPr>
                  <a:t> </a:t>
                </a:r>
                <a:r>
                  <a:rPr lang="en-US" sz="2400" b="0" dirty="0" err="1">
                    <a:solidFill>
                      <a:srgbClr val="000000"/>
                    </a:solidFill>
                    <a:latin typeface="+mj-lt"/>
                  </a:rPr>
                  <a:t>số</a:t>
                </a:r>
                <a:r>
                  <a:rPr lang="en-US" sz="2400" b="0" dirty="0">
                    <a:solidFill>
                      <a:srgbClr val="000000"/>
                    </a:solidFill>
                    <a:latin typeface="+mj-lt"/>
                  </a:rPr>
                  <a:t> </a:t>
                </a:r>
                <a:r>
                  <a:rPr lang="en-US" sz="2400" b="0" dirty="0" err="1">
                    <a:solidFill>
                      <a:srgbClr val="000000"/>
                    </a:solidFill>
                    <a:latin typeface="+mj-lt"/>
                  </a:rPr>
                  <a:t>lượng</a:t>
                </a:r>
                <a:r>
                  <a:rPr lang="en-US" sz="2400" b="0" dirty="0">
                    <a:solidFill>
                      <a:srgbClr val="000000"/>
                    </a:solidFill>
                    <a:latin typeface="+mj-lt"/>
                  </a:rPr>
                  <a:t> </a:t>
                </a:r>
                <a:r>
                  <a:rPr lang="en-US" sz="2400" b="0" dirty="0" err="1">
                    <a:solidFill>
                      <a:srgbClr val="000000"/>
                    </a:solidFill>
                    <a:latin typeface="+mj-lt"/>
                  </a:rPr>
                  <a:t>các</a:t>
                </a:r>
                <a:r>
                  <a:rPr lang="en-US" sz="2400" b="0" dirty="0">
                    <a:solidFill>
                      <a:srgbClr val="000000"/>
                    </a:solidFill>
                    <a:latin typeface="+mj-lt"/>
                  </a:rPr>
                  <a:t> IC </a:t>
                </a:r>
                <a:r>
                  <a:rPr lang="en-US" sz="2400" b="0" dirty="0" err="1">
                    <a:solidFill>
                      <a:srgbClr val="000000"/>
                    </a:solidFill>
                    <a:latin typeface="+mj-lt"/>
                  </a:rPr>
                  <a:t>cần</a:t>
                </a:r>
                <a:r>
                  <a:rPr lang="en-US" sz="2400" b="0" dirty="0">
                    <a:solidFill>
                      <a:srgbClr val="000000"/>
                    </a:solidFill>
                    <a:latin typeface="+mj-lt"/>
                  </a:rPr>
                  <a:t> </a:t>
                </a:r>
                <a:r>
                  <a:rPr lang="en-US" sz="2400" b="0" dirty="0" err="1">
                    <a:solidFill>
                      <a:srgbClr val="000000"/>
                    </a:solidFill>
                    <a:latin typeface="+mj-lt"/>
                  </a:rPr>
                  <a:t>sử</a:t>
                </a:r>
                <a:r>
                  <a:rPr lang="en-US" sz="2400" b="0" dirty="0">
                    <a:solidFill>
                      <a:srgbClr val="000000"/>
                    </a:solidFill>
                    <a:latin typeface="+mj-lt"/>
                  </a:rPr>
                  <a:t> </a:t>
                </a:r>
                <a:r>
                  <a:rPr lang="en-US" sz="2400" b="0" dirty="0" err="1">
                    <a:solidFill>
                      <a:srgbClr val="000000"/>
                    </a:solidFill>
                    <a:latin typeface="+mj-lt"/>
                  </a:rPr>
                  <a:t>dụng</a:t>
                </a:r>
                <a:r>
                  <a:rPr lang="en-US" sz="2400" b="0" dirty="0">
                    <a:solidFill>
                      <a:srgbClr val="000000"/>
                    </a:solidFill>
                    <a:latin typeface="+mj-lt"/>
                  </a:rPr>
                  <a:t> </a:t>
                </a:r>
                <a:r>
                  <a:rPr lang="en-US" sz="2400" b="0" dirty="0" err="1">
                    <a:solidFill>
                      <a:srgbClr val="000000"/>
                    </a:solidFill>
                    <a:latin typeface="+mj-lt"/>
                  </a:rPr>
                  <a:t>để</a:t>
                </a:r>
                <a:r>
                  <a:rPr lang="en-US" sz="2400" b="0" dirty="0">
                    <a:solidFill>
                      <a:srgbClr val="000000"/>
                    </a:solidFill>
                    <a:latin typeface="+mj-lt"/>
                  </a:rPr>
                  <a:t> </a:t>
                </a:r>
                <a:r>
                  <a:rPr lang="en-US" sz="2400" b="0" dirty="0" err="1">
                    <a:solidFill>
                      <a:srgbClr val="000000"/>
                    </a:solidFill>
                    <a:latin typeface="+mj-lt"/>
                  </a:rPr>
                  <a:t>xây</a:t>
                </a:r>
                <a:r>
                  <a:rPr lang="en-US" sz="2400" b="0" dirty="0">
                    <a:solidFill>
                      <a:srgbClr val="000000"/>
                    </a:solidFill>
                    <a:latin typeface="+mj-lt"/>
                  </a:rPr>
                  <a:t> </a:t>
                </a:r>
                <a:r>
                  <a:rPr lang="en-US" sz="2400" b="0" dirty="0" err="1">
                    <a:solidFill>
                      <a:srgbClr val="000000"/>
                    </a:solidFill>
                    <a:latin typeface="+mj-lt"/>
                  </a:rPr>
                  <a:t>dựng</a:t>
                </a:r>
                <a:r>
                  <a:rPr lang="en-US" sz="2400" b="0" dirty="0">
                    <a:solidFill>
                      <a:srgbClr val="000000"/>
                    </a:solidFill>
                    <a:latin typeface="+mj-lt"/>
                  </a:rPr>
                  <a:t> BN.</a:t>
                </a:r>
                <a:endParaRPr lang="en-US" sz="2400" b="0" dirty="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r>
                        <a:rPr lang="en-US" sz="2300" b="0" i="1" smtClean="0">
                          <a:solidFill>
                            <a:srgbClr val="000000"/>
                          </a:solidFill>
                          <a:latin typeface="Cambria Math" panose="02040503050406030204"/>
                        </a:rPr>
                        <m:t>𝐴</m:t>
                      </m:r>
                      <m:r>
                        <a:rPr lang="en-US" sz="2300" b="0" i="1" smtClean="0">
                          <a:solidFill>
                            <a:srgbClr val="000000"/>
                          </a:solidFill>
                          <a:latin typeface="Cambria Math" panose="02040503050406030204"/>
                        </a:rPr>
                        <m:t>=</m:t>
                      </m:r>
                      <m:f>
                        <m:fPr>
                          <m:ctrlPr>
                            <a:rPr lang="en-US" sz="2300" b="0" i="1" smtClean="0">
                              <a:solidFill>
                                <a:srgbClr val="000000"/>
                              </a:solidFill>
                              <a:latin typeface="Cambria Math" panose="02040503050406030204" pitchFamily="18" charset="0"/>
                            </a:rPr>
                          </m:ctrlPr>
                        </m:fPr>
                        <m:num>
                          <m:r>
                            <a:rPr lang="en-US" sz="2300" b="0" i="1" smtClean="0">
                              <a:solidFill>
                                <a:srgbClr val="000000"/>
                              </a:solidFill>
                              <a:latin typeface="Cambria Math" panose="02040503050406030204"/>
                            </a:rPr>
                            <m:t>𝑑𝑢𝑛𝑔</m:t>
                          </m:r>
                          <m:r>
                            <a:rPr lang="en-US" sz="2300" b="0" i="1" smtClean="0">
                              <a:solidFill>
                                <a:srgbClr val="000000"/>
                              </a:solidFill>
                              <a:latin typeface="Cambria Math" panose="02040503050406030204"/>
                            </a:rPr>
                            <m:t> </m:t>
                          </m:r>
                          <m:r>
                            <a:rPr lang="en-US" sz="2300" b="0" i="1" smtClean="0">
                              <a:solidFill>
                                <a:srgbClr val="000000"/>
                              </a:solidFill>
                              <a:latin typeface="Cambria Math" panose="02040503050406030204"/>
                            </a:rPr>
                            <m:t>𝑙</m:t>
                          </m:r>
                          <m:r>
                            <a:rPr lang="en-US" sz="2300" b="0" i="1" smtClean="0">
                              <a:solidFill>
                                <a:srgbClr val="000000"/>
                              </a:solidFill>
                              <a:latin typeface="Cambria Math" panose="02040503050406030204"/>
                            </a:rPr>
                            <m:t>ượ</m:t>
                          </m:r>
                          <m:r>
                            <a:rPr lang="en-US" sz="2300" b="0" i="1" smtClean="0">
                              <a:solidFill>
                                <a:srgbClr val="000000"/>
                              </a:solidFill>
                              <a:latin typeface="Cambria Math" panose="02040503050406030204"/>
                            </a:rPr>
                            <m:t>𝑛𝑔</m:t>
                          </m:r>
                          <m:r>
                            <a:rPr lang="en-US" sz="2300" b="0" i="1" smtClean="0">
                              <a:solidFill>
                                <a:srgbClr val="000000"/>
                              </a:solidFill>
                              <a:latin typeface="Cambria Math" panose="02040503050406030204"/>
                            </a:rPr>
                            <m:t> </m:t>
                          </m:r>
                          <m:r>
                            <a:rPr lang="en-US" sz="2300" b="0" i="1" smtClean="0">
                              <a:solidFill>
                                <a:srgbClr val="000000"/>
                              </a:solidFill>
                              <a:latin typeface="Cambria Math" panose="02040503050406030204"/>
                            </a:rPr>
                            <m:t>𝑏</m:t>
                          </m:r>
                          <m:r>
                            <a:rPr lang="en-US" sz="2300" b="0" i="1" smtClean="0">
                              <a:solidFill>
                                <a:srgbClr val="000000"/>
                              </a:solidFill>
                              <a:latin typeface="Cambria Math" panose="02040503050406030204"/>
                            </a:rPr>
                            <m:t>ộ </m:t>
                          </m:r>
                          <m:r>
                            <a:rPr lang="en-US" sz="2300" b="0" i="1" smtClean="0">
                              <a:solidFill>
                                <a:srgbClr val="000000"/>
                              </a:solidFill>
                              <a:latin typeface="Cambria Math" panose="02040503050406030204"/>
                            </a:rPr>
                            <m:t>𝑛ℎ</m:t>
                          </m:r>
                          <m:r>
                            <a:rPr lang="en-US" sz="2300" b="0" i="1" smtClean="0">
                              <a:solidFill>
                                <a:srgbClr val="000000"/>
                              </a:solidFill>
                              <a:latin typeface="Cambria Math" panose="02040503050406030204"/>
                            </a:rPr>
                            <m:t>ớ∗</m:t>
                          </m:r>
                          <m:r>
                            <a:rPr lang="en-US" sz="2300" b="0" i="1" smtClean="0">
                              <a:solidFill>
                                <a:srgbClr val="000000"/>
                              </a:solidFill>
                              <a:latin typeface="Cambria Math" panose="02040503050406030204"/>
                            </a:rPr>
                            <m:t>𝑠</m:t>
                          </m:r>
                          <m:r>
                            <a:rPr lang="en-US" sz="2300" b="0" i="1" smtClean="0">
                              <a:solidFill>
                                <a:srgbClr val="000000"/>
                              </a:solidFill>
                              <a:latin typeface="Cambria Math" panose="02040503050406030204"/>
                            </a:rPr>
                            <m:t>ố </m:t>
                          </m:r>
                          <m:r>
                            <a:rPr lang="en-US" sz="2300" b="0" i="1" smtClean="0">
                              <a:solidFill>
                                <a:srgbClr val="000000"/>
                              </a:solidFill>
                              <a:latin typeface="Cambria Math" panose="02040503050406030204"/>
                            </a:rPr>
                            <m:t>𝑐</m:t>
                          </m:r>
                          <m:r>
                            <a:rPr lang="en-US" sz="2300" b="0" i="1" smtClean="0">
                              <a:solidFill>
                                <a:srgbClr val="000000"/>
                              </a:solidFill>
                              <a:latin typeface="Cambria Math" panose="02040503050406030204"/>
                            </a:rPr>
                            <m:t>á</m:t>
                          </m:r>
                          <m:r>
                            <a:rPr lang="en-US" sz="2300" b="0" i="1" smtClean="0">
                              <a:solidFill>
                                <a:srgbClr val="000000"/>
                              </a:solidFill>
                              <a:latin typeface="Cambria Math" panose="02040503050406030204"/>
                            </a:rPr>
                            <m:t>𝑐</m:t>
                          </m:r>
                          <m:r>
                            <a:rPr lang="en-US" sz="2300" b="0" i="1" smtClean="0">
                              <a:solidFill>
                                <a:srgbClr val="000000"/>
                              </a:solidFill>
                              <a:latin typeface="Cambria Math" panose="02040503050406030204"/>
                            </a:rPr>
                            <m:t> </m:t>
                          </m:r>
                          <m:r>
                            <a:rPr lang="en-US" sz="2300" b="0" i="1" smtClean="0">
                              <a:solidFill>
                                <a:srgbClr val="000000"/>
                              </a:solidFill>
                              <a:latin typeface="Cambria Math" panose="02040503050406030204"/>
                            </a:rPr>
                            <m:t>𝑏</m:t>
                          </m:r>
                          <m:r>
                            <a:rPr lang="en-US" sz="2300" b="0" i="1" smtClean="0">
                              <a:solidFill>
                                <a:srgbClr val="000000"/>
                              </a:solidFill>
                              <a:latin typeface="Cambria Math" panose="02040503050406030204"/>
                            </a:rPr>
                            <m:t>í</m:t>
                          </m:r>
                          <m:r>
                            <a:rPr lang="en-US" sz="2300" b="0" i="1" smtClean="0">
                              <a:solidFill>
                                <a:srgbClr val="000000"/>
                              </a:solidFill>
                              <a:latin typeface="Cambria Math" panose="02040503050406030204"/>
                            </a:rPr>
                            <m:t>𝑡</m:t>
                          </m:r>
                          <m:r>
                            <a:rPr lang="en-US" sz="2300" b="0" i="1" smtClean="0">
                              <a:solidFill>
                                <a:srgbClr val="000000"/>
                              </a:solidFill>
                              <a:latin typeface="Cambria Math" panose="02040503050406030204"/>
                            </a:rPr>
                            <m:t> đầ</m:t>
                          </m:r>
                          <m:r>
                            <a:rPr lang="en-US" sz="2300" b="0" i="1" smtClean="0">
                              <a:solidFill>
                                <a:srgbClr val="000000"/>
                              </a:solidFill>
                              <a:latin typeface="Cambria Math" panose="02040503050406030204"/>
                            </a:rPr>
                            <m:t>𝑢</m:t>
                          </m:r>
                          <m:r>
                            <a:rPr lang="en-US" sz="2300" b="0" i="1" smtClean="0">
                              <a:solidFill>
                                <a:srgbClr val="000000"/>
                              </a:solidFill>
                              <a:latin typeface="Cambria Math" panose="02040503050406030204"/>
                            </a:rPr>
                            <m:t> </m:t>
                          </m:r>
                          <m:r>
                            <a:rPr lang="en-US" sz="2300" b="0" i="1" smtClean="0">
                              <a:solidFill>
                                <a:srgbClr val="000000"/>
                              </a:solidFill>
                              <a:latin typeface="Cambria Math" panose="02040503050406030204"/>
                            </a:rPr>
                            <m:t>𝑟𝑎</m:t>
                          </m:r>
                        </m:num>
                        <m:den>
                          <m:r>
                            <a:rPr lang="en-US" sz="2300" b="0" i="1" smtClean="0">
                              <a:solidFill>
                                <a:srgbClr val="000000"/>
                              </a:solidFill>
                              <a:latin typeface="Cambria Math" panose="02040503050406030204"/>
                            </a:rPr>
                            <m:t>𝑑𝑢𝑛𝑔</m:t>
                          </m:r>
                          <m:r>
                            <a:rPr lang="en-US" sz="2300" b="0" i="1" smtClean="0">
                              <a:solidFill>
                                <a:srgbClr val="000000"/>
                              </a:solidFill>
                              <a:latin typeface="Cambria Math" panose="02040503050406030204"/>
                            </a:rPr>
                            <m:t> </m:t>
                          </m:r>
                          <m:r>
                            <a:rPr lang="en-US" sz="2300" b="0" i="1" smtClean="0">
                              <a:solidFill>
                                <a:srgbClr val="000000"/>
                              </a:solidFill>
                              <a:latin typeface="Cambria Math" panose="02040503050406030204"/>
                            </a:rPr>
                            <m:t>𝑙</m:t>
                          </m:r>
                          <m:r>
                            <a:rPr lang="en-US" sz="2300" b="0" i="1" smtClean="0">
                              <a:solidFill>
                                <a:srgbClr val="000000"/>
                              </a:solidFill>
                              <a:latin typeface="Cambria Math" panose="02040503050406030204"/>
                            </a:rPr>
                            <m:t>ượ</m:t>
                          </m:r>
                          <m:r>
                            <a:rPr lang="en-US" sz="2300" b="0" i="1" smtClean="0">
                              <a:solidFill>
                                <a:srgbClr val="000000"/>
                              </a:solidFill>
                              <a:latin typeface="Cambria Math" panose="02040503050406030204"/>
                            </a:rPr>
                            <m:t>𝑛𝑔</m:t>
                          </m:r>
                          <m:r>
                            <a:rPr lang="en-US" sz="2300" b="0" i="1" smtClean="0">
                              <a:solidFill>
                                <a:srgbClr val="000000"/>
                              </a:solidFill>
                              <a:latin typeface="Cambria Math" panose="02040503050406030204"/>
                            </a:rPr>
                            <m:t> </m:t>
                          </m:r>
                          <m:r>
                            <a:rPr lang="en-US" sz="2300" b="0" i="1" smtClean="0">
                              <a:solidFill>
                                <a:srgbClr val="000000"/>
                              </a:solidFill>
                              <a:latin typeface="Cambria Math" panose="02040503050406030204"/>
                            </a:rPr>
                            <m:t>𝐼𝐶</m:t>
                          </m:r>
                          <m:r>
                            <a:rPr lang="en-US" sz="2300" b="0" i="1" smtClean="0">
                              <a:solidFill>
                                <a:srgbClr val="000000"/>
                              </a:solidFill>
                              <a:latin typeface="Cambria Math" panose="02040503050406030204"/>
                            </a:rPr>
                            <m:t>∗</m:t>
                          </m:r>
                          <m:r>
                            <a:rPr lang="en-US" sz="2300" b="0" i="1" smtClean="0">
                              <a:solidFill>
                                <a:srgbClr val="000000"/>
                              </a:solidFill>
                              <a:latin typeface="Cambria Math" panose="02040503050406030204"/>
                            </a:rPr>
                            <m:t>𝑠</m:t>
                          </m:r>
                          <m:r>
                            <a:rPr lang="en-US" sz="2300" b="0" i="1" smtClean="0">
                              <a:solidFill>
                                <a:srgbClr val="000000"/>
                              </a:solidFill>
                              <a:latin typeface="Cambria Math" panose="02040503050406030204"/>
                            </a:rPr>
                            <m:t>ố </m:t>
                          </m:r>
                          <m:r>
                            <a:rPr lang="en-US" sz="2300" b="0" i="1" smtClean="0">
                              <a:solidFill>
                                <a:srgbClr val="000000"/>
                              </a:solidFill>
                              <a:latin typeface="Cambria Math" panose="02040503050406030204"/>
                            </a:rPr>
                            <m:t>𝑏</m:t>
                          </m:r>
                          <m:r>
                            <a:rPr lang="en-US" sz="2300" b="0" i="1" smtClean="0">
                              <a:solidFill>
                                <a:srgbClr val="000000"/>
                              </a:solidFill>
                              <a:latin typeface="Cambria Math" panose="02040503050406030204"/>
                            </a:rPr>
                            <m:t>í</m:t>
                          </m:r>
                          <m:r>
                            <a:rPr lang="en-US" sz="2300" b="0" i="1" smtClean="0">
                              <a:solidFill>
                                <a:srgbClr val="000000"/>
                              </a:solidFill>
                              <a:latin typeface="Cambria Math" panose="02040503050406030204"/>
                            </a:rPr>
                            <m:t>𝑡</m:t>
                          </m:r>
                          <m:r>
                            <a:rPr lang="en-US" sz="2300" b="0" i="1" smtClean="0">
                              <a:solidFill>
                                <a:srgbClr val="000000"/>
                              </a:solidFill>
                              <a:latin typeface="Cambria Math" panose="02040503050406030204"/>
                            </a:rPr>
                            <m:t> </m:t>
                          </m:r>
                          <m:r>
                            <a:rPr lang="en-US" sz="2300" b="0" i="1" smtClean="0">
                              <a:solidFill>
                                <a:srgbClr val="000000"/>
                              </a:solidFill>
                              <a:latin typeface="Cambria Math" panose="02040503050406030204"/>
                            </a:rPr>
                            <m:t>𝑟𝑎</m:t>
                          </m:r>
                          <m:r>
                            <a:rPr lang="en-US" sz="2300" b="0" i="1" smtClean="0">
                              <a:solidFill>
                                <a:srgbClr val="000000"/>
                              </a:solidFill>
                              <a:latin typeface="Cambria Math" panose="02040503050406030204"/>
                            </a:rPr>
                            <m:t> </m:t>
                          </m:r>
                          <m:r>
                            <a:rPr lang="en-US" sz="2300" b="0" i="1" smtClean="0">
                              <a:solidFill>
                                <a:srgbClr val="000000"/>
                              </a:solidFill>
                              <a:latin typeface="Cambria Math" panose="02040503050406030204"/>
                            </a:rPr>
                            <m:t>𝑐</m:t>
                          </m:r>
                          <m:r>
                            <a:rPr lang="en-US" sz="2300" b="0" i="1" smtClean="0">
                              <a:solidFill>
                                <a:srgbClr val="000000"/>
                              </a:solidFill>
                              <a:latin typeface="Cambria Math" panose="02040503050406030204"/>
                            </a:rPr>
                            <m:t>ủ</m:t>
                          </m:r>
                          <m:r>
                            <a:rPr lang="en-US" sz="2300" b="0" i="1" smtClean="0">
                              <a:solidFill>
                                <a:srgbClr val="000000"/>
                              </a:solidFill>
                              <a:latin typeface="Cambria Math" panose="02040503050406030204"/>
                            </a:rPr>
                            <m:t>𝑎</m:t>
                          </m:r>
                          <m:r>
                            <a:rPr lang="en-US" sz="2300" b="0" i="1" smtClean="0">
                              <a:solidFill>
                                <a:srgbClr val="000000"/>
                              </a:solidFill>
                              <a:latin typeface="Cambria Math" panose="02040503050406030204"/>
                            </a:rPr>
                            <m:t> </m:t>
                          </m:r>
                          <m:r>
                            <a:rPr lang="en-US" sz="2300" b="0" i="1" smtClean="0">
                              <a:solidFill>
                                <a:srgbClr val="000000"/>
                              </a:solidFill>
                              <a:latin typeface="Cambria Math" panose="02040503050406030204"/>
                            </a:rPr>
                            <m:t>𝐼𝐶</m:t>
                          </m:r>
                        </m:den>
                      </m:f>
                    </m:oMath>
                  </m:oMathPara>
                </a14:m>
                <a:endParaRPr lang="en-US" sz="2300" b="0" dirty="0">
                  <a:solidFill>
                    <a:srgbClr val="000000"/>
                  </a:solidFill>
                  <a:latin typeface="+mj-lt"/>
                </a:endParaRPr>
              </a:p>
              <a:p>
                <a:pPr marL="0" indent="0">
                  <a:buClr>
                    <a:schemeClr val="tx1"/>
                  </a:buClr>
                  <a:buNone/>
                </a:pPr>
                <a:r>
                  <a:rPr lang="en-US" sz="2400" u="sng" dirty="0" err="1">
                    <a:solidFill>
                      <a:srgbClr val="000000"/>
                    </a:solidFill>
                    <a:latin typeface="+mj-lt"/>
                  </a:rPr>
                  <a:t>Bước</a:t>
                </a:r>
                <a:r>
                  <a:rPr lang="en-US" sz="2400" u="sng" dirty="0">
                    <a:solidFill>
                      <a:srgbClr val="000000"/>
                    </a:solidFill>
                    <a:latin typeface="+mj-lt"/>
                  </a:rPr>
                  <a:t> 2</a:t>
                </a:r>
                <a:r>
                  <a:rPr lang="en-US" sz="2400" b="0" dirty="0">
                    <a:solidFill>
                      <a:srgbClr val="000000"/>
                    </a:solidFill>
                    <a:latin typeface="+mj-lt"/>
                  </a:rPr>
                  <a:t>: </a:t>
                </a:r>
                <a:r>
                  <a:rPr lang="en-US" sz="2400" b="0" dirty="0" err="1">
                    <a:solidFill>
                      <a:srgbClr val="000000"/>
                    </a:solidFill>
                    <a:latin typeface="+mj-lt"/>
                  </a:rPr>
                  <a:t>Xác</a:t>
                </a:r>
                <a:r>
                  <a:rPr lang="en-US" sz="2400" b="0" dirty="0">
                    <a:solidFill>
                      <a:srgbClr val="000000"/>
                    </a:solidFill>
                    <a:latin typeface="+mj-lt"/>
                  </a:rPr>
                  <a:t> </a:t>
                </a:r>
                <a:r>
                  <a:rPr lang="en-US" sz="2400" b="0" dirty="0" err="1">
                    <a:solidFill>
                      <a:srgbClr val="000000"/>
                    </a:solidFill>
                    <a:latin typeface="+mj-lt"/>
                  </a:rPr>
                  <a:t>định</a:t>
                </a:r>
                <a:r>
                  <a:rPr lang="en-US" sz="2400" b="0" dirty="0">
                    <a:solidFill>
                      <a:srgbClr val="000000"/>
                    </a:solidFill>
                    <a:latin typeface="+mj-lt"/>
                  </a:rPr>
                  <a:t> </a:t>
                </a:r>
                <a:r>
                  <a:rPr lang="en-US" sz="2400" b="0" dirty="0" err="1">
                    <a:solidFill>
                      <a:srgbClr val="000000"/>
                    </a:solidFill>
                    <a:latin typeface="+mj-lt"/>
                  </a:rPr>
                  <a:t>số</a:t>
                </a:r>
                <a:r>
                  <a:rPr lang="en-US" sz="2400" b="0" dirty="0">
                    <a:solidFill>
                      <a:srgbClr val="000000"/>
                    </a:solidFill>
                    <a:latin typeface="+mj-lt"/>
                  </a:rPr>
                  <a:t> </a:t>
                </a:r>
                <a:r>
                  <a:rPr lang="en-US" sz="2400" b="0" dirty="0" err="1">
                    <a:solidFill>
                      <a:srgbClr val="000000"/>
                    </a:solidFill>
                    <a:latin typeface="+mj-lt"/>
                  </a:rPr>
                  <a:t>lượng</a:t>
                </a:r>
                <a:r>
                  <a:rPr lang="en-US" sz="2400" b="0" dirty="0">
                    <a:solidFill>
                      <a:srgbClr val="000000"/>
                    </a:solidFill>
                    <a:latin typeface="+mj-lt"/>
                  </a:rPr>
                  <a:t> </a:t>
                </a:r>
                <a:r>
                  <a:rPr lang="en-US" sz="2400" b="0" dirty="0" err="1">
                    <a:solidFill>
                      <a:srgbClr val="000000"/>
                    </a:solidFill>
                    <a:latin typeface="+mj-lt"/>
                  </a:rPr>
                  <a:t>đường</a:t>
                </a:r>
                <a:r>
                  <a:rPr lang="en-US" sz="2400" b="0" dirty="0">
                    <a:solidFill>
                      <a:srgbClr val="000000"/>
                    </a:solidFill>
                    <a:latin typeface="+mj-lt"/>
                  </a:rPr>
                  <a:t> </a:t>
                </a:r>
                <a:r>
                  <a:rPr lang="en-US" sz="2400" b="0" dirty="0" err="1">
                    <a:solidFill>
                      <a:srgbClr val="000000"/>
                    </a:solidFill>
                    <a:latin typeface="+mj-lt"/>
                  </a:rPr>
                  <a:t>địa</a:t>
                </a:r>
                <a:r>
                  <a:rPr lang="en-US" sz="2400" b="0" dirty="0">
                    <a:solidFill>
                      <a:srgbClr val="000000"/>
                    </a:solidFill>
                    <a:latin typeface="+mj-lt"/>
                  </a:rPr>
                  <a:t> </a:t>
                </a:r>
                <a:r>
                  <a:rPr lang="en-US" sz="2400" b="0" dirty="0" err="1">
                    <a:solidFill>
                      <a:srgbClr val="000000"/>
                    </a:solidFill>
                    <a:latin typeface="+mj-lt"/>
                  </a:rPr>
                  <a:t>chỉ</a:t>
                </a:r>
                <a:r>
                  <a:rPr lang="en-US" sz="2400" b="0" dirty="0">
                    <a:solidFill>
                      <a:srgbClr val="000000"/>
                    </a:solidFill>
                    <a:latin typeface="+mj-lt"/>
                  </a:rPr>
                  <a:t> </a:t>
                </a:r>
                <a:r>
                  <a:rPr lang="en-US" sz="2400" b="0" dirty="0" err="1">
                    <a:solidFill>
                      <a:srgbClr val="000000"/>
                    </a:solidFill>
                    <a:latin typeface="+mj-lt"/>
                  </a:rPr>
                  <a:t>cần</a:t>
                </a:r>
                <a:r>
                  <a:rPr lang="en-US" sz="2400" b="0" dirty="0">
                    <a:solidFill>
                      <a:srgbClr val="000000"/>
                    </a:solidFill>
                    <a:latin typeface="+mj-lt"/>
                  </a:rPr>
                  <a:t> </a:t>
                </a:r>
                <a:r>
                  <a:rPr lang="en-US" sz="2400" b="0" dirty="0" err="1">
                    <a:solidFill>
                      <a:srgbClr val="000000"/>
                    </a:solidFill>
                    <a:latin typeface="+mj-lt"/>
                  </a:rPr>
                  <a:t>sử</a:t>
                </a:r>
                <a:r>
                  <a:rPr lang="en-US" sz="2400" b="0" dirty="0">
                    <a:solidFill>
                      <a:srgbClr val="000000"/>
                    </a:solidFill>
                    <a:latin typeface="+mj-lt"/>
                  </a:rPr>
                  <a:t> </a:t>
                </a:r>
                <a:r>
                  <a:rPr lang="en-US" sz="2400" b="0" dirty="0" err="1">
                    <a:solidFill>
                      <a:srgbClr val="000000"/>
                    </a:solidFill>
                    <a:latin typeface="+mj-lt"/>
                  </a:rPr>
                  <a:t>dụng</a:t>
                </a:r>
                <a:r>
                  <a:rPr lang="en-US" sz="2400" b="0" dirty="0">
                    <a:solidFill>
                      <a:srgbClr val="000000"/>
                    </a:solidFill>
                    <a:latin typeface="+mj-lt"/>
                  </a:rPr>
                  <a:t> </a:t>
                </a:r>
                <a:r>
                  <a:rPr lang="en-US" sz="2400" b="0" dirty="0" err="1">
                    <a:solidFill>
                      <a:srgbClr val="000000"/>
                    </a:solidFill>
                    <a:latin typeface="+mj-lt"/>
                  </a:rPr>
                  <a:t>cho</a:t>
                </a:r>
                <a:r>
                  <a:rPr lang="en-US" sz="2400" b="0" dirty="0">
                    <a:solidFill>
                      <a:srgbClr val="000000"/>
                    </a:solidFill>
                    <a:latin typeface="+mj-lt"/>
                  </a:rPr>
                  <a:t> BN.</a:t>
                </a:r>
                <a:endParaRPr lang="en-US" sz="2400" b="0" dirty="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𝑛</m:t>
                          </m:r>
                        </m:e>
                        <m:sub>
                          <m:r>
                            <a:rPr lang="en-US" sz="2400" b="0" i="1" smtClean="0">
                              <a:solidFill>
                                <a:srgbClr val="000000"/>
                              </a:solidFill>
                              <a:latin typeface="Cambria Math" panose="02040503050406030204"/>
                            </a:rPr>
                            <m:t>1</m:t>
                          </m:r>
                        </m:sub>
                      </m:sSub>
                      <m:r>
                        <a:rPr lang="en-US" sz="2400" b="0" i="1" smtClean="0">
                          <a:solidFill>
                            <a:srgbClr val="000000"/>
                          </a:solidFill>
                          <a:latin typeface="Cambria Math" panose="02040503050406030204"/>
                        </a:rPr>
                        <m:t>=</m:t>
                      </m:r>
                      <m:d>
                        <m:dPr>
                          <m:begChr m:val="["/>
                          <m:endChr m:val="]"/>
                          <m:ctrlPr>
                            <a:rPr lang="en-US" sz="2400" b="0" i="1" smtClean="0">
                              <a:solidFill>
                                <a:srgbClr val="000000"/>
                              </a:solidFill>
                              <a:latin typeface="Cambria Math" panose="02040503050406030204" pitchFamily="18" charset="0"/>
                            </a:rPr>
                          </m:ctrlPr>
                        </m:dPr>
                        <m:e>
                          <m:func>
                            <m:funcPr>
                              <m:ctrlPr>
                                <a:rPr lang="en-US" sz="2400" b="0" i="1" smtClean="0">
                                  <a:solidFill>
                                    <a:srgbClr val="000000"/>
                                  </a:solidFill>
                                  <a:latin typeface="Cambria Math" panose="02040503050406030204" pitchFamily="18" charset="0"/>
                                </a:rPr>
                              </m:ctrlPr>
                            </m:funcPr>
                            <m:fName>
                              <m:sSub>
                                <m:sSubPr>
                                  <m:ctrlPr>
                                    <a:rPr lang="en-US" sz="2400" b="0" i="1" smtClean="0">
                                      <a:solidFill>
                                        <a:srgbClr val="000000"/>
                                      </a:solidFill>
                                      <a:latin typeface="Cambria Math" panose="02040503050406030204" pitchFamily="18" charset="0"/>
                                    </a:rPr>
                                  </m:ctrlPr>
                                </m:sSubPr>
                                <m:e>
                                  <m:r>
                                    <m:rPr>
                                      <m:sty m:val="p"/>
                                    </m:rPr>
                                    <a:rPr lang="en-US" sz="2400" b="0" i="0" smtClean="0">
                                      <a:solidFill>
                                        <a:srgbClr val="000000"/>
                                      </a:solidFill>
                                      <a:latin typeface="Cambria Math" panose="02040503050406030204"/>
                                    </a:rPr>
                                    <m:t>log</m:t>
                                  </m:r>
                                </m:e>
                                <m:sub>
                                  <m:r>
                                    <a:rPr lang="en-US" sz="2400" b="0" i="1" smtClean="0">
                                      <a:solidFill>
                                        <a:srgbClr val="000000"/>
                                      </a:solidFill>
                                      <a:latin typeface="Cambria Math" panose="02040503050406030204"/>
                                    </a:rPr>
                                    <m:t>2</m:t>
                                  </m:r>
                                </m:sub>
                              </m:sSub>
                            </m:fName>
                            <m:e>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a:rPr>
                                    <m:t>𝑑𝑢𝑛𝑔</m:t>
                                  </m:r>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𝑙</m:t>
                                  </m:r>
                                  <m:r>
                                    <a:rPr lang="en-US" sz="2400" b="0" i="1" smtClean="0">
                                      <a:solidFill>
                                        <a:srgbClr val="000000"/>
                                      </a:solidFill>
                                      <a:latin typeface="Cambria Math" panose="02040503050406030204"/>
                                    </a:rPr>
                                    <m:t>ượ</m:t>
                                  </m:r>
                                  <m:r>
                                    <a:rPr lang="en-US" sz="2400" b="0" i="1" smtClean="0">
                                      <a:solidFill>
                                        <a:srgbClr val="000000"/>
                                      </a:solidFill>
                                      <a:latin typeface="Cambria Math" panose="02040503050406030204"/>
                                    </a:rPr>
                                    <m:t>𝑛𝑔</m:t>
                                  </m:r>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𝑏</m:t>
                                  </m:r>
                                  <m:r>
                                    <a:rPr lang="en-US" sz="2400" b="0" i="1" smtClean="0">
                                      <a:solidFill>
                                        <a:srgbClr val="000000"/>
                                      </a:solidFill>
                                      <a:latin typeface="Cambria Math" panose="02040503050406030204"/>
                                    </a:rPr>
                                    <m:t>ộ </m:t>
                                  </m:r>
                                  <m:r>
                                    <a:rPr lang="en-US" sz="2400" b="0" i="1" smtClean="0">
                                      <a:solidFill>
                                        <a:srgbClr val="000000"/>
                                      </a:solidFill>
                                      <a:latin typeface="Cambria Math" panose="02040503050406030204"/>
                                    </a:rPr>
                                    <m:t>𝑛ℎ</m:t>
                                  </m:r>
                                  <m:r>
                                    <a:rPr lang="en-US" sz="2400" b="0" i="1" smtClean="0">
                                      <a:solidFill>
                                        <a:srgbClr val="000000"/>
                                      </a:solidFill>
                                      <a:latin typeface="Cambria Math" panose="02040503050406030204"/>
                                    </a:rPr>
                                    <m:t>ớ</m:t>
                                  </m:r>
                                </m:e>
                              </m:d>
                            </m:e>
                          </m:func>
                        </m:e>
                      </m:d>
                    </m:oMath>
                  </m:oMathPara>
                </a14:m>
                <a:endParaRPr lang="en-US" sz="2400" b="0" dirty="0">
                  <a:solidFill>
                    <a:srgbClr val="000000"/>
                  </a:solidFill>
                  <a:latin typeface="+mj-lt"/>
                </a:endParaRPr>
              </a:p>
              <a:p>
                <a:pPr marL="0" indent="0">
                  <a:buClr>
                    <a:schemeClr val="tx1"/>
                  </a:buClr>
                  <a:buNone/>
                </a:pPr>
                <a:r>
                  <a:rPr lang="en-US" sz="2400" u="sng" dirty="0" err="1">
                    <a:solidFill>
                      <a:srgbClr val="000000"/>
                    </a:solidFill>
                    <a:latin typeface="+mj-lt"/>
                  </a:rPr>
                  <a:t>Bước</a:t>
                </a:r>
                <a:r>
                  <a:rPr lang="en-US" sz="2400" u="sng" dirty="0">
                    <a:solidFill>
                      <a:srgbClr val="000000"/>
                    </a:solidFill>
                    <a:latin typeface="+mj-lt"/>
                  </a:rPr>
                  <a:t> 3</a:t>
                </a:r>
                <a:r>
                  <a:rPr lang="en-US" sz="2400" b="0" dirty="0">
                    <a:solidFill>
                      <a:srgbClr val="000000"/>
                    </a:solidFill>
                    <a:latin typeface="+mj-lt"/>
                  </a:rPr>
                  <a:t>: </a:t>
                </a:r>
                <a:r>
                  <a:rPr lang="en-US" sz="2400" b="0" dirty="0" err="1">
                    <a:solidFill>
                      <a:srgbClr val="000000"/>
                    </a:solidFill>
                    <a:latin typeface="+mj-lt"/>
                  </a:rPr>
                  <a:t>Xác</a:t>
                </a:r>
                <a:r>
                  <a:rPr lang="en-US" sz="2400" b="0" dirty="0">
                    <a:solidFill>
                      <a:srgbClr val="000000"/>
                    </a:solidFill>
                    <a:latin typeface="+mj-lt"/>
                  </a:rPr>
                  <a:t> </a:t>
                </a:r>
                <a:r>
                  <a:rPr lang="en-US" sz="2400" b="0" dirty="0" err="1">
                    <a:solidFill>
                      <a:srgbClr val="000000"/>
                    </a:solidFill>
                    <a:latin typeface="+mj-lt"/>
                  </a:rPr>
                  <a:t>định</a:t>
                </a:r>
                <a:r>
                  <a:rPr lang="en-US" sz="2400" b="0" dirty="0">
                    <a:solidFill>
                      <a:srgbClr val="000000"/>
                    </a:solidFill>
                    <a:latin typeface="+mj-lt"/>
                  </a:rPr>
                  <a:t> </a:t>
                </a:r>
                <a:r>
                  <a:rPr lang="en-US" sz="2400" b="0" dirty="0" err="1">
                    <a:solidFill>
                      <a:srgbClr val="000000"/>
                    </a:solidFill>
                    <a:latin typeface="+mj-lt"/>
                  </a:rPr>
                  <a:t>số</a:t>
                </a:r>
                <a:r>
                  <a:rPr lang="en-US" sz="2400" b="0" dirty="0">
                    <a:solidFill>
                      <a:srgbClr val="000000"/>
                    </a:solidFill>
                    <a:latin typeface="+mj-lt"/>
                  </a:rPr>
                  <a:t> </a:t>
                </a:r>
                <a:r>
                  <a:rPr lang="en-US" sz="2400" b="0" dirty="0" err="1">
                    <a:solidFill>
                      <a:srgbClr val="000000"/>
                    </a:solidFill>
                    <a:latin typeface="+mj-lt"/>
                  </a:rPr>
                  <a:t>lượng</a:t>
                </a:r>
                <a:r>
                  <a:rPr lang="en-US" sz="2400" b="0" dirty="0">
                    <a:solidFill>
                      <a:srgbClr val="000000"/>
                    </a:solidFill>
                    <a:latin typeface="+mj-lt"/>
                  </a:rPr>
                  <a:t> </a:t>
                </a:r>
                <a:r>
                  <a:rPr lang="en-US" sz="2400" b="0" dirty="0" err="1">
                    <a:solidFill>
                      <a:srgbClr val="000000"/>
                    </a:solidFill>
                    <a:latin typeface="+mj-lt"/>
                  </a:rPr>
                  <a:t>đường</a:t>
                </a:r>
                <a:r>
                  <a:rPr lang="en-US" sz="2400" b="0" dirty="0">
                    <a:solidFill>
                      <a:srgbClr val="000000"/>
                    </a:solidFill>
                    <a:latin typeface="+mj-lt"/>
                  </a:rPr>
                  <a:t> </a:t>
                </a:r>
                <a:r>
                  <a:rPr lang="en-US" sz="2400" b="0" dirty="0" err="1">
                    <a:solidFill>
                      <a:srgbClr val="000000"/>
                    </a:solidFill>
                    <a:latin typeface="+mj-lt"/>
                  </a:rPr>
                  <a:t>địa</a:t>
                </a:r>
                <a:r>
                  <a:rPr lang="en-US" sz="2400" b="0" dirty="0">
                    <a:solidFill>
                      <a:srgbClr val="000000"/>
                    </a:solidFill>
                    <a:latin typeface="+mj-lt"/>
                  </a:rPr>
                  <a:t> </a:t>
                </a:r>
                <a:r>
                  <a:rPr lang="en-US" sz="2400" b="0" dirty="0" err="1">
                    <a:solidFill>
                      <a:srgbClr val="000000"/>
                    </a:solidFill>
                    <a:latin typeface="+mj-lt"/>
                  </a:rPr>
                  <a:t>chỉ</a:t>
                </a:r>
                <a:r>
                  <a:rPr lang="en-US" sz="2400" b="0" dirty="0">
                    <a:solidFill>
                      <a:srgbClr val="000000"/>
                    </a:solidFill>
                    <a:latin typeface="+mj-lt"/>
                  </a:rPr>
                  <a:t> </a:t>
                </a:r>
                <a:r>
                  <a:rPr lang="en-US" sz="2400" b="0" dirty="0" err="1">
                    <a:solidFill>
                      <a:srgbClr val="000000"/>
                    </a:solidFill>
                    <a:latin typeface="+mj-lt"/>
                  </a:rPr>
                  <a:t>cần</a:t>
                </a:r>
                <a:r>
                  <a:rPr lang="en-US" sz="2400" b="0" dirty="0">
                    <a:solidFill>
                      <a:srgbClr val="000000"/>
                    </a:solidFill>
                    <a:latin typeface="+mj-lt"/>
                  </a:rPr>
                  <a:t> </a:t>
                </a:r>
                <a:r>
                  <a:rPr lang="en-US" sz="2400" b="0" dirty="0" err="1">
                    <a:solidFill>
                      <a:srgbClr val="000000"/>
                    </a:solidFill>
                    <a:latin typeface="+mj-lt"/>
                  </a:rPr>
                  <a:t>sử</a:t>
                </a:r>
                <a:r>
                  <a:rPr lang="en-US" sz="2400" b="0" dirty="0">
                    <a:solidFill>
                      <a:srgbClr val="000000"/>
                    </a:solidFill>
                    <a:latin typeface="+mj-lt"/>
                  </a:rPr>
                  <a:t> </a:t>
                </a:r>
                <a:r>
                  <a:rPr lang="en-US" sz="2400" b="0" dirty="0" err="1">
                    <a:solidFill>
                      <a:srgbClr val="000000"/>
                    </a:solidFill>
                    <a:latin typeface="+mj-lt"/>
                  </a:rPr>
                  <a:t>dụng</a:t>
                </a:r>
                <a:r>
                  <a:rPr lang="en-US" sz="2400" b="0" dirty="0">
                    <a:solidFill>
                      <a:srgbClr val="000000"/>
                    </a:solidFill>
                    <a:latin typeface="+mj-lt"/>
                  </a:rPr>
                  <a:t> </a:t>
                </a:r>
                <a:r>
                  <a:rPr lang="en-US" sz="2400" b="0" dirty="0" err="1">
                    <a:solidFill>
                      <a:srgbClr val="000000"/>
                    </a:solidFill>
                    <a:latin typeface="+mj-lt"/>
                  </a:rPr>
                  <a:t>cho</a:t>
                </a:r>
                <a:r>
                  <a:rPr lang="en-US" sz="2400" b="0" dirty="0">
                    <a:solidFill>
                      <a:srgbClr val="000000"/>
                    </a:solidFill>
                    <a:latin typeface="+mj-lt"/>
                  </a:rPr>
                  <a:t> IC.</a:t>
                </a:r>
                <a:endParaRPr lang="en-US" sz="2400" b="0" dirty="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0000"/>
                              </a:solidFill>
                              <a:latin typeface="Cambria Math" panose="02040503050406030204" pitchFamily="18" charset="0"/>
                            </a:rPr>
                          </m:ctrlPr>
                        </m:sSubPr>
                        <m:e>
                          <m:r>
                            <a:rPr lang="en-US" sz="2400" b="0" i="1">
                              <a:solidFill>
                                <a:srgbClr val="000000"/>
                              </a:solidFill>
                              <a:latin typeface="Cambria Math" panose="02040503050406030204"/>
                            </a:rPr>
                            <m:t>𝑛</m:t>
                          </m:r>
                        </m:e>
                        <m:sub>
                          <m:r>
                            <a:rPr lang="en-US" sz="2400" b="0" i="1" smtClean="0">
                              <a:solidFill>
                                <a:srgbClr val="000000"/>
                              </a:solidFill>
                              <a:latin typeface="Cambria Math" panose="02040503050406030204"/>
                            </a:rPr>
                            <m:t>2</m:t>
                          </m:r>
                        </m:sub>
                      </m:sSub>
                      <m:r>
                        <a:rPr lang="en-US" sz="2400" b="0" i="1">
                          <a:solidFill>
                            <a:srgbClr val="000000"/>
                          </a:solidFill>
                          <a:latin typeface="Cambria Math" panose="02040503050406030204"/>
                        </a:rPr>
                        <m:t>=</m:t>
                      </m:r>
                      <m:d>
                        <m:dPr>
                          <m:begChr m:val="["/>
                          <m:endChr m:val="]"/>
                          <m:ctrlPr>
                            <a:rPr lang="en-US" sz="2400" b="0" i="1">
                              <a:solidFill>
                                <a:srgbClr val="000000"/>
                              </a:solidFill>
                              <a:latin typeface="Cambria Math" panose="02040503050406030204" pitchFamily="18" charset="0"/>
                            </a:rPr>
                          </m:ctrlPr>
                        </m:dPr>
                        <m:e>
                          <m:func>
                            <m:funcPr>
                              <m:ctrlPr>
                                <a:rPr lang="en-US" sz="2400" b="0" i="1">
                                  <a:solidFill>
                                    <a:srgbClr val="000000"/>
                                  </a:solidFill>
                                  <a:latin typeface="Cambria Math" panose="02040503050406030204" pitchFamily="18" charset="0"/>
                                </a:rPr>
                              </m:ctrlPr>
                            </m:funcPr>
                            <m:fName>
                              <m:sSub>
                                <m:sSubPr>
                                  <m:ctrlPr>
                                    <a:rPr lang="en-US" sz="2400" b="0" i="1">
                                      <a:solidFill>
                                        <a:srgbClr val="000000"/>
                                      </a:solidFill>
                                      <a:latin typeface="Cambria Math" panose="02040503050406030204" pitchFamily="18" charset="0"/>
                                    </a:rPr>
                                  </m:ctrlPr>
                                </m:sSubPr>
                                <m:e>
                                  <m:r>
                                    <m:rPr>
                                      <m:sty m:val="p"/>
                                    </m:rPr>
                                    <a:rPr lang="en-US" sz="2400" b="0">
                                      <a:solidFill>
                                        <a:srgbClr val="000000"/>
                                      </a:solidFill>
                                      <a:latin typeface="Cambria Math" panose="02040503050406030204"/>
                                    </a:rPr>
                                    <m:t>log</m:t>
                                  </m:r>
                                </m:e>
                                <m:sub>
                                  <m:r>
                                    <a:rPr lang="en-US" sz="2400" b="0" i="1">
                                      <a:solidFill>
                                        <a:srgbClr val="000000"/>
                                      </a:solidFill>
                                      <a:latin typeface="Cambria Math" panose="02040503050406030204"/>
                                    </a:rPr>
                                    <m:t>2</m:t>
                                  </m:r>
                                </m:sub>
                              </m:sSub>
                            </m:fName>
                            <m:e>
                              <m:d>
                                <m:dPr>
                                  <m:ctrlPr>
                                    <a:rPr lang="en-US" sz="2400" b="0" i="1">
                                      <a:solidFill>
                                        <a:srgbClr val="000000"/>
                                      </a:solidFill>
                                      <a:latin typeface="Cambria Math" panose="02040503050406030204" pitchFamily="18" charset="0"/>
                                    </a:rPr>
                                  </m:ctrlPr>
                                </m:dPr>
                                <m:e>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smtClean="0">
                                      <a:solidFill>
                                        <a:srgbClr val="000000"/>
                                      </a:solidFill>
                                      <a:latin typeface="Cambria Math" panose="02040503050406030204"/>
                                    </a:rPr>
                                    <m:t>𝐼𝐶</m:t>
                                  </m:r>
                                </m:e>
                              </m:d>
                            </m:e>
                          </m:func>
                        </m:e>
                      </m:d>
                    </m:oMath>
                  </m:oMathPara>
                </a14:m>
                <a:endParaRPr lang="en-US" sz="2400" b="0" dirty="0">
                  <a:solidFill>
                    <a:srgbClr val="000000"/>
                  </a:solidFill>
                </a:endParaRPr>
              </a:p>
              <a:p>
                <a:pPr marL="0" indent="0">
                  <a:buClr>
                    <a:schemeClr val="tx1"/>
                  </a:buClr>
                  <a:buNone/>
                </a:pPr>
                <a:r>
                  <a:rPr lang="en-US" sz="2400" u="sng" dirty="0" err="1">
                    <a:solidFill>
                      <a:srgbClr val="000000"/>
                    </a:solidFill>
                    <a:latin typeface="+mj-lt"/>
                  </a:rPr>
                  <a:t>Bước</a:t>
                </a:r>
                <a:r>
                  <a:rPr lang="en-US" sz="2400" u="sng" dirty="0">
                    <a:solidFill>
                      <a:srgbClr val="000000"/>
                    </a:solidFill>
                    <a:latin typeface="+mj-lt"/>
                  </a:rPr>
                  <a:t> 4</a:t>
                </a:r>
                <a:r>
                  <a:rPr lang="en-US" sz="2400" b="0" dirty="0">
                    <a:solidFill>
                      <a:srgbClr val="000000"/>
                    </a:solidFill>
                    <a:latin typeface="+mj-lt"/>
                  </a:rPr>
                  <a:t>: </a:t>
                </a:r>
                <a:r>
                  <a:rPr lang="en-US" sz="2400" b="0" dirty="0" err="1">
                    <a:solidFill>
                      <a:srgbClr val="000000"/>
                    </a:solidFill>
                    <a:latin typeface="+mj-lt"/>
                  </a:rPr>
                  <a:t>Xác</a:t>
                </a:r>
                <a:r>
                  <a:rPr lang="en-US" sz="2400" b="0" dirty="0">
                    <a:solidFill>
                      <a:srgbClr val="000000"/>
                    </a:solidFill>
                    <a:latin typeface="+mj-lt"/>
                  </a:rPr>
                  <a:t> </a:t>
                </a:r>
                <a:r>
                  <a:rPr lang="en-US" sz="2400" b="0" dirty="0" err="1">
                    <a:solidFill>
                      <a:srgbClr val="000000"/>
                    </a:solidFill>
                    <a:latin typeface="+mj-lt"/>
                  </a:rPr>
                  <a:t>định</a:t>
                </a:r>
                <a:r>
                  <a:rPr lang="en-US" sz="2400" b="0" dirty="0">
                    <a:solidFill>
                      <a:srgbClr val="000000"/>
                    </a:solidFill>
                    <a:latin typeface="+mj-lt"/>
                  </a:rPr>
                  <a:t> </a:t>
                </a:r>
                <a:r>
                  <a:rPr lang="en-US" sz="2400" b="0" dirty="0" err="1">
                    <a:solidFill>
                      <a:srgbClr val="000000"/>
                    </a:solidFill>
                    <a:latin typeface="+mj-lt"/>
                  </a:rPr>
                  <a:t>số</a:t>
                </a:r>
                <a:r>
                  <a:rPr lang="en-US" sz="2400" b="0" dirty="0">
                    <a:solidFill>
                      <a:srgbClr val="000000"/>
                    </a:solidFill>
                    <a:latin typeface="+mj-lt"/>
                  </a:rPr>
                  <a:t> </a:t>
                </a:r>
                <a:r>
                  <a:rPr lang="en-US" sz="2400" b="0" dirty="0" err="1">
                    <a:solidFill>
                      <a:srgbClr val="000000"/>
                    </a:solidFill>
                    <a:latin typeface="+mj-lt"/>
                  </a:rPr>
                  <a:t>lượng</a:t>
                </a:r>
                <a:r>
                  <a:rPr lang="en-US" sz="2400" b="0" dirty="0">
                    <a:solidFill>
                      <a:srgbClr val="000000"/>
                    </a:solidFill>
                    <a:latin typeface="+mj-lt"/>
                  </a:rPr>
                  <a:t> IC </a:t>
                </a:r>
                <a:r>
                  <a:rPr lang="en-US" sz="2400" b="0" dirty="0" err="1">
                    <a:solidFill>
                      <a:srgbClr val="000000"/>
                    </a:solidFill>
                    <a:latin typeface="+mj-lt"/>
                  </a:rPr>
                  <a:t>cần</a:t>
                </a:r>
                <a:r>
                  <a:rPr lang="en-US" sz="2400" b="0" dirty="0">
                    <a:solidFill>
                      <a:srgbClr val="000000"/>
                    </a:solidFill>
                    <a:latin typeface="+mj-lt"/>
                  </a:rPr>
                  <a:t> </a:t>
                </a:r>
                <a:r>
                  <a:rPr lang="en-US" sz="2400" b="0" dirty="0" err="1">
                    <a:solidFill>
                      <a:srgbClr val="000000"/>
                    </a:solidFill>
                    <a:latin typeface="+mj-lt"/>
                  </a:rPr>
                  <a:t>mở</a:t>
                </a:r>
                <a:r>
                  <a:rPr lang="en-US" sz="2400" b="0" dirty="0">
                    <a:solidFill>
                      <a:srgbClr val="000000"/>
                    </a:solidFill>
                    <a:latin typeface="+mj-lt"/>
                  </a:rPr>
                  <a:t> </a:t>
                </a:r>
                <a:r>
                  <a:rPr lang="en-US" sz="2400" b="0" dirty="0" err="1">
                    <a:solidFill>
                      <a:srgbClr val="000000"/>
                    </a:solidFill>
                    <a:latin typeface="+mj-lt"/>
                  </a:rPr>
                  <a:t>đồng</a:t>
                </a:r>
                <a:r>
                  <a:rPr lang="en-US" sz="2400" b="0" dirty="0">
                    <a:solidFill>
                      <a:srgbClr val="000000"/>
                    </a:solidFill>
                    <a:latin typeface="+mj-lt"/>
                  </a:rPr>
                  <a:t> </a:t>
                </a:r>
                <a:r>
                  <a:rPr lang="en-US" sz="2400" b="0" dirty="0" err="1">
                    <a:solidFill>
                      <a:srgbClr val="000000"/>
                    </a:solidFill>
                    <a:latin typeface="+mj-lt"/>
                  </a:rPr>
                  <a:t>thời</a:t>
                </a:r>
                <a:endParaRPr lang="en-US" sz="2400" b="0" dirty="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a:rPr>
                        <m:t>𝐵</m:t>
                      </m:r>
                      <m:r>
                        <a:rPr lang="en-US" sz="2400" b="0" i="1" smtClean="0">
                          <a:solidFill>
                            <a:srgbClr val="000000"/>
                          </a:solidFill>
                          <a:latin typeface="Cambria Math" panose="02040503050406030204"/>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a:rPr>
                            <m:t>𝑠</m:t>
                          </m:r>
                          <m:r>
                            <a:rPr lang="en-US" sz="2400" b="0" i="1" smtClean="0">
                              <a:solidFill>
                                <a:srgbClr val="000000"/>
                              </a:solidFill>
                              <a:latin typeface="Cambria Math" panose="02040503050406030204"/>
                            </a:rPr>
                            <m:t>ố đầ</m:t>
                          </m:r>
                          <m:r>
                            <a:rPr lang="en-US" sz="2400" b="0" i="1" smtClean="0">
                              <a:solidFill>
                                <a:srgbClr val="000000"/>
                              </a:solidFill>
                              <a:latin typeface="Cambria Math" panose="02040503050406030204"/>
                            </a:rPr>
                            <m:t>𝑢</m:t>
                          </m:r>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𝑟𝑎</m:t>
                          </m:r>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𝑐</m:t>
                          </m:r>
                          <m:r>
                            <a:rPr lang="en-US" sz="2400" b="0" i="1" smtClean="0">
                              <a:solidFill>
                                <a:srgbClr val="000000"/>
                              </a:solidFill>
                              <a:latin typeface="Cambria Math" panose="02040503050406030204"/>
                            </a:rPr>
                            <m:t>ủ</m:t>
                          </m:r>
                          <m:r>
                            <a:rPr lang="en-US" sz="2400" b="0" i="1" smtClean="0">
                              <a:solidFill>
                                <a:srgbClr val="000000"/>
                              </a:solidFill>
                              <a:latin typeface="Cambria Math" panose="02040503050406030204"/>
                            </a:rPr>
                            <m:t>𝑎</m:t>
                          </m:r>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𝐵𝑁</m:t>
                          </m:r>
                        </m:num>
                        <m:den>
                          <m:r>
                            <a:rPr lang="en-US" sz="2400" b="0" i="1" smtClean="0">
                              <a:solidFill>
                                <a:srgbClr val="000000"/>
                              </a:solidFill>
                              <a:latin typeface="Cambria Math" panose="02040503050406030204"/>
                            </a:rPr>
                            <m:t>𝑠</m:t>
                          </m:r>
                          <m:r>
                            <a:rPr lang="en-US" sz="2400" b="0" i="1" smtClean="0">
                              <a:solidFill>
                                <a:srgbClr val="000000"/>
                              </a:solidFill>
                              <a:latin typeface="Cambria Math" panose="02040503050406030204"/>
                            </a:rPr>
                            <m:t>ố đầ</m:t>
                          </m:r>
                          <m:r>
                            <a:rPr lang="en-US" sz="2400" b="0" i="1" smtClean="0">
                              <a:solidFill>
                                <a:srgbClr val="000000"/>
                              </a:solidFill>
                              <a:latin typeface="Cambria Math" panose="02040503050406030204"/>
                            </a:rPr>
                            <m:t>𝑢</m:t>
                          </m:r>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𝑟𝑎</m:t>
                          </m:r>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𝑐</m:t>
                          </m:r>
                          <m:r>
                            <a:rPr lang="en-US" sz="2400" b="0" i="1" smtClean="0">
                              <a:solidFill>
                                <a:srgbClr val="000000"/>
                              </a:solidFill>
                              <a:latin typeface="Cambria Math" panose="02040503050406030204"/>
                            </a:rPr>
                            <m:t>ủ</m:t>
                          </m:r>
                          <m:r>
                            <a:rPr lang="en-US" sz="2400" b="0" i="1" smtClean="0">
                              <a:solidFill>
                                <a:srgbClr val="000000"/>
                              </a:solidFill>
                              <a:latin typeface="Cambria Math" panose="02040503050406030204"/>
                            </a:rPr>
                            <m:t>𝑎</m:t>
                          </m:r>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𝐼𝐶</m:t>
                          </m:r>
                        </m:den>
                      </m:f>
                    </m:oMath>
                  </m:oMathPara>
                </a14:m>
                <a:endParaRPr lang="en-US" sz="2400" b="0" dirty="0">
                  <a:solidFill>
                    <a:srgbClr val="000000"/>
                  </a:solidFill>
                  <a:latin typeface="+mj-lt"/>
                </a:endParaRPr>
              </a:p>
              <a:p>
                <a:pPr marL="0" indent="0">
                  <a:buClr>
                    <a:schemeClr val="tx1"/>
                  </a:buClr>
                  <a:buNone/>
                </a:pPr>
                <a:r>
                  <a:rPr lang="en-US" sz="2400" u="sng" dirty="0" err="1">
                    <a:solidFill>
                      <a:srgbClr val="000000"/>
                    </a:solidFill>
                    <a:latin typeface="+mj-lt"/>
                  </a:rPr>
                  <a:t>Bước</a:t>
                </a:r>
                <a:r>
                  <a:rPr lang="en-US" sz="2400" u="sng" dirty="0">
                    <a:solidFill>
                      <a:srgbClr val="000000"/>
                    </a:solidFill>
                    <a:latin typeface="+mj-lt"/>
                  </a:rPr>
                  <a:t> 5</a:t>
                </a:r>
                <a:r>
                  <a:rPr lang="en-US" sz="2400" b="0" dirty="0">
                    <a:solidFill>
                      <a:srgbClr val="000000"/>
                    </a:solidFill>
                    <a:latin typeface="+mj-lt"/>
                  </a:rPr>
                  <a:t>: </a:t>
                </a:r>
                <a:r>
                  <a:rPr lang="en-US" sz="2400" b="0" dirty="0" err="1">
                    <a:solidFill>
                      <a:srgbClr val="000000"/>
                    </a:solidFill>
                    <a:latin typeface="+mj-lt"/>
                  </a:rPr>
                  <a:t>Thiết</a:t>
                </a:r>
                <a:r>
                  <a:rPr lang="en-US" sz="2400" b="0" dirty="0">
                    <a:solidFill>
                      <a:srgbClr val="000000"/>
                    </a:solidFill>
                    <a:latin typeface="+mj-lt"/>
                  </a:rPr>
                  <a:t> </a:t>
                </a:r>
                <a:r>
                  <a:rPr lang="en-US" sz="2400" b="0" dirty="0" err="1">
                    <a:solidFill>
                      <a:srgbClr val="000000"/>
                    </a:solidFill>
                    <a:latin typeface="+mj-lt"/>
                  </a:rPr>
                  <a:t>kế</a:t>
                </a:r>
                <a:r>
                  <a:rPr lang="en-US" sz="2400" b="0" dirty="0">
                    <a:solidFill>
                      <a:srgbClr val="000000"/>
                    </a:solidFill>
                    <a:latin typeface="+mj-lt"/>
                  </a:rPr>
                  <a:t> </a:t>
                </a:r>
                <a:r>
                  <a:rPr lang="en-US" sz="2400" b="0" dirty="0" err="1">
                    <a:solidFill>
                      <a:srgbClr val="000000"/>
                    </a:solidFill>
                    <a:latin typeface="+mj-lt"/>
                  </a:rPr>
                  <a:t>bộ</a:t>
                </a:r>
                <a:r>
                  <a:rPr lang="en-US" sz="2400" b="0" dirty="0">
                    <a:solidFill>
                      <a:srgbClr val="000000"/>
                    </a:solidFill>
                    <a:latin typeface="+mj-lt"/>
                  </a:rPr>
                  <a:t> </a:t>
                </a:r>
                <a:r>
                  <a:rPr lang="en-US" sz="2400" b="0" dirty="0" err="1">
                    <a:solidFill>
                      <a:srgbClr val="000000"/>
                    </a:solidFill>
                    <a:latin typeface="+mj-lt"/>
                  </a:rPr>
                  <a:t>giải</a:t>
                </a:r>
                <a:r>
                  <a:rPr lang="en-US" sz="2400" b="0" dirty="0">
                    <a:solidFill>
                      <a:srgbClr val="000000"/>
                    </a:solidFill>
                    <a:latin typeface="+mj-lt"/>
                  </a:rPr>
                  <a:t> </a:t>
                </a:r>
                <a:r>
                  <a:rPr lang="en-US" sz="2400" b="0" dirty="0" err="1">
                    <a:solidFill>
                      <a:srgbClr val="000000"/>
                    </a:solidFill>
                    <a:latin typeface="+mj-lt"/>
                  </a:rPr>
                  <a:t>mã</a:t>
                </a:r>
                <a:r>
                  <a:rPr lang="en-US" sz="2400" b="0" dirty="0">
                    <a:solidFill>
                      <a:srgbClr val="000000"/>
                    </a:solidFill>
                    <a:latin typeface="+mj-lt"/>
                  </a:rPr>
                  <a:t> </a:t>
                </a:r>
                <a:r>
                  <a:rPr lang="en-US" sz="2400" b="0" dirty="0" err="1">
                    <a:solidFill>
                      <a:srgbClr val="000000"/>
                    </a:solidFill>
                    <a:latin typeface="+mj-lt"/>
                  </a:rPr>
                  <a:t>gồm</a:t>
                </a:r>
                <a:r>
                  <a:rPr lang="en-US" sz="2400" b="0" dirty="0">
                    <a:solidFill>
                      <a:srgbClr val="000000"/>
                    </a:solidFill>
                    <a:latin typeface="+mj-lt"/>
                  </a:rPr>
                  <a:t>      n</a:t>
                </a:r>
                <a:r>
                  <a:rPr lang="en-US" sz="2400" b="0" baseline="-25000" dirty="0">
                    <a:solidFill>
                      <a:srgbClr val="000000"/>
                    </a:solidFill>
                    <a:latin typeface="+mj-lt"/>
                  </a:rPr>
                  <a:t>1 </a:t>
                </a:r>
                <a:r>
                  <a:rPr lang="en-US" sz="2400" b="0" dirty="0">
                    <a:solidFill>
                      <a:srgbClr val="000000"/>
                    </a:solidFill>
                    <a:latin typeface="+mj-lt"/>
                  </a:rPr>
                  <a:t>- n</a:t>
                </a:r>
                <a:r>
                  <a:rPr lang="en-US" sz="2400" b="0" baseline="-25000" dirty="0">
                    <a:solidFill>
                      <a:srgbClr val="000000"/>
                    </a:solidFill>
                    <a:latin typeface="+mj-lt"/>
                  </a:rPr>
                  <a:t>2     </a:t>
                </a:r>
                <a:r>
                  <a:rPr lang="en-US" sz="2400" b="0" dirty="0" err="1">
                    <a:solidFill>
                      <a:srgbClr val="000000"/>
                    </a:solidFill>
                    <a:latin typeface="+mj-lt"/>
                  </a:rPr>
                  <a:t>đầu</a:t>
                </a:r>
                <a:r>
                  <a:rPr lang="en-US" sz="2400" b="0" dirty="0">
                    <a:solidFill>
                      <a:srgbClr val="000000"/>
                    </a:solidFill>
                    <a:latin typeface="+mj-lt"/>
                  </a:rPr>
                  <a:t> </a:t>
                </a:r>
                <a:r>
                  <a:rPr lang="en-US" sz="2400" b="0" dirty="0" err="1">
                    <a:solidFill>
                      <a:srgbClr val="000000"/>
                    </a:solidFill>
                    <a:latin typeface="+mj-lt"/>
                  </a:rPr>
                  <a:t>vào</a:t>
                </a:r>
                <a:endParaRPr lang="en-US" sz="2400" b="0" dirty="0">
                  <a:solidFill>
                    <a:srgbClr val="000000"/>
                  </a:solidFill>
                  <a:latin typeface="+mj-lt"/>
                </a:endParaRPr>
              </a:p>
              <a:p>
                <a:pPr marL="0" indent="0">
                  <a:buClr>
                    <a:schemeClr val="tx1"/>
                  </a:buClr>
                  <a:buNone/>
                </a:pPr>
                <a:r>
                  <a:rPr lang="en-US" sz="2400" u="sng" dirty="0" err="1">
                    <a:solidFill>
                      <a:srgbClr val="000000"/>
                    </a:solidFill>
                    <a:latin typeface="+mj-lt"/>
                  </a:rPr>
                  <a:t>Bước</a:t>
                </a:r>
                <a:r>
                  <a:rPr lang="en-US" sz="2400" u="sng" dirty="0">
                    <a:solidFill>
                      <a:srgbClr val="000000"/>
                    </a:solidFill>
                    <a:latin typeface="+mj-lt"/>
                  </a:rPr>
                  <a:t> 6</a:t>
                </a:r>
                <a:r>
                  <a:rPr lang="en-US" sz="2400" b="0" dirty="0">
                    <a:solidFill>
                      <a:srgbClr val="000000"/>
                    </a:solidFill>
                    <a:latin typeface="+mj-lt"/>
                  </a:rPr>
                  <a:t>: </a:t>
                </a:r>
                <a:r>
                  <a:rPr lang="en-US" sz="2400" b="0" dirty="0" err="1">
                    <a:solidFill>
                      <a:srgbClr val="000000"/>
                    </a:solidFill>
                    <a:latin typeface="+mj-lt"/>
                  </a:rPr>
                  <a:t>vẽ</a:t>
                </a:r>
                <a:r>
                  <a:rPr lang="en-US" sz="2400" b="0" dirty="0">
                    <a:solidFill>
                      <a:srgbClr val="000000"/>
                    </a:solidFill>
                    <a:latin typeface="+mj-lt"/>
                  </a:rPr>
                  <a:t> </a:t>
                </a:r>
                <a:r>
                  <a:rPr lang="en-US" sz="2400" b="0" dirty="0" err="1">
                    <a:solidFill>
                      <a:srgbClr val="000000"/>
                    </a:solidFill>
                    <a:latin typeface="+mj-lt"/>
                  </a:rPr>
                  <a:t>hình</a:t>
                </a:r>
                <a:r>
                  <a:rPr lang="en-US" sz="2400" b="0" dirty="0">
                    <a:solidFill>
                      <a:srgbClr val="000000"/>
                    </a:solidFill>
                    <a:latin typeface="+mj-lt"/>
                  </a:rPr>
                  <a:t>        		     </a:t>
                </a:r>
                <a14:m>
                  <m:oMath xmlns:m="http://schemas.openxmlformats.org/officeDocument/2006/math">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a:rPr>
                          <m:t>𝐴</m:t>
                        </m:r>
                      </m:num>
                      <m:den>
                        <m:r>
                          <a:rPr lang="en-US" sz="2400" b="0" i="1" smtClean="0">
                            <a:solidFill>
                              <a:srgbClr val="000000"/>
                            </a:solidFill>
                            <a:latin typeface="Cambria Math" panose="02040503050406030204"/>
                          </a:rPr>
                          <m:t>𝐵</m:t>
                        </m:r>
                      </m:den>
                    </m:f>
                    <m:r>
                      <a:rPr lang="en-US" sz="2400" b="0" i="0" smtClean="0">
                        <a:solidFill>
                          <a:srgbClr val="000000"/>
                        </a:solidFill>
                        <a:latin typeface="Cambria Math" panose="02040503050406030204"/>
                      </a:rPr>
                      <m:t>    đầ</m:t>
                    </m:r>
                    <m:r>
                      <m:rPr>
                        <m:sty m:val="p"/>
                      </m:rPr>
                      <a:rPr lang="en-US" sz="2400" b="0" i="0" smtClean="0">
                        <a:solidFill>
                          <a:srgbClr val="000000"/>
                        </a:solidFill>
                        <a:latin typeface="Cambria Math" panose="02040503050406030204"/>
                      </a:rPr>
                      <m:t>u</m:t>
                    </m:r>
                    <m:r>
                      <a:rPr lang="en-US" sz="2400" b="0" i="0" smtClean="0">
                        <a:solidFill>
                          <a:srgbClr val="000000"/>
                        </a:solidFill>
                        <a:latin typeface="Cambria Math" panose="02040503050406030204"/>
                      </a:rPr>
                      <m:t> </m:t>
                    </m:r>
                    <m:r>
                      <m:rPr>
                        <m:sty m:val="p"/>
                      </m:rPr>
                      <a:rPr lang="en-US" sz="2400" b="0" i="0" smtClean="0">
                        <a:solidFill>
                          <a:srgbClr val="000000"/>
                        </a:solidFill>
                        <a:latin typeface="Cambria Math" panose="02040503050406030204"/>
                      </a:rPr>
                      <m:t>ra</m:t>
                    </m:r>
                  </m:oMath>
                </a14:m>
                <a:endParaRPr lang="en-US" sz="2400" b="0" dirty="0">
                  <a:solidFill>
                    <a:srgbClr val="000000"/>
                  </a:solidFill>
                  <a:latin typeface="+mj-lt"/>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0" y="1143000"/>
                <a:ext cx="9254614" cy="5181599"/>
              </a:xfrm>
              <a:blipFill rotWithShape="1">
                <a:blip r:embed="rId1"/>
                <a:stretch>
                  <a:fillRect r="1" b="12"/>
                </a:stretch>
              </a:blipFill>
            </p:spPr>
            <p:txBody>
              <a:bodyPr/>
              <a:lstStyle/>
              <a:p>
                <a:r>
                  <a:rPr lang="en-US" altLang="en-US">
                    <a:noFill/>
                  </a:rPr>
                  <a:t> </a:t>
                </a:r>
              </a:p>
            </p:txBody>
          </p:sp>
        </mc:Fallback>
      </mc:AlternateContent>
      <p:sp>
        <p:nvSpPr>
          <p:cNvPr id="4" name="Left Brace 3"/>
          <p:cNvSpPr/>
          <p:nvPr/>
        </p:nvSpPr>
        <p:spPr bwMode="auto">
          <a:xfrm>
            <a:off x="4686300" y="5257800"/>
            <a:ext cx="342900" cy="1066800"/>
          </a:xfrm>
          <a:prstGeom prst="leftBrace">
            <a:avLst/>
          </a:prstGeom>
          <a:noFill/>
          <a:ln w="3810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500"/>
                                        <p:tgtEl>
                                          <p:spTgt spid="2">
                                            <p:txEl>
                                              <p:pRg st="6" end="6"/>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fade">
                                      <p:cBhvr>
                                        <p:cTn id="38" dur="5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fade">
                                      <p:cBhvr>
                                        <p:cTn id="43" dur="500"/>
                                        <p:tgtEl>
                                          <p:spTgt spid="2">
                                            <p:txEl>
                                              <p:pRg st="8" end="8"/>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par>
                                <p:cTn id="47" presetID="10" presetClass="entr" presetSubtype="0" fill="hold" nodeType="with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Effect transition="in" filter="fade">
                                      <p:cBhvr>
                                        <p:cTn id="4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1"/>
            <a:ext cx="8991600" cy="5181599"/>
          </a:xfrm>
        </p:spPr>
        <p:txBody>
          <a:bodyPr/>
          <a:lstStyle/>
          <a:p>
            <a:pPr>
              <a:lnSpc>
                <a:spcPct val="120000"/>
              </a:lnSpc>
              <a:spcBef>
                <a:spcPts val="0"/>
              </a:spcBef>
              <a:buClr>
                <a:schemeClr val="tx1"/>
              </a:buClr>
              <a:buFont typeface="Wingdings" panose="05000000000000000000" pitchFamily="2" charset="2"/>
              <a:buChar char="§"/>
            </a:pPr>
            <a:r>
              <a:rPr lang="en-US" sz="2600" b="0">
                <a:solidFill>
                  <a:srgbClr val="000000"/>
                </a:solidFill>
                <a:latin typeface="+mj-lt"/>
              </a:rPr>
              <a:t>Số lượng bit đầu ra của IC lớn hơn bit dầu ra của bộ nhớ =&gt; sử dụng số nguyên lần IC đó.</a:t>
            </a:r>
            <a:endParaRPr lang="en-US" sz="26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500" b="0">
                <a:solidFill>
                  <a:srgbClr val="000000"/>
                </a:solidFill>
                <a:latin typeface="+mj-lt"/>
              </a:rPr>
              <a:t>Số lượng bit đầu ra của bộ nhớ nhiều hơn số đầu ra của IC =&gt; mở đồng thời nhiều IC bằng cách nối chung đường CS.</a:t>
            </a:r>
            <a:endParaRPr lang="en-US" sz="25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500" b="0">
                <a:solidFill>
                  <a:srgbClr val="000000"/>
                </a:solidFill>
                <a:latin typeface="+mj-lt"/>
              </a:rPr>
              <a:t>Khi vẽ hình cho phép vẽ đại diện những phần giống nhau.</a:t>
            </a:r>
            <a:endParaRPr lang="en-US" sz="25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500" b="0">
                <a:solidFill>
                  <a:srgbClr val="000000"/>
                </a:solidFill>
                <a:latin typeface="+mj-lt"/>
              </a:rPr>
              <a:t>Đường địa chỉ được đánh số từ A</a:t>
            </a:r>
            <a:r>
              <a:rPr lang="en-US" sz="2500" b="0" baseline="-25000">
                <a:solidFill>
                  <a:srgbClr val="000000"/>
                </a:solidFill>
                <a:latin typeface="+mj-lt"/>
              </a:rPr>
              <a:t>0</a:t>
            </a:r>
            <a:r>
              <a:rPr lang="en-US" sz="2500" b="0">
                <a:solidFill>
                  <a:srgbClr val="000000"/>
                </a:solidFill>
                <a:latin typeface="+mj-lt"/>
              </a:rPr>
              <a:t>. Ưu tiên đường địa chỉ có chỉ số thấp nối vào IC, chỉ số cao vào bộ giải mã.</a:t>
            </a:r>
            <a:endParaRPr lang="en-US" sz="25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500" b="0">
                <a:solidFill>
                  <a:srgbClr val="000000"/>
                </a:solidFill>
                <a:latin typeface="+mj-lt"/>
              </a:rPr>
              <a:t>Đường dữ liệu được đánh số từ D</a:t>
            </a:r>
            <a:r>
              <a:rPr lang="en-US" sz="2500" b="0" baseline="-25000">
                <a:solidFill>
                  <a:srgbClr val="000000"/>
                </a:solidFill>
                <a:latin typeface="+mj-lt"/>
              </a:rPr>
              <a:t>0</a:t>
            </a:r>
            <a:r>
              <a:rPr lang="en-US" sz="2500" b="0">
                <a:solidFill>
                  <a:srgbClr val="000000"/>
                </a:solidFill>
                <a:latin typeface="+mj-lt"/>
              </a:rPr>
              <a:t>, đánh số liên tiếp nhau để ghép nhiều đầu ra dữ liệu của IC.</a:t>
            </a:r>
            <a:endParaRPr lang="en-US" sz="25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500" b="0">
                <a:solidFill>
                  <a:srgbClr val="000000"/>
                </a:solidFill>
                <a:latin typeface="+mj-lt"/>
              </a:rPr>
              <a:t>Thiết kế bộ giải mã: lập bảng chân lý; tìm hàm logic đầu ra; vẽ mạch.</a:t>
            </a:r>
            <a:endParaRPr lang="en-US" sz="2500" b="0">
              <a:solidFill>
                <a:srgbClr val="000000"/>
              </a:solidFill>
              <a:latin typeface="+mj-lt"/>
            </a:endParaRPr>
          </a:p>
        </p:txBody>
      </p:sp>
      <p:sp>
        <p:nvSpPr>
          <p:cNvPr id="3" name="Title 1"/>
          <p:cNvSpPr txBox="1"/>
          <p:nvPr/>
        </p:nvSpPr>
        <p:spPr>
          <a:xfrm>
            <a:off x="952500" y="348584"/>
            <a:ext cx="44577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CHÚ Ý</a:t>
            </a:r>
            <a:endParaRPr 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4300" y="1889760"/>
            <a:ext cx="6896100" cy="609600"/>
            <a:chOff x="-628650" y="1965959"/>
            <a:chExt cx="6057900" cy="609600"/>
          </a:xfrm>
        </p:grpSpPr>
        <p:sp>
          <p:nvSpPr>
            <p:cNvPr id="4" name="Rectangle 3"/>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5" name="Right Arrow 4"/>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2" name="Content Placeholder 1"/>
          <p:cNvSpPr>
            <a:spLocks noGrp="1"/>
          </p:cNvSpPr>
          <p:nvPr>
            <p:ph idx="1"/>
          </p:nvPr>
        </p:nvSpPr>
        <p:spPr>
          <a:xfrm>
            <a:off x="190500" y="1143000"/>
            <a:ext cx="8877300" cy="5181599"/>
          </a:xfrm>
        </p:spPr>
        <p:txBody>
          <a:bodyPr/>
          <a:lstStyle/>
          <a:p>
            <a:pPr marL="0" indent="0">
              <a:lnSpc>
                <a:spcPct val="130000"/>
              </a:lnSpc>
              <a:buNone/>
            </a:pPr>
            <a:r>
              <a:rPr lang="vi-VN" sz="3000" dirty="0">
                <a:solidFill>
                  <a:srgbClr val="000000"/>
                </a:solidFill>
                <a:latin typeface="+mj-lt"/>
              </a:rPr>
              <a:t>1.1</a:t>
            </a:r>
            <a:r>
              <a:rPr lang="en-US" sz="3000" dirty="0">
                <a:solidFill>
                  <a:srgbClr val="000000"/>
                </a:solidFill>
                <a:latin typeface="+mj-lt"/>
              </a:rPr>
              <a:t> </a:t>
            </a:r>
            <a:r>
              <a:rPr lang="vi-VN" sz="3000" dirty="0">
                <a:solidFill>
                  <a:srgbClr val="000000"/>
                </a:solidFill>
                <a:latin typeface="+mj-lt"/>
              </a:rPr>
              <a:t>Máy tính và phân loại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1.2</a:t>
            </a:r>
            <a:r>
              <a:rPr lang="en-US" sz="3000" dirty="0">
                <a:solidFill>
                  <a:srgbClr val="000000"/>
                </a:solidFill>
                <a:latin typeface="+mj-lt"/>
              </a:rPr>
              <a:t> </a:t>
            </a:r>
            <a:r>
              <a:rPr lang="en-US" sz="3000" dirty="0" err="1">
                <a:solidFill>
                  <a:srgbClr val="000000"/>
                </a:solidFill>
                <a:latin typeface="+mj-lt"/>
              </a:rPr>
              <a:t>Kiến</a:t>
            </a:r>
            <a:r>
              <a:rPr lang="en-US" sz="3000" dirty="0">
                <a:solidFill>
                  <a:srgbClr val="000000"/>
                </a:solidFill>
                <a:latin typeface="+mj-lt"/>
              </a:rPr>
              <a:t> </a:t>
            </a:r>
            <a:r>
              <a:rPr lang="en-US" sz="3000" dirty="0" err="1">
                <a:solidFill>
                  <a:srgbClr val="000000"/>
                </a:solidFill>
                <a:latin typeface="+mj-lt"/>
              </a:rPr>
              <a:t>trúc</a:t>
            </a:r>
            <a:r>
              <a:rPr lang="en-US" sz="3000" dirty="0">
                <a:solidFill>
                  <a:srgbClr val="000000"/>
                </a:solidFill>
                <a:latin typeface="+mj-lt"/>
              </a:rPr>
              <a:t> </a:t>
            </a:r>
            <a:r>
              <a:rPr lang="en-US" sz="3000" dirty="0" err="1">
                <a:solidFill>
                  <a:srgbClr val="000000"/>
                </a:solidFill>
                <a:latin typeface="+mj-lt"/>
              </a:rPr>
              <a:t>máy</a:t>
            </a:r>
            <a:r>
              <a:rPr lang="en-US" sz="3000" dirty="0">
                <a:solidFill>
                  <a:srgbClr val="000000"/>
                </a:solidFill>
                <a:latin typeface="+mj-lt"/>
              </a:rPr>
              <a:t> </a:t>
            </a:r>
            <a:r>
              <a:rPr lang="en-US" sz="3000" dirty="0" err="1">
                <a:solidFill>
                  <a:srgbClr val="000000"/>
                </a:solidFill>
                <a:latin typeface="+mj-lt"/>
              </a:rPr>
              <a:t>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1.3 Sự phát triển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1.4 Hiệu năng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1.5</a:t>
            </a:r>
            <a:r>
              <a:rPr lang="en-US" sz="3000" dirty="0">
                <a:solidFill>
                  <a:srgbClr val="000000"/>
                </a:solidFill>
                <a:latin typeface="+mj-lt"/>
              </a:rPr>
              <a:t> </a:t>
            </a:r>
            <a:r>
              <a:rPr lang="en-US" sz="3000" dirty="0" err="1">
                <a:solidFill>
                  <a:srgbClr val="000000"/>
                </a:solidFill>
                <a:latin typeface="+mj-lt"/>
              </a:rPr>
              <a:t>Các</a:t>
            </a:r>
            <a:r>
              <a:rPr lang="en-US" sz="3000" dirty="0">
                <a:solidFill>
                  <a:srgbClr val="000000"/>
                </a:solidFill>
                <a:latin typeface="+mj-lt"/>
              </a:rPr>
              <a:t> </a:t>
            </a:r>
            <a:r>
              <a:rPr lang="en-US" sz="3000" dirty="0" err="1">
                <a:solidFill>
                  <a:srgbClr val="000000"/>
                </a:solidFill>
                <a:latin typeface="+mj-lt"/>
              </a:rPr>
              <a:t>phương</a:t>
            </a:r>
            <a:r>
              <a:rPr lang="en-US" sz="3000" dirty="0">
                <a:solidFill>
                  <a:srgbClr val="000000"/>
                </a:solidFill>
                <a:latin typeface="+mj-lt"/>
              </a:rPr>
              <a:t> </a:t>
            </a:r>
            <a:r>
              <a:rPr lang="en-US" sz="3000" dirty="0" err="1">
                <a:solidFill>
                  <a:srgbClr val="000000"/>
                </a:solidFill>
                <a:latin typeface="+mj-lt"/>
              </a:rPr>
              <a:t>pháp</a:t>
            </a:r>
            <a:r>
              <a:rPr lang="en-US" sz="3000" dirty="0">
                <a:solidFill>
                  <a:srgbClr val="000000"/>
                </a:solidFill>
                <a:latin typeface="+mj-lt"/>
              </a:rPr>
              <a:t> </a:t>
            </a:r>
            <a:r>
              <a:rPr lang="en-US" sz="3000" dirty="0" err="1">
                <a:solidFill>
                  <a:srgbClr val="000000"/>
                </a:solidFill>
                <a:latin typeface="+mj-lt"/>
              </a:rPr>
              <a:t>vào</a:t>
            </a:r>
            <a:r>
              <a:rPr lang="en-US" sz="3000" dirty="0">
                <a:solidFill>
                  <a:srgbClr val="000000"/>
                </a:solidFill>
                <a:latin typeface="+mj-lt"/>
              </a:rPr>
              <a:t> </a:t>
            </a:r>
            <a:r>
              <a:rPr lang="en-US" sz="3000" dirty="0" err="1">
                <a:solidFill>
                  <a:srgbClr val="000000"/>
                </a:solidFill>
                <a:latin typeface="+mj-lt"/>
              </a:rPr>
              <a:t>ra</a:t>
            </a:r>
            <a:r>
              <a:rPr lang="en-US" sz="3000" dirty="0">
                <a:solidFill>
                  <a:srgbClr val="000000"/>
                </a:solidFill>
                <a:latin typeface="+mj-lt"/>
              </a:rPr>
              <a:t> </a:t>
            </a:r>
            <a:r>
              <a:rPr lang="en-US" sz="3000" dirty="0" err="1">
                <a:solidFill>
                  <a:srgbClr val="000000"/>
                </a:solidFill>
                <a:latin typeface="+mj-lt"/>
              </a:rPr>
              <a:t>dữ</a:t>
            </a:r>
            <a:r>
              <a:rPr lang="en-US" sz="3000" dirty="0">
                <a:solidFill>
                  <a:srgbClr val="000000"/>
                </a:solidFill>
                <a:latin typeface="+mj-lt"/>
              </a:rPr>
              <a:t> </a:t>
            </a:r>
            <a:r>
              <a:rPr lang="en-US" sz="3000" dirty="0" err="1">
                <a:solidFill>
                  <a:srgbClr val="000000"/>
                </a:solidFill>
                <a:latin typeface="+mj-lt"/>
              </a:rPr>
              <a:t>liệu</a:t>
            </a:r>
            <a:r>
              <a:rPr lang="vi-VN" sz="3000" dirty="0">
                <a:solidFill>
                  <a:srgbClr val="000000"/>
                </a:solidFill>
                <a:latin typeface="+mj-lt"/>
              </a:rPr>
              <a:t>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1.6 Thiết kế một số mạch Logic đơn giản</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1.7 Hệ tổ hợp và hệ dãy</a:t>
            </a:r>
            <a:endParaRPr lang="en-US" sz="3000" dirty="0">
              <a:solidFill>
                <a:srgbClr val="000000"/>
              </a:solidFill>
              <a:latin typeface="+mj-lt"/>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a:t>CHƯƠNG 1: TỔNG QUAN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52400" y="1219201"/>
                <a:ext cx="8991600" cy="5181599"/>
              </a:xfrm>
            </p:spPr>
            <p:txBody>
              <a:bodyPr/>
              <a:lstStyle/>
              <a:p>
                <a:pPr marL="0" indent="0">
                  <a:buClr>
                    <a:schemeClr val="tx1"/>
                  </a:buClr>
                  <a:buNone/>
                </a:pPr>
                <a:r>
                  <a:rPr lang="en-US" sz="2400" u="sng">
                    <a:solidFill>
                      <a:srgbClr val="000000"/>
                    </a:solidFill>
                    <a:latin typeface="+mj-lt"/>
                  </a:rPr>
                  <a:t>Bước 1</a:t>
                </a:r>
                <a:r>
                  <a:rPr lang="en-US" sz="2400" b="0">
                    <a:solidFill>
                      <a:srgbClr val="000000"/>
                    </a:solidFill>
                    <a:latin typeface="+mj-lt"/>
                  </a:rPr>
                  <a:t>: Xác định số lượng IC cần sử dụng để xây dựng BN.</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r>
                        <a:rPr lang="en-US" sz="2400" b="0" i="1">
                          <a:solidFill>
                            <a:srgbClr val="000000"/>
                          </a:solidFill>
                          <a:latin typeface="Cambria Math" panose="02040503050406030204"/>
                        </a:rPr>
                        <m:t>𝐴</m:t>
                      </m:r>
                      <m:r>
                        <a:rPr lang="en-US" sz="2400" b="0" i="1">
                          <a:solidFill>
                            <a:srgbClr val="000000"/>
                          </a:solidFill>
                          <a:latin typeface="Cambria Math" panose="02040503050406030204"/>
                        </a:rPr>
                        <m:t>=</m:t>
                      </m:r>
                      <m:f>
                        <m:fPr>
                          <m:ctrlPr>
                            <a:rPr lang="en-US" sz="2400" b="0" i="1">
                              <a:solidFill>
                                <a:srgbClr val="000000"/>
                              </a:solidFill>
                              <a:latin typeface="Cambria Math" panose="02040503050406030204" pitchFamily="18" charset="0"/>
                            </a:rPr>
                          </m:ctrlPr>
                        </m:fPr>
                        <m:num>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ộ </m:t>
                          </m:r>
                          <m:r>
                            <a:rPr lang="en-US" sz="2400" b="0" i="1">
                              <a:solidFill>
                                <a:srgbClr val="000000"/>
                              </a:solidFill>
                              <a:latin typeface="Cambria Math" panose="02040503050406030204"/>
                            </a:rPr>
                            <m:t>𝑛ℎ</m:t>
                          </m:r>
                          <m:r>
                            <a:rPr lang="en-US" sz="2400" b="0" i="1">
                              <a:solidFill>
                                <a:srgbClr val="000000"/>
                              </a:solidFill>
                              <a:latin typeface="Cambria Math" panose="02040503050406030204"/>
                            </a:rPr>
                            <m:t>ớ∗</m:t>
                          </m:r>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á</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í</m:t>
                          </m:r>
                          <m:r>
                            <a:rPr lang="en-US" sz="2400" b="0" i="1">
                              <a:solidFill>
                                <a:srgbClr val="000000"/>
                              </a:solidFill>
                              <a:latin typeface="Cambria Math" panose="02040503050406030204"/>
                            </a:rPr>
                            <m:t>𝑡</m:t>
                          </m:r>
                          <m:r>
                            <a:rPr lang="en-US" sz="2400" b="0" i="1">
                              <a:solidFill>
                                <a:srgbClr val="000000"/>
                              </a:solidFill>
                              <a:latin typeface="Cambria Math" panose="02040503050406030204"/>
                            </a:rPr>
                            <m:t> đầ</m:t>
                          </m:r>
                          <m:r>
                            <a:rPr lang="en-US" sz="2400" b="0" i="1">
                              <a:solidFill>
                                <a:srgbClr val="000000"/>
                              </a:solidFill>
                              <a:latin typeface="Cambria Math" panose="02040503050406030204"/>
                            </a:rPr>
                            <m:t>𝑢</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num>
                        <m:den>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r>
                            <a:rPr lang="en-US" sz="2400" b="0" i="1">
                              <a:solidFill>
                                <a:srgbClr val="000000"/>
                              </a:solidFill>
                              <a:latin typeface="Cambria Math" panose="02040503050406030204"/>
                            </a:rPr>
                            <m:t>∗</m:t>
                          </m:r>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í</m:t>
                          </m:r>
                          <m:r>
                            <a:rPr lang="en-US" sz="2400" b="0" i="1">
                              <a:solidFill>
                                <a:srgbClr val="000000"/>
                              </a:solidFill>
                              <a:latin typeface="Cambria Math" panose="02040503050406030204"/>
                            </a:rPr>
                            <m:t>𝑡</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ủ</m:t>
                          </m:r>
                          <m:r>
                            <a:rPr lang="en-US" sz="2400" b="0" i="1">
                              <a:solidFill>
                                <a:srgbClr val="000000"/>
                              </a:solidFill>
                              <a:latin typeface="Cambria Math" panose="02040503050406030204"/>
                            </a:rPr>
                            <m:t>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den>
                      </m:f>
                      <m:r>
                        <a:rPr lang="en-US" sz="2400" b="0" i="1" smtClean="0">
                          <a:solidFill>
                            <a:srgbClr val="000000"/>
                          </a:solidFill>
                          <a:latin typeface="Cambria Math" panose="02040503050406030204"/>
                        </a:rPr>
                        <m:t>=</m:t>
                      </m:r>
                      <m:f>
                        <m:fPr>
                          <m:ctrlPr>
                            <a:rPr lang="en-US" sz="2400" b="0" i="1" smtClean="0">
                              <a:solidFill>
                                <a:srgbClr val="000000"/>
                              </a:solidFill>
                              <a:latin typeface="Cambria Math" panose="02040503050406030204" pitchFamily="18" charset="0"/>
                            </a:rPr>
                          </m:ctrlPr>
                        </m:fPr>
                        <m:num>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20</m:t>
                              </m:r>
                            </m:sup>
                          </m:sSup>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8</m:t>
                          </m:r>
                        </m:num>
                        <m:den>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18</m:t>
                              </m:r>
                            </m:sup>
                          </m:sSup>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8</m:t>
                          </m:r>
                        </m:den>
                      </m:f>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4</m:t>
                      </m:r>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a:rPr>
                            <m:t>𝐼𝐶</m:t>
                          </m:r>
                        </m:e>
                      </m:d>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2</a:t>
                </a:r>
                <a:r>
                  <a:rPr lang="en-US" sz="2400" b="0">
                    <a:solidFill>
                      <a:srgbClr val="000000"/>
                    </a:solidFill>
                    <a:latin typeface="+mj-lt"/>
                  </a:rPr>
                  <a:t>: Xác định số lượng đường địa chỉ cần sử dụng cho BN.</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2400" b="0" i="1">
                              <a:solidFill>
                                <a:srgbClr val="000000"/>
                              </a:solidFill>
                              <a:latin typeface="Cambria Math" panose="02040503050406030204" pitchFamily="18" charset="0"/>
                            </a:rPr>
                          </m:ctrlPr>
                        </m:sSubPr>
                        <m:e>
                          <m:r>
                            <a:rPr lang="en-US" sz="2400" b="0" i="1">
                              <a:solidFill>
                                <a:srgbClr val="000000"/>
                              </a:solidFill>
                              <a:latin typeface="Cambria Math" panose="02040503050406030204"/>
                            </a:rPr>
                            <m:t>𝑛</m:t>
                          </m:r>
                        </m:e>
                        <m:sub>
                          <m:r>
                            <a:rPr lang="en-US" sz="2400" b="0" i="1">
                              <a:solidFill>
                                <a:srgbClr val="000000"/>
                              </a:solidFill>
                              <a:latin typeface="Cambria Math" panose="02040503050406030204"/>
                            </a:rPr>
                            <m:t>1</m:t>
                          </m:r>
                        </m:sub>
                      </m:sSub>
                      <m:r>
                        <a:rPr lang="en-US" sz="2400" b="0" i="1">
                          <a:solidFill>
                            <a:srgbClr val="000000"/>
                          </a:solidFill>
                          <a:latin typeface="Cambria Math" panose="02040503050406030204"/>
                        </a:rPr>
                        <m:t>=</m:t>
                      </m:r>
                      <m:d>
                        <m:dPr>
                          <m:begChr m:val="["/>
                          <m:endChr m:val="]"/>
                          <m:ctrlPr>
                            <a:rPr lang="en-US" sz="2400" b="0" i="1">
                              <a:solidFill>
                                <a:srgbClr val="000000"/>
                              </a:solidFill>
                              <a:latin typeface="Cambria Math" panose="02040503050406030204" pitchFamily="18" charset="0"/>
                            </a:rPr>
                          </m:ctrlPr>
                        </m:dPr>
                        <m:e>
                          <m:func>
                            <m:funcPr>
                              <m:ctrlPr>
                                <a:rPr lang="en-US" sz="2400" b="0" i="1">
                                  <a:solidFill>
                                    <a:srgbClr val="000000"/>
                                  </a:solidFill>
                                  <a:latin typeface="Cambria Math" panose="02040503050406030204" pitchFamily="18" charset="0"/>
                                </a:rPr>
                              </m:ctrlPr>
                            </m:funcPr>
                            <m:fName>
                              <m:sSub>
                                <m:sSubPr>
                                  <m:ctrlPr>
                                    <a:rPr lang="en-US" sz="2400" b="0" i="1">
                                      <a:solidFill>
                                        <a:srgbClr val="000000"/>
                                      </a:solidFill>
                                      <a:latin typeface="Cambria Math" panose="02040503050406030204" pitchFamily="18" charset="0"/>
                                    </a:rPr>
                                  </m:ctrlPr>
                                </m:sSubPr>
                                <m:e>
                                  <m:r>
                                    <m:rPr>
                                      <m:sty m:val="p"/>
                                    </m:rPr>
                                    <a:rPr lang="en-US" sz="2400" b="0">
                                      <a:solidFill>
                                        <a:srgbClr val="000000"/>
                                      </a:solidFill>
                                      <a:latin typeface="Cambria Math" panose="02040503050406030204"/>
                                    </a:rPr>
                                    <m:t>log</m:t>
                                  </m:r>
                                </m:e>
                                <m:sub>
                                  <m:r>
                                    <a:rPr lang="en-US" sz="2400" b="0" i="1">
                                      <a:solidFill>
                                        <a:srgbClr val="000000"/>
                                      </a:solidFill>
                                      <a:latin typeface="Cambria Math" panose="02040503050406030204"/>
                                    </a:rPr>
                                    <m:t>2</m:t>
                                  </m:r>
                                </m:sub>
                              </m:sSub>
                            </m:fName>
                            <m:e>
                              <m:d>
                                <m:dPr>
                                  <m:ctrlPr>
                                    <a:rPr lang="en-US" sz="2400" b="0" i="1">
                                      <a:solidFill>
                                        <a:srgbClr val="000000"/>
                                      </a:solidFill>
                                      <a:latin typeface="Cambria Math" panose="02040503050406030204" pitchFamily="18" charset="0"/>
                                    </a:rPr>
                                  </m:ctrlPr>
                                </m:dPr>
                                <m:e>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ộ </m:t>
                                  </m:r>
                                  <m:r>
                                    <a:rPr lang="en-US" sz="2400" b="0" i="1">
                                      <a:solidFill>
                                        <a:srgbClr val="000000"/>
                                      </a:solidFill>
                                      <a:latin typeface="Cambria Math" panose="02040503050406030204"/>
                                    </a:rPr>
                                    <m:t>𝑛ℎ</m:t>
                                  </m:r>
                                  <m:r>
                                    <a:rPr lang="en-US" sz="2400" b="0" i="1">
                                      <a:solidFill>
                                        <a:srgbClr val="000000"/>
                                      </a:solidFill>
                                      <a:latin typeface="Cambria Math" panose="02040503050406030204"/>
                                    </a:rPr>
                                    <m:t>ớ</m:t>
                                  </m:r>
                                </m:e>
                              </m:d>
                            </m:e>
                          </m:func>
                        </m:e>
                      </m:d>
                      <m:r>
                        <a:rPr lang="en-US" sz="2400" b="0" i="1" smtClean="0">
                          <a:solidFill>
                            <a:srgbClr val="000000"/>
                          </a:solidFill>
                          <a:latin typeface="Cambria Math" panose="02040503050406030204"/>
                        </a:rPr>
                        <m:t>=</m:t>
                      </m:r>
                      <m:d>
                        <m:dPr>
                          <m:begChr m:val="["/>
                          <m:endChr m:val="]"/>
                          <m:ctrlPr>
                            <a:rPr lang="en-US" sz="2400" b="0" i="1" smtClean="0">
                              <a:solidFill>
                                <a:srgbClr val="000000"/>
                              </a:solidFill>
                              <a:latin typeface="Cambria Math" panose="02040503050406030204" pitchFamily="18" charset="0"/>
                            </a:rPr>
                          </m:ctrlPr>
                        </m:dPr>
                        <m:e>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𝑙𝑜𝑔</m:t>
                              </m:r>
                            </m:e>
                            <m:sub>
                              <m:r>
                                <a:rPr lang="en-US" sz="2400" b="0" i="1" smtClean="0">
                                  <a:solidFill>
                                    <a:srgbClr val="000000"/>
                                  </a:solidFill>
                                  <a:latin typeface="Cambria Math" panose="02040503050406030204"/>
                                </a:rPr>
                                <m:t>2</m:t>
                              </m:r>
                            </m:sub>
                          </m:sSub>
                          <m:d>
                            <m:dPr>
                              <m:ctrlPr>
                                <a:rPr lang="en-US" sz="2400" b="0" i="1" smtClean="0">
                                  <a:solidFill>
                                    <a:srgbClr val="000000"/>
                                  </a:solidFill>
                                  <a:latin typeface="Cambria Math" panose="02040503050406030204" pitchFamily="18" charset="0"/>
                                </a:rPr>
                              </m:ctrlPr>
                            </m:dPr>
                            <m:e>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20</m:t>
                                  </m:r>
                                </m:sup>
                              </m:sSup>
                            </m:e>
                          </m:d>
                        </m:e>
                      </m:d>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20</m:t>
                      </m:r>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3</a:t>
                </a:r>
                <a:r>
                  <a:rPr lang="en-US" sz="2400" b="0">
                    <a:solidFill>
                      <a:srgbClr val="000000"/>
                    </a:solidFill>
                    <a:latin typeface="+mj-lt"/>
                  </a:rPr>
                  <a:t>: Xác định số lượng đường địa chỉ cần sử dụng cho IC.</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2400" b="0" i="1">
                              <a:solidFill>
                                <a:srgbClr val="000000"/>
                              </a:solidFill>
                              <a:latin typeface="Cambria Math" panose="02040503050406030204" pitchFamily="18" charset="0"/>
                            </a:rPr>
                          </m:ctrlPr>
                        </m:sSubPr>
                        <m:e>
                          <m:r>
                            <a:rPr lang="en-US" sz="2400" b="0" i="1">
                              <a:solidFill>
                                <a:srgbClr val="000000"/>
                              </a:solidFill>
                              <a:latin typeface="Cambria Math" panose="02040503050406030204"/>
                            </a:rPr>
                            <m:t>𝑛</m:t>
                          </m:r>
                        </m:e>
                        <m:sub>
                          <m:r>
                            <a:rPr lang="en-US" sz="2400" b="0" i="1">
                              <a:solidFill>
                                <a:srgbClr val="000000"/>
                              </a:solidFill>
                              <a:latin typeface="Cambria Math" panose="02040503050406030204"/>
                            </a:rPr>
                            <m:t>2</m:t>
                          </m:r>
                        </m:sub>
                      </m:sSub>
                      <m:r>
                        <a:rPr lang="en-US" sz="2400" b="0" i="1">
                          <a:solidFill>
                            <a:srgbClr val="000000"/>
                          </a:solidFill>
                          <a:latin typeface="Cambria Math" panose="02040503050406030204"/>
                        </a:rPr>
                        <m:t>=</m:t>
                      </m:r>
                      <m:d>
                        <m:dPr>
                          <m:begChr m:val="["/>
                          <m:endChr m:val="]"/>
                          <m:ctrlPr>
                            <a:rPr lang="en-US" sz="2400" b="0" i="1">
                              <a:solidFill>
                                <a:srgbClr val="000000"/>
                              </a:solidFill>
                              <a:latin typeface="Cambria Math" panose="02040503050406030204" pitchFamily="18" charset="0"/>
                            </a:rPr>
                          </m:ctrlPr>
                        </m:dPr>
                        <m:e>
                          <m:func>
                            <m:funcPr>
                              <m:ctrlPr>
                                <a:rPr lang="en-US" sz="2400" b="0" i="1">
                                  <a:solidFill>
                                    <a:srgbClr val="000000"/>
                                  </a:solidFill>
                                  <a:latin typeface="Cambria Math" panose="02040503050406030204" pitchFamily="18" charset="0"/>
                                </a:rPr>
                              </m:ctrlPr>
                            </m:funcPr>
                            <m:fName>
                              <m:sSub>
                                <m:sSubPr>
                                  <m:ctrlPr>
                                    <a:rPr lang="en-US" sz="2400" b="0" i="1">
                                      <a:solidFill>
                                        <a:srgbClr val="000000"/>
                                      </a:solidFill>
                                      <a:latin typeface="Cambria Math" panose="02040503050406030204" pitchFamily="18" charset="0"/>
                                    </a:rPr>
                                  </m:ctrlPr>
                                </m:sSubPr>
                                <m:e>
                                  <m:r>
                                    <m:rPr>
                                      <m:sty m:val="p"/>
                                    </m:rPr>
                                    <a:rPr lang="en-US" sz="2400" b="0">
                                      <a:solidFill>
                                        <a:srgbClr val="000000"/>
                                      </a:solidFill>
                                      <a:latin typeface="Cambria Math" panose="02040503050406030204"/>
                                    </a:rPr>
                                    <m:t>log</m:t>
                                  </m:r>
                                </m:e>
                                <m:sub>
                                  <m:r>
                                    <a:rPr lang="en-US" sz="2400" b="0" i="1">
                                      <a:solidFill>
                                        <a:srgbClr val="000000"/>
                                      </a:solidFill>
                                      <a:latin typeface="Cambria Math" panose="02040503050406030204"/>
                                    </a:rPr>
                                    <m:t>2</m:t>
                                  </m:r>
                                </m:sub>
                              </m:sSub>
                            </m:fName>
                            <m:e>
                              <m:d>
                                <m:dPr>
                                  <m:ctrlPr>
                                    <a:rPr lang="en-US" sz="2400" b="0" i="1">
                                      <a:solidFill>
                                        <a:srgbClr val="000000"/>
                                      </a:solidFill>
                                      <a:latin typeface="Cambria Math" panose="02040503050406030204" pitchFamily="18" charset="0"/>
                                    </a:rPr>
                                  </m:ctrlPr>
                                </m:dPr>
                                <m:e>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e>
                              </m:d>
                            </m:e>
                          </m:func>
                        </m:e>
                      </m:d>
                      <m:r>
                        <a:rPr lang="en-US" sz="2400" b="0" i="1" smtClean="0">
                          <a:solidFill>
                            <a:srgbClr val="000000"/>
                          </a:solidFill>
                          <a:latin typeface="Cambria Math" panose="02040503050406030204"/>
                        </a:rPr>
                        <m:t>=</m:t>
                      </m:r>
                      <m:d>
                        <m:dPr>
                          <m:begChr m:val="["/>
                          <m:endChr m:val="]"/>
                          <m:ctrlPr>
                            <a:rPr lang="en-US" sz="2400" b="0" i="1" smtClean="0">
                              <a:solidFill>
                                <a:srgbClr val="000000"/>
                              </a:solidFill>
                              <a:latin typeface="Cambria Math" panose="02040503050406030204" pitchFamily="18" charset="0"/>
                            </a:rPr>
                          </m:ctrlPr>
                        </m:dPr>
                        <m:e>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𝑙𝑜𝑔</m:t>
                              </m:r>
                            </m:e>
                            <m:sub>
                              <m:r>
                                <a:rPr lang="en-US" sz="2400" b="0" i="1" smtClean="0">
                                  <a:solidFill>
                                    <a:srgbClr val="000000"/>
                                  </a:solidFill>
                                  <a:latin typeface="Cambria Math" panose="02040503050406030204"/>
                                </a:rPr>
                                <m:t>2</m:t>
                              </m:r>
                            </m:sub>
                          </m:sSub>
                          <m:d>
                            <m:dPr>
                              <m:ctrlPr>
                                <a:rPr lang="en-US" sz="2400" b="0" i="1" smtClean="0">
                                  <a:solidFill>
                                    <a:srgbClr val="000000"/>
                                  </a:solidFill>
                                  <a:latin typeface="Cambria Math" panose="02040503050406030204" pitchFamily="18" charset="0"/>
                                </a:rPr>
                              </m:ctrlPr>
                            </m:dPr>
                            <m:e>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18</m:t>
                                  </m:r>
                                </m:sup>
                              </m:sSup>
                            </m:e>
                          </m:d>
                        </m:e>
                      </m:d>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18</m:t>
                      </m:r>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4</a:t>
                </a:r>
                <a:r>
                  <a:rPr lang="en-US" sz="2400" b="0">
                    <a:solidFill>
                      <a:srgbClr val="000000"/>
                    </a:solidFill>
                    <a:latin typeface="+mj-lt"/>
                  </a:rPr>
                  <a:t>: Xác định số lượng IC cần mở đồng thời</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r>
                        <a:rPr lang="en-US" sz="2400" b="0" i="1">
                          <a:solidFill>
                            <a:srgbClr val="000000"/>
                          </a:solidFill>
                          <a:latin typeface="Cambria Math" panose="02040503050406030204"/>
                        </a:rPr>
                        <m:t>𝐵</m:t>
                      </m:r>
                      <m:r>
                        <a:rPr lang="en-US" sz="2400" b="0" i="1">
                          <a:solidFill>
                            <a:srgbClr val="000000"/>
                          </a:solidFill>
                          <a:latin typeface="Cambria Math" panose="02040503050406030204"/>
                        </a:rPr>
                        <m:t>=</m:t>
                      </m:r>
                      <m:f>
                        <m:fPr>
                          <m:ctrlPr>
                            <a:rPr lang="en-US" sz="2400" b="0" i="1">
                              <a:solidFill>
                                <a:srgbClr val="000000"/>
                              </a:solidFill>
                              <a:latin typeface="Cambria Math" panose="02040503050406030204" pitchFamily="18" charset="0"/>
                            </a:rPr>
                          </m:ctrlPr>
                        </m:fPr>
                        <m:num>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đầ</m:t>
                          </m:r>
                          <m:r>
                            <a:rPr lang="en-US" sz="2400" b="0" i="1">
                              <a:solidFill>
                                <a:srgbClr val="000000"/>
                              </a:solidFill>
                              <a:latin typeface="Cambria Math" panose="02040503050406030204"/>
                            </a:rPr>
                            <m:t>𝑢</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ủ</m:t>
                          </m:r>
                          <m:r>
                            <a:rPr lang="en-US" sz="2400" b="0" i="1">
                              <a:solidFill>
                                <a:srgbClr val="000000"/>
                              </a:solidFill>
                              <a:latin typeface="Cambria Math" panose="02040503050406030204"/>
                            </a:rPr>
                            <m:t>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𝐵𝑁</m:t>
                          </m:r>
                        </m:num>
                        <m:den>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đầ</m:t>
                          </m:r>
                          <m:r>
                            <a:rPr lang="en-US" sz="2400" b="0" i="1">
                              <a:solidFill>
                                <a:srgbClr val="000000"/>
                              </a:solidFill>
                              <a:latin typeface="Cambria Math" panose="02040503050406030204"/>
                            </a:rPr>
                            <m:t>𝑢</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ủ</m:t>
                          </m:r>
                          <m:r>
                            <a:rPr lang="en-US" sz="2400" b="0" i="1">
                              <a:solidFill>
                                <a:srgbClr val="000000"/>
                              </a:solidFill>
                              <a:latin typeface="Cambria Math" panose="02040503050406030204"/>
                            </a:rPr>
                            <m:t>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den>
                      </m:f>
                      <m:r>
                        <a:rPr lang="en-US" sz="2400" b="0" i="1" smtClean="0">
                          <a:solidFill>
                            <a:srgbClr val="000000"/>
                          </a:solidFill>
                          <a:latin typeface="Cambria Math" panose="02040503050406030204"/>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a:rPr>
                            <m:t>8</m:t>
                          </m:r>
                        </m:num>
                        <m:den>
                          <m:r>
                            <a:rPr lang="en-US" sz="2400" b="0" i="1" smtClean="0">
                              <a:solidFill>
                                <a:srgbClr val="000000"/>
                              </a:solidFill>
                              <a:latin typeface="Cambria Math" panose="02040503050406030204"/>
                            </a:rPr>
                            <m:t>8</m:t>
                          </m:r>
                        </m:den>
                      </m:f>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1</m:t>
                      </m:r>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5</a:t>
                </a:r>
                <a:r>
                  <a:rPr lang="en-US" sz="2400" b="0">
                    <a:solidFill>
                      <a:srgbClr val="000000"/>
                    </a:solidFill>
                    <a:latin typeface="+mj-lt"/>
                  </a:rPr>
                  <a:t>: Thiết kế bộ giải mã gồm: 2đầu vào; 4 đầu ra.</a:t>
                </a:r>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6</a:t>
                </a:r>
                <a:r>
                  <a:rPr lang="en-US" sz="2400" b="0">
                    <a:solidFill>
                      <a:srgbClr val="000000"/>
                    </a:solidFill>
                    <a:latin typeface="+mj-lt"/>
                  </a:rPr>
                  <a:t>: vẽ hình.</a:t>
                </a:r>
                <a:endParaRPr lang="en-US" sz="2400" b="0">
                  <a:solidFill>
                    <a:srgbClr val="000000"/>
                  </a:solidFill>
                  <a:latin typeface="+mj-lt"/>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52400" y="1219201"/>
                <a:ext cx="8991600" cy="5181599"/>
              </a:xfrm>
              <a:blipFill rotWithShape="1">
                <a:blip r:embed="rId1"/>
                <a:stretch>
                  <a:fillRect/>
                </a:stretch>
              </a:blipFill>
            </p:spPr>
            <p:txBody>
              <a:bodyPr/>
              <a:lstStyle/>
              <a:p>
                <a:r>
                  <a:rPr lang="en-US" altLang="en-US">
                    <a:noFill/>
                  </a:rPr>
                  <a:t> </a:t>
                </a:r>
              </a:p>
            </p:txBody>
          </p:sp>
        </mc:Fallback>
      </mc:AlternateContent>
      <p:sp>
        <p:nvSpPr>
          <p:cNvPr id="3" name="Title 1"/>
          <p:cNvSpPr txBox="1"/>
          <p:nvPr/>
        </p:nvSpPr>
        <p:spPr>
          <a:xfrm>
            <a:off x="114300" y="76200"/>
            <a:ext cx="9029700" cy="1066800"/>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nSpc>
                <a:spcPct val="120000"/>
              </a:lnSpc>
            </a:pPr>
            <a:r>
              <a:rPr lang="en-US" sz="2800" dirty="0" err="1"/>
              <a:t>Ví</a:t>
            </a:r>
            <a:r>
              <a:rPr lang="en-US" sz="2800" dirty="0"/>
              <a:t> </a:t>
            </a:r>
            <a:r>
              <a:rPr lang="en-US" sz="2800" dirty="0" err="1"/>
              <a:t>dụ</a:t>
            </a:r>
            <a:r>
              <a:rPr lang="en-US" sz="2800" dirty="0"/>
              <a:t> 1: </a:t>
            </a:r>
            <a:r>
              <a:rPr lang="en-US" sz="2800" dirty="0" err="1"/>
              <a:t>Xây</a:t>
            </a:r>
            <a:r>
              <a:rPr lang="en-US" sz="2800" dirty="0"/>
              <a:t> </a:t>
            </a:r>
            <a:r>
              <a:rPr lang="en-US" sz="2800" dirty="0" err="1"/>
              <a:t>dựng</a:t>
            </a:r>
            <a:r>
              <a:rPr lang="en-US" sz="2800" dirty="0"/>
              <a:t> </a:t>
            </a:r>
            <a:r>
              <a:rPr lang="en-US" sz="2800" dirty="0" err="1"/>
              <a:t>bộ</a:t>
            </a:r>
            <a:r>
              <a:rPr lang="en-US" sz="2800" dirty="0"/>
              <a:t> </a:t>
            </a:r>
            <a:r>
              <a:rPr lang="en-US" sz="2800" dirty="0" err="1"/>
              <a:t>nhớ</a:t>
            </a:r>
            <a:r>
              <a:rPr lang="en-US" sz="2800" dirty="0"/>
              <a:t> </a:t>
            </a:r>
            <a:r>
              <a:rPr lang="en-US" sz="2800" dirty="0" err="1"/>
              <a:t>có</a:t>
            </a:r>
            <a:r>
              <a:rPr lang="en-US" sz="2800" dirty="0"/>
              <a:t> dung </a:t>
            </a:r>
            <a:r>
              <a:rPr lang="en-US" sz="2800" dirty="0" err="1"/>
              <a:t>lượng</a:t>
            </a:r>
            <a:endParaRPr lang="en-US" sz="2800" dirty="0"/>
          </a:p>
          <a:p>
            <a:pPr>
              <a:lnSpc>
                <a:spcPct val="120000"/>
              </a:lnSpc>
            </a:pPr>
            <a:r>
              <a:rPr lang="en-US" sz="2800" dirty="0"/>
              <a:t>1M * 8bit </a:t>
            </a:r>
            <a:r>
              <a:rPr lang="en-US" sz="2800" dirty="0" err="1"/>
              <a:t>từ</a:t>
            </a:r>
            <a:r>
              <a:rPr lang="en-US" sz="2800" dirty="0"/>
              <a:t> IC 256K * 8bit.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500"/>
                                        <p:tgtEl>
                                          <p:spTgt spid="2">
                                            <p:txEl>
                                              <p:pRg st="6" end="6"/>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fade">
                                      <p:cBhvr>
                                        <p:cTn id="38" dur="5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fade">
                                      <p:cBhvr>
                                        <p:cTn id="43" dur="500"/>
                                        <p:tgtEl>
                                          <p:spTgt spid="2">
                                            <p:txEl>
                                              <p:pRg st="8" end="8"/>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52500" y="348584"/>
            <a:ext cx="44577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CHÚ Ý</a:t>
            </a:r>
            <a:endParaRPr lang="en-US" sz="320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93408"/>
            <a:ext cx="8997696" cy="633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52400" y="1219201"/>
                <a:ext cx="8991600" cy="5181599"/>
              </a:xfrm>
            </p:spPr>
            <p:txBody>
              <a:bodyPr/>
              <a:lstStyle/>
              <a:p>
                <a:pPr marL="0" indent="0">
                  <a:buClr>
                    <a:schemeClr val="tx1"/>
                  </a:buClr>
                  <a:buNone/>
                </a:pPr>
                <a:r>
                  <a:rPr lang="en-US" sz="2400" u="sng">
                    <a:solidFill>
                      <a:srgbClr val="000000"/>
                    </a:solidFill>
                    <a:latin typeface="+mj-lt"/>
                  </a:rPr>
                  <a:t>Bước 1</a:t>
                </a:r>
                <a:r>
                  <a:rPr lang="en-US" sz="2400" b="0">
                    <a:solidFill>
                      <a:srgbClr val="000000"/>
                    </a:solidFill>
                    <a:latin typeface="+mj-lt"/>
                  </a:rPr>
                  <a:t>: Xác định số lượng IC cần sử dụng để xây dựng BN.</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r>
                        <a:rPr lang="en-US" sz="2400" b="0" i="1">
                          <a:solidFill>
                            <a:srgbClr val="000000"/>
                          </a:solidFill>
                          <a:latin typeface="Cambria Math" panose="02040503050406030204"/>
                        </a:rPr>
                        <m:t>𝐴</m:t>
                      </m:r>
                      <m:r>
                        <a:rPr lang="en-US" sz="2400" b="0" i="1">
                          <a:solidFill>
                            <a:srgbClr val="000000"/>
                          </a:solidFill>
                          <a:latin typeface="Cambria Math" panose="02040503050406030204"/>
                        </a:rPr>
                        <m:t>=</m:t>
                      </m:r>
                      <m:f>
                        <m:fPr>
                          <m:ctrlPr>
                            <a:rPr lang="en-US" sz="2400" b="0" i="1">
                              <a:solidFill>
                                <a:srgbClr val="000000"/>
                              </a:solidFill>
                              <a:latin typeface="Cambria Math" panose="02040503050406030204" pitchFamily="18" charset="0"/>
                            </a:rPr>
                          </m:ctrlPr>
                        </m:fPr>
                        <m:num>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ộ </m:t>
                          </m:r>
                          <m:r>
                            <a:rPr lang="en-US" sz="2400" b="0" i="1">
                              <a:solidFill>
                                <a:srgbClr val="000000"/>
                              </a:solidFill>
                              <a:latin typeface="Cambria Math" panose="02040503050406030204"/>
                            </a:rPr>
                            <m:t>𝑛ℎ</m:t>
                          </m:r>
                          <m:r>
                            <a:rPr lang="en-US" sz="2400" b="0" i="1">
                              <a:solidFill>
                                <a:srgbClr val="000000"/>
                              </a:solidFill>
                              <a:latin typeface="Cambria Math" panose="02040503050406030204"/>
                            </a:rPr>
                            <m:t>ớ∗</m:t>
                          </m:r>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á</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í</m:t>
                          </m:r>
                          <m:r>
                            <a:rPr lang="en-US" sz="2400" b="0" i="1">
                              <a:solidFill>
                                <a:srgbClr val="000000"/>
                              </a:solidFill>
                              <a:latin typeface="Cambria Math" panose="02040503050406030204"/>
                            </a:rPr>
                            <m:t>𝑡</m:t>
                          </m:r>
                          <m:r>
                            <a:rPr lang="en-US" sz="2400" b="0" i="1">
                              <a:solidFill>
                                <a:srgbClr val="000000"/>
                              </a:solidFill>
                              <a:latin typeface="Cambria Math" panose="02040503050406030204"/>
                            </a:rPr>
                            <m:t> đầ</m:t>
                          </m:r>
                          <m:r>
                            <a:rPr lang="en-US" sz="2400" b="0" i="1">
                              <a:solidFill>
                                <a:srgbClr val="000000"/>
                              </a:solidFill>
                              <a:latin typeface="Cambria Math" panose="02040503050406030204"/>
                            </a:rPr>
                            <m:t>𝑢</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num>
                        <m:den>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r>
                            <a:rPr lang="en-US" sz="2400" b="0" i="1">
                              <a:solidFill>
                                <a:srgbClr val="000000"/>
                              </a:solidFill>
                              <a:latin typeface="Cambria Math" panose="02040503050406030204"/>
                            </a:rPr>
                            <m:t>∗</m:t>
                          </m:r>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í</m:t>
                          </m:r>
                          <m:r>
                            <a:rPr lang="en-US" sz="2400" b="0" i="1">
                              <a:solidFill>
                                <a:srgbClr val="000000"/>
                              </a:solidFill>
                              <a:latin typeface="Cambria Math" panose="02040503050406030204"/>
                            </a:rPr>
                            <m:t>𝑡</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ủ</m:t>
                          </m:r>
                          <m:r>
                            <a:rPr lang="en-US" sz="2400" b="0" i="1">
                              <a:solidFill>
                                <a:srgbClr val="000000"/>
                              </a:solidFill>
                              <a:latin typeface="Cambria Math" panose="02040503050406030204"/>
                            </a:rPr>
                            <m:t>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den>
                      </m:f>
                      <m:r>
                        <a:rPr lang="en-US" sz="2400" b="0" i="1" smtClean="0">
                          <a:solidFill>
                            <a:srgbClr val="000000"/>
                          </a:solidFill>
                          <a:latin typeface="Cambria Math" panose="02040503050406030204"/>
                        </a:rPr>
                        <m:t>=</m:t>
                      </m:r>
                      <m:f>
                        <m:fPr>
                          <m:ctrlPr>
                            <a:rPr lang="en-US" sz="2400" b="0" i="1" smtClean="0">
                              <a:solidFill>
                                <a:srgbClr val="000000"/>
                              </a:solidFill>
                              <a:latin typeface="Cambria Math" panose="02040503050406030204" pitchFamily="18" charset="0"/>
                            </a:rPr>
                          </m:ctrlPr>
                        </m:fPr>
                        <m:num>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20</m:t>
                              </m:r>
                            </m:sup>
                          </m:sSup>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32</m:t>
                          </m:r>
                        </m:num>
                        <m:den>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18</m:t>
                              </m:r>
                            </m:sup>
                          </m:sSup>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8</m:t>
                          </m:r>
                        </m:den>
                      </m:f>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16</m:t>
                      </m:r>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a:rPr>
                            <m:t>𝐼𝐶</m:t>
                          </m:r>
                        </m:e>
                      </m:d>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2</a:t>
                </a:r>
                <a:r>
                  <a:rPr lang="en-US" sz="2400" b="0">
                    <a:solidFill>
                      <a:srgbClr val="000000"/>
                    </a:solidFill>
                    <a:latin typeface="+mj-lt"/>
                  </a:rPr>
                  <a:t>: Xác định số lượng đường địa chỉ cần sử dụng cho BN.</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2400" b="0" i="1">
                              <a:solidFill>
                                <a:srgbClr val="000000"/>
                              </a:solidFill>
                              <a:latin typeface="Cambria Math" panose="02040503050406030204" pitchFamily="18" charset="0"/>
                            </a:rPr>
                          </m:ctrlPr>
                        </m:sSubPr>
                        <m:e>
                          <m:r>
                            <a:rPr lang="en-US" sz="2400" b="0" i="1">
                              <a:solidFill>
                                <a:srgbClr val="000000"/>
                              </a:solidFill>
                              <a:latin typeface="Cambria Math" panose="02040503050406030204"/>
                            </a:rPr>
                            <m:t>𝑛</m:t>
                          </m:r>
                        </m:e>
                        <m:sub>
                          <m:r>
                            <a:rPr lang="en-US" sz="2400" b="0" i="1">
                              <a:solidFill>
                                <a:srgbClr val="000000"/>
                              </a:solidFill>
                              <a:latin typeface="Cambria Math" panose="02040503050406030204"/>
                            </a:rPr>
                            <m:t>1</m:t>
                          </m:r>
                        </m:sub>
                      </m:sSub>
                      <m:r>
                        <a:rPr lang="en-US" sz="2400" b="0" i="1">
                          <a:solidFill>
                            <a:srgbClr val="000000"/>
                          </a:solidFill>
                          <a:latin typeface="Cambria Math" panose="02040503050406030204"/>
                        </a:rPr>
                        <m:t>=</m:t>
                      </m:r>
                      <m:d>
                        <m:dPr>
                          <m:begChr m:val="["/>
                          <m:endChr m:val="]"/>
                          <m:ctrlPr>
                            <a:rPr lang="en-US" sz="2400" b="0" i="1">
                              <a:solidFill>
                                <a:srgbClr val="000000"/>
                              </a:solidFill>
                              <a:latin typeface="Cambria Math" panose="02040503050406030204" pitchFamily="18" charset="0"/>
                            </a:rPr>
                          </m:ctrlPr>
                        </m:dPr>
                        <m:e>
                          <m:func>
                            <m:funcPr>
                              <m:ctrlPr>
                                <a:rPr lang="en-US" sz="2400" b="0" i="1">
                                  <a:solidFill>
                                    <a:srgbClr val="000000"/>
                                  </a:solidFill>
                                  <a:latin typeface="Cambria Math" panose="02040503050406030204" pitchFamily="18" charset="0"/>
                                </a:rPr>
                              </m:ctrlPr>
                            </m:funcPr>
                            <m:fName>
                              <m:sSub>
                                <m:sSubPr>
                                  <m:ctrlPr>
                                    <a:rPr lang="en-US" sz="2400" b="0" i="1">
                                      <a:solidFill>
                                        <a:srgbClr val="000000"/>
                                      </a:solidFill>
                                      <a:latin typeface="Cambria Math" panose="02040503050406030204" pitchFamily="18" charset="0"/>
                                    </a:rPr>
                                  </m:ctrlPr>
                                </m:sSubPr>
                                <m:e>
                                  <m:r>
                                    <m:rPr>
                                      <m:sty m:val="p"/>
                                    </m:rPr>
                                    <a:rPr lang="en-US" sz="2400" b="0">
                                      <a:solidFill>
                                        <a:srgbClr val="000000"/>
                                      </a:solidFill>
                                      <a:latin typeface="Cambria Math" panose="02040503050406030204"/>
                                    </a:rPr>
                                    <m:t>log</m:t>
                                  </m:r>
                                </m:e>
                                <m:sub>
                                  <m:r>
                                    <a:rPr lang="en-US" sz="2400" b="0" i="1">
                                      <a:solidFill>
                                        <a:srgbClr val="000000"/>
                                      </a:solidFill>
                                      <a:latin typeface="Cambria Math" panose="02040503050406030204"/>
                                    </a:rPr>
                                    <m:t>2</m:t>
                                  </m:r>
                                </m:sub>
                              </m:sSub>
                            </m:fName>
                            <m:e>
                              <m:d>
                                <m:dPr>
                                  <m:ctrlPr>
                                    <a:rPr lang="en-US" sz="2400" b="0" i="1">
                                      <a:solidFill>
                                        <a:srgbClr val="000000"/>
                                      </a:solidFill>
                                      <a:latin typeface="Cambria Math" panose="02040503050406030204" pitchFamily="18" charset="0"/>
                                    </a:rPr>
                                  </m:ctrlPr>
                                </m:dPr>
                                <m:e>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ộ </m:t>
                                  </m:r>
                                  <m:r>
                                    <a:rPr lang="en-US" sz="2400" b="0" i="1">
                                      <a:solidFill>
                                        <a:srgbClr val="000000"/>
                                      </a:solidFill>
                                      <a:latin typeface="Cambria Math" panose="02040503050406030204"/>
                                    </a:rPr>
                                    <m:t>𝑛ℎ</m:t>
                                  </m:r>
                                  <m:r>
                                    <a:rPr lang="en-US" sz="2400" b="0" i="1">
                                      <a:solidFill>
                                        <a:srgbClr val="000000"/>
                                      </a:solidFill>
                                      <a:latin typeface="Cambria Math" panose="02040503050406030204"/>
                                    </a:rPr>
                                    <m:t>ớ</m:t>
                                  </m:r>
                                </m:e>
                              </m:d>
                            </m:e>
                          </m:func>
                        </m:e>
                      </m:d>
                      <m:r>
                        <a:rPr lang="en-US" sz="2400" b="0" i="1" smtClean="0">
                          <a:solidFill>
                            <a:srgbClr val="000000"/>
                          </a:solidFill>
                          <a:latin typeface="Cambria Math" panose="02040503050406030204"/>
                        </a:rPr>
                        <m:t>=</m:t>
                      </m:r>
                      <m:d>
                        <m:dPr>
                          <m:begChr m:val="["/>
                          <m:endChr m:val="]"/>
                          <m:ctrlPr>
                            <a:rPr lang="en-US" sz="2400" b="0" i="1" smtClean="0">
                              <a:solidFill>
                                <a:srgbClr val="000000"/>
                              </a:solidFill>
                              <a:latin typeface="Cambria Math" panose="02040503050406030204" pitchFamily="18" charset="0"/>
                            </a:rPr>
                          </m:ctrlPr>
                        </m:dPr>
                        <m:e>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𝑙𝑜𝑔</m:t>
                              </m:r>
                            </m:e>
                            <m:sub>
                              <m:r>
                                <a:rPr lang="en-US" sz="2400" b="0" i="1" smtClean="0">
                                  <a:solidFill>
                                    <a:srgbClr val="000000"/>
                                  </a:solidFill>
                                  <a:latin typeface="Cambria Math" panose="02040503050406030204"/>
                                </a:rPr>
                                <m:t>2</m:t>
                              </m:r>
                            </m:sub>
                          </m:sSub>
                          <m:d>
                            <m:dPr>
                              <m:ctrlPr>
                                <a:rPr lang="en-US" sz="2400" b="0" i="1" smtClean="0">
                                  <a:solidFill>
                                    <a:srgbClr val="000000"/>
                                  </a:solidFill>
                                  <a:latin typeface="Cambria Math" panose="02040503050406030204" pitchFamily="18" charset="0"/>
                                </a:rPr>
                              </m:ctrlPr>
                            </m:dPr>
                            <m:e>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20</m:t>
                                  </m:r>
                                </m:sup>
                              </m:sSup>
                            </m:e>
                          </m:d>
                        </m:e>
                      </m:d>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20</m:t>
                      </m:r>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3</a:t>
                </a:r>
                <a:r>
                  <a:rPr lang="en-US" sz="2400" b="0">
                    <a:solidFill>
                      <a:srgbClr val="000000"/>
                    </a:solidFill>
                    <a:latin typeface="+mj-lt"/>
                  </a:rPr>
                  <a:t>: Xác định số lượng đường địa chỉ cần sử dụng cho IC.</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2400" b="0" i="1">
                              <a:solidFill>
                                <a:srgbClr val="000000"/>
                              </a:solidFill>
                              <a:latin typeface="Cambria Math" panose="02040503050406030204" pitchFamily="18" charset="0"/>
                            </a:rPr>
                          </m:ctrlPr>
                        </m:sSubPr>
                        <m:e>
                          <m:r>
                            <a:rPr lang="en-US" sz="2400" b="0" i="1">
                              <a:solidFill>
                                <a:srgbClr val="000000"/>
                              </a:solidFill>
                              <a:latin typeface="Cambria Math" panose="02040503050406030204"/>
                            </a:rPr>
                            <m:t>𝑛</m:t>
                          </m:r>
                        </m:e>
                        <m:sub>
                          <m:r>
                            <a:rPr lang="en-US" sz="2400" b="0" i="1">
                              <a:solidFill>
                                <a:srgbClr val="000000"/>
                              </a:solidFill>
                              <a:latin typeface="Cambria Math" panose="02040503050406030204"/>
                            </a:rPr>
                            <m:t>2</m:t>
                          </m:r>
                        </m:sub>
                      </m:sSub>
                      <m:r>
                        <a:rPr lang="en-US" sz="2400" b="0" i="1">
                          <a:solidFill>
                            <a:srgbClr val="000000"/>
                          </a:solidFill>
                          <a:latin typeface="Cambria Math" panose="02040503050406030204"/>
                        </a:rPr>
                        <m:t>=</m:t>
                      </m:r>
                      <m:d>
                        <m:dPr>
                          <m:begChr m:val="["/>
                          <m:endChr m:val="]"/>
                          <m:ctrlPr>
                            <a:rPr lang="en-US" sz="2400" b="0" i="1">
                              <a:solidFill>
                                <a:srgbClr val="000000"/>
                              </a:solidFill>
                              <a:latin typeface="Cambria Math" panose="02040503050406030204" pitchFamily="18" charset="0"/>
                            </a:rPr>
                          </m:ctrlPr>
                        </m:dPr>
                        <m:e>
                          <m:func>
                            <m:funcPr>
                              <m:ctrlPr>
                                <a:rPr lang="en-US" sz="2400" b="0" i="1">
                                  <a:solidFill>
                                    <a:srgbClr val="000000"/>
                                  </a:solidFill>
                                  <a:latin typeface="Cambria Math" panose="02040503050406030204" pitchFamily="18" charset="0"/>
                                </a:rPr>
                              </m:ctrlPr>
                            </m:funcPr>
                            <m:fName>
                              <m:sSub>
                                <m:sSubPr>
                                  <m:ctrlPr>
                                    <a:rPr lang="en-US" sz="2400" b="0" i="1">
                                      <a:solidFill>
                                        <a:srgbClr val="000000"/>
                                      </a:solidFill>
                                      <a:latin typeface="Cambria Math" panose="02040503050406030204" pitchFamily="18" charset="0"/>
                                    </a:rPr>
                                  </m:ctrlPr>
                                </m:sSubPr>
                                <m:e>
                                  <m:r>
                                    <m:rPr>
                                      <m:sty m:val="p"/>
                                    </m:rPr>
                                    <a:rPr lang="en-US" sz="2400" b="0">
                                      <a:solidFill>
                                        <a:srgbClr val="000000"/>
                                      </a:solidFill>
                                      <a:latin typeface="Cambria Math" panose="02040503050406030204"/>
                                    </a:rPr>
                                    <m:t>log</m:t>
                                  </m:r>
                                </m:e>
                                <m:sub>
                                  <m:r>
                                    <a:rPr lang="en-US" sz="2400" b="0" i="1">
                                      <a:solidFill>
                                        <a:srgbClr val="000000"/>
                                      </a:solidFill>
                                      <a:latin typeface="Cambria Math" panose="02040503050406030204"/>
                                    </a:rPr>
                                    <m:t>2</m:t>
                                  </m:r>
                                </m:sub>
                              </m:sSub>
                            </m:fName>
                            <m:e>
                              <m:d>
                                <m:dPr>
                                  <m:ctrlPr>
                                    <a:rPr lang="en-US" sz="2400" b="0" i="1">
                                      <a:solidFill>
                                        <a:srgbClr val="000000"/>
                                      </a:solidFill>
                                      <a:latin typeface="Cambria Math" panose="02040503050406030204" pitchFamily="18" charset="0"/>
                                    </a:rPr>
                                  </m:ctrlPr>
                                </m:dPr>
                                <m:e>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e>
                              </m:d>
                            </m:e>
                          </m:func>
                        </m:e>
                      </m:d>
                      <m:r>
                        <a:rPr lang="en-US" sz="2400" b="0" i="1" smtClean="0">
                          <a:solidFill>
                            <a:srgbClr val="000000"/>
                          </a:solidFill>
                          <a:latin typeface="Cambria Math" panose="02040503050406030204"/>
                        </a:rPr>
                        <m:t>=</m:t>
                      </m:r>
                      <m:d>
                        <m:dPr>
                          <m:begChr m:val="["/>
                          <m:endChr m:val="]"/>
                          <m:ctrlPr>
                            <a:rPr lang="en-US" sz="2400" b="0" i="1" smtClean="0">
                              <a:solidFill>
                                <a:srgbClr val="000000"/>
                              </a:solidFill>
                              <a:latin typeface="Cambria Math" panose="02040503050406030204" pitchFamily="18" charset="0"/>
                            </a:rPr>
                          </m:ctrlPr>
                        </m:dPr>
                        <m:e>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𝑙𝑜𝑔</m:t>
                              </m:r>
                            </m:e>
                            <m:sub>
                              <m:r>
                                <a:rPr lang="en-US" sz="2400" b="0" i="1" smtClean="0">
                                  <a:solidFill>
                                    <a:srgbClr val="000000"/>
                                  </a:solidFill>
                                  <a:latin typeface="Cambria Math" panose="02040503050406030204"/>
                                </a:rPr>
                                <m:t>2</m:t>
                              </m:r>
                            </m:sub>
                          </m:sSub>
                          <m:d>
                            <m:dPr>
                              <m:ctrlPr>
                                <a:rPr lang="en-US" sz="2400" b="0" i="1" smtClean="0">
                                  <a:solidFill>
                                    <a:srgbClr val="000000"/>
                                  </a:solidFill>
                                  <a:latin typeface="Cambria Math" panose="02040503050406030204" pitchFamily="18" charset="0"/>
                                </a:rPr>
                              </m:ctrlPr>
                            </m:dPr>
                            <m:e>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18</m:t>
                                  </m:r>
                                </m:sup>
                              </m:sSup>
                            </m:e>
                          </m:d>
                        </m:e>
                      </m:d>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18</m:t>
                      </m:r>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4</a:t>
                </a:r>
                <a:r>
                  <a:rPr lang="en-US" sz="2400" b="0">
                    <a:solidFill>
                      <a:srgbClr val="000000"/>
                    </a:solidFill>
                    <a:latin typeface="+mj-lt"/>
                  </a:rPr>
                  <a:t>: Xác định số lượng IC cần mở đồng thời</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r>
                        <a:rPr lang="en-US" sz="2400" b="0" i="1">
                          <a:solidFill>
                            <a:srgbClr val="000000"/>
                          </a:solidFill>
                          <a:latin typeface="Cambria Math" panose="02040503050406030204"/>
                        </a:rPr>
                        <m:t>𝐵</m:t>
                      </m:r>
                      <m:r>
                        <a:rPr lang="en-US" sz="2400" b="0" i="1">
                          <a:solidFill>
                            <a:srgbClr val="000000"/>
                          </a:solidFill>
                          <a:latin typeface="Cambria Math" panose="02040503050406030204"/>
                        </a:rPr>
                        <m:t>=</m:t>
                      </m:r>
                      <m:f>
                        <m:fPr>
                          <m:ctrlPr>
                            <a:rPr lang="en-US" sz="2400" b="0" i="1">
                              <a:solidFill>
                                <a:srgbClr val="000000"/>
                              </a:solidFill>
                              <a:latin typeface="Cambria Math" panose="02040503050406030204" pitchFamily="18" charset="0"/>
                            </a:rPr>
                          </m:ctrlPr>
                        </m:fPr>
                        <m:num>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đầ</m:t>
                          </m:r>
                          <m:r>
                            <a:rPr lang="en-US" sz="2400" b="0" i="1">
                              <a:solidFill>
                                <a:srgbClr val="000000"/>
                              </a:solidFill>
                              <a:latin typeface="Cambria Math" panose="02040503050406030204"/>
                            </a:rPr>
                            <m:t>𝑢</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ủ</m:t>
                          </m:r>
                          <m:r>
                            <a:rPr lang="en-US" sz="2400" b="0" i="1">
                              <a:solidFill>
                                <a:srgbClr val="000000"/>
                              </a:solidFill>
                              <a:latin typeface="Cambria Math" panose="02040503050406030204"/>
                            </a:rPr>
                            <m:t>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𝐵𝑁</m:t>
                          </m:r>
                        </m:num>
                        <m:den>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đầ</m:t>
                          </m:r>
                          <m:r>
                            <a:rPr lang="en-US" sz="2400" b="0" i="1">
                              <a:solidFill>
                                <a:srgbClr val="000000"/>
                              </a:solidFill>
                              <a:latin typeface="Cambria Math" panose="02040503050406030204"/>
                            </a:rPr>
                            <m:t>𝑢</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ủ</m:t>
                          </m:r>
                          <m:r>
                            <a:rPr lang="en-US" sz="2400" b="0" i="1">
                              <a:solidFill>
                                <a:srgbClr val="000000"/>
                              </a:solidFill>
                              <a:latin typeface="Cambria Math" panose="02040503050406030204"/>
                            </a:rPr>
                            <m:t>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den>
                      </m:f>
                      <m:r>
                        <a:rPr lang="en-US" sz="2400" b="0" i="1" smtClean="0">
                          <a:solidFill>
                            <a:srgbClr val="000000"/>
                          </a:solidFill>
                          <a:latin typeface="Cambria Math" panose="02040503050406030204"/>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a:rPr>
                            <m:t>32</m:t>
                          </m:r>
                        </m:num>
                        <m:den>
                          <m:r>
                            <a:rPr lang="en-US" sz="2400" b="0" i="1" smtClean="0">
                              <a:solidFill>
                                <a:srgbClr val="000000"/>
                              </a:solidFill>
                              <a:latin typeface="Cambria Math" panose="02040503050406030204"/>
                            </a:rPr>
                            <m:t>8</m:t>
                          </m:r>
                        </m:den>
                      </m:f>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4</m:t>
                      </m:r>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5</a:t>
                </a:r>
                <a:r>
                  <a:rPr lang="en-US" sz="2400" b="0">
                    <a:solidFill>
                      <a:srgbClr val="000000"/>
                    </a:solidFill>
                    <a:latin typeface="+mj-lt"/>
                  </a:rPr>
                  <a:t>: Thiết kế bộ giải mã gồm: 2đầu vào; 4 đầu ra.</a:t>
                </a:r>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6</a:t>
                </a:r>
                <a:r>
                  <a:rPr lang="en-US" sz="2400" b="0">
                    <a:solidFill>
                      <a:srgbClr val="000000"/>
                    </a:solidFill>
                    <a:latin typeface="+mj-lt"/>
                  </a:rPr>
                  <a:t>: vẽ hình.</a:t>
                </a:r>
                <a:endParaRPr lang="en-US" sz="2400" b="0">
                  <a:solidFill>
                    <a:srgbClr val="000000"/>
                  </a:solidFill>
                  <a:latin typeface="+mj-lt"/>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52400" y="1219201"/>
                <a:ext cx="8991600" cy="5181599"/>
              </a:xfrm>
              <a:blipFill rotWithShape="1">
                <a:blip r:embed="rId1"/>
                <a:stretch>
                  <a:fillRect/>
                </a:stretch>
              </a:blipFill>
            </p:spPr>
            <p:txBody>
              <a:bodyPr/>
              <a:lstStyle/>
              <a:p>
                <a:r>
                  <a:rPr lang="en-US" altLang="en-US">
                    <a:noFill/>
                  </a:rPr>
                  <a:t> </a:t>
                </a:r>
              </a:p>
            </p:txBody>
          </p:sp>
        </mc:Fallback>
      </mc:AlternateContent>
      <p:sp>
        <p:nvSpPr>
          <p:cNvPr id="3" name="Title 1"/>
          <p:cNvSpPr txBox="1"/>
          <p:nvPr/>
        </p:nvSpPr>
        <p:spPr>
          <a:xfrm>
            <a:off x="114300" y="76200"/>
            <a:ext cx="9029700" cy="1066800"/>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nSpc>
                <a:spcPct val="120000"/>
              </a:lnSpc>
            </a:pPr>
            <a:r>
              <a:rPr lang="en-US" sz="2800" dirty="0" err="1"/>
              <a:t>Ví</a:t>
            </a:r>
            <a:r>
              <a:rPr lang="en-US" sz="2800" dirty="0"/>
              <a:t> </a:t>
            </a:r>
            <a:r>
              <a:rPr lang="en-US" sz="2800" dirty="0" err="1"/>
              <a:t>dụ</a:t>
            </a:r>
            <a:r>
              <a:rPr lang="en-US" sz="2800" dirty="0"/>
              <a:t> 2: </a:t>
            </a:r>
            <a:r>
              <a:rPr lang="en-US" sz="2800" dirty="0" err="1"/>
              <a:t>Xây</a:t>
            </a:r>
            <a:r>
              <a:rPr lang="en-US" sz="2800" dirty="0"/>
              <a:t> </a:t>
            </a:r>
            <a:r>
              <a:rPr lang="en-US" sz="2800" dirty="0" err="1"/>
              <a:t>dựng</a:t>
            </a:r>
            <a:r>
              <a:rPr lang="en-US" sz="2800" dirty="0"/>
              <a:t> </a:t>
            </a:r>
            <a:r>
              <a:rPr lang="en-US" sz="2800" dirty="0" err="1"/>
              <a:t>bộ</a:t>
            </a:r>
            <a:r>
              <a:rPr lang="en-US" sz="2800" dirty="0"/>
              <a:t> </a:t>
            </a:r>
            <a:r>
              <a:rPr lang="en-US" sz="2800" dirty="0" err="1"/>
              <a:t>nhớ</a:t>
            </a:r>
            <a:r>
              <a:rPr lang="en-US" sz="2800" dirty="0"/>
              <a:t> </a:t>
            </a:r>
            <a:r>
              <a:rPr lang="en-US" sz="2800" dirty="0" err="1"/>
              <a:t>có</a:t>
            </a:r>
            <a:r>
              <a:rPr lang="en-US" sz="2800" dirty="0"/>
              <a:t> dung </a:t>
            </a:r>
            <a:r>
              <a:rPr lang="en-US" sz="2800" dirty="0" err="1"/>
              <a:t>lượng</a:t>
            </a:r>
            <a:endParaRPr lang="en-US" sz="2800" dirty="0"/>
          </a:p>
          <a:p>
            <a:pPr>
              <a:lnSpc>
                <a:spcPct val="120000"/>
              </a:lnSpc>
            </a:pPr>
            <a:r>
              <a:rPr lang="en-US" sz="2800"/>
              <a:t>1M </a:t>
            </a:r>
            <a:r>
              <a:rPr lang="en-US" sz="2800" dirty="0"/>
              <a:t>* 32bit </a:t>
            </a:r>
            <a:r>
              <a:rPr lang="en-US" sz="2800" dirty="0" err="1"/>
              <a:t>từ</a:t>
            </a:r>
            <a:r>
              <a:rPr lang="en-US" sz="2800" dirty="0"/>
              <a:t> IC 256K * 8bit.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fade">
                                      <p:cBhvr>
                                        <p:cTn id="34" dur="500"/>
                                        <p:tgtEl>
                                          <p:spTgt spid="2">
                                            <p:txEl>
                                              <p:pRg st="6" end="6"/>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fade">
                                      <p:cBhvr>
                                        <p:cTn id="38" dur="5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fade">
                                      <p:cBhvr>
                                        <p:cTn id="43" dur="500"/>
                                        <p:tgtEl>
                                          <p:spTgt spid="2">
                                            <p:txEl>
                                              <p:pRg st="8" end="8"/>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403" y="76200"/>
            <a:ext cx="9073357"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52400" y="1219201"/>
                <a:ext cx="8991600" cy="5181599"/>
              </a:xfrm>
            </p:spPr>
            <p:txBody>
              <a:bodyPr/>
              <a:lstStyle/>
              <a:p>
                <a:pPr marL="0" indent="0">
                  <a:buClr>
                    <a:schemeClr val="tx1"/>
                  </a:buClr>
                  <a:buNone/>
                </a:pPr>
                <a:r>
                  <a:rPr lang="en-US" sz="2400" u="sng">
                    <a:solidFill>
                      <a:srgbClr val="000000"/>
                    </a:solidFill>
                    <a:latin typeface="+mj-lt"/>
                  </a:rPr>
                  <a:t>Bước 1</a:t>
                </a:r>
                <a:r>
                  <a:rPr lang="en-US" sz="2400" b="0">
                    <a:solidFill>
                      <a:srgbClr val="000000"/>
                    </a:solidFill>
                    <a:latin typeface="+mj-lt"/>
                  </a:rPr>
                  <a:t>: Xác định số lượng IC cần sử dụng để xây dựng BN.</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r>
                        <a:rPr lang="en-US" sz="2400" b="0" i="1">
                          <a:solidFill>
                            <a:srgbClr val="000000"/>
                          </a:solidFill>
                          <a:latin typeface="Cambria Math" panose="02040503050406030204"/>
                        </a:rPr>
                        <m:t>𝐴</m:t>
                      </m:r>
                      <m:r>
                        <a:rPr lang="en-US" sz="2400" b="0" i="1">
                          <a:solidFill>
                            <a:srgbClr val="000000"/>
                          </a:solidFill>
                          <a:latin typeface="Cambria Math" panose="02040503050406030204"/>
                        </a:rPr>
                        <m:t>=</m:t>
                      </m:r>
                      <m:f>
                        <m:fPr>
                          <m:ctrlPr>
                            <a:rPr lang="en-US" sz="2400" b="0" i="1">
                              <a:solidFill>
                                <a:srgbClr val="000000"/>
                              </a:solidFill>
                              <a:latin typeface="Cambria Math" panose="02040503050406030204" pitchFamily="18" charset="0"/>
                            </a:rPr>
                          </m:ctrlPr>
                        </m:fPr>
                        <m:num>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ộ </m:t>
                          </m:r>
                          <m:r>
                            <a:rPr lang="en-US" sz="2400" b="0" i="1">
                              <a:solidFill>
                                <a:srgbClr val="000000"/>
                              </a:solidFill>
                              <a:latin typeface="Cambria Math" panose="02040503050406030204"/>
                            </a:rPr>
                            <m:t>𝑛ℎ</m:t>
                          </m:r>
                          <m:r>
                            <a:rPr lang="en-US" sz="2400" b="0" i="1">
                              <a:solidFill>
                                <a:srgbClr val="000000"/>
                              </a:solidFill>
                              <a:latin typeface="Cambria Math" panose="02040503050406030204"/>
                            </a:rPr>
                            <m:t>ớ∗</m:t>
                          </m:r>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á</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í</m:t>
                          </m:r>
                          <m:r>
                            <a:rPr lang="en-US" sz="2400" b="0" i="1">
                              <a:solidFill>
                                <a:srgbClr val="000000"/>
                              </a:solidFill>
                              <a:latin typeface="Cambria Math" panose="02040503050406030204"/>
                            </a:rPr>
                            <m:t>𝑡</m:t>
                          </m:r>
                          <m:r>
                            <a:rPr lang="en-US" sz="2400" b="0" i="1">
                              <a:solidFill>
                                <a:srgbClr val="000000"/>
                              </a:solidFill>
                              <a:latin typeface="Cambria Math" panose="02040503050406030204"/>
                            </a:rPr>
                            <m:t> đầ</m:t>
                          </m:r>
                          <m:r>
                            <a:rPr lang="en-US" sz="2400" b="0" i="1">
                              <a:solidFill>
                                <a:srgbClr val="000000"/>
                              </a:solidFill>
                              <a:latin typeface="Cambria Math" panose="02040503050406030204"/>
                            </a:rPr>
                            <m:t>𝑢</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num>
                        <m:den>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r>
                            <a:rPr lang="en-US" sz="2400" b="0" i="1">
                              <a:solidFill>
                                <a:srgbClr val="000000"/>
                              </a:solidFill>
                              <a:latin typeface="Cambria Math" panose="02040503050406030204"/>
                            </a:rPr>
                            <m:t>∗</m:t>
                          </m:r>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í</m:t>
                          </m:r>
                          <m:r>
                            <a:rPr lang="en-US" sz="2400" b="0" i="1">
                              <a:solidFill>
                                <a:srgbClr val="000000"/>
                              </a:solidFill>
                              <a:latin typeface="Cambria Math" panose="02040503050406030204"/>
                            </a:rPr>
                            <m:t>𝑡</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ủ</m:t>
                          </m:r>
                          <m:r>
                            <a:rPr lang="en-US" sz="2400" b="0" i="1">
                              <a:solidFill>
                                <a:srgbClr val="000000"/>
                              </a:solidFill>
                              <a:latin typeface="Cambria Math" panose="02040503050406030204"/>
                            </a:rPr>
                            <m:t>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den>
                      </m:f>
                      <m:r>
                        <a:rPr lang="en-US" sz="2400" b="0" i="1" smtClean="0">
                          <a:solidFill>
                            <a:srgbClr val="000000"/>
                          </a:solidFill>
                          <a:latin typeface="Cambria Math" panose="02040503050406030204"/>
                        </a:rPr>
                        <m:t>=</m:t>
                      </m:r>
                      <m:f>
                        <m:fPr>
                          <m:ctrlPr>
                            <a:rPr lang="en-US" sz="2400" b="0" i="1" smtClean="0">
                              <a:solidFill>
                                <a:srgbClr val="000000"/>
                              </a:solidFill>
                              <a:latin typeface="Cambria Math" panose="02040503050406030204" pitchFamily="18" charset="0"/>
                            </a:rPr>
                          </m:ctrlPr>
                        </m:fPr>
                        <m:num>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19</m:t>
                              </m:r>
                            </m:sup>
                          </m:sSup>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8</m:t>
                          </m:r>
                        </m:num>
                        <m:den>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18</m:t>
                              </m:r>
                            </m:sup>
                          </m:sSup>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8</m:t>
                          </m:r>
                        </m:den>
                      </m:f>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2</m:t>
                      </m:r>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a:rPr>
                            <m:t>𝐼𝐶</m:t>
                          </m:r>
                        </m:e>
                      </m:d>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2</a:t>
                </a:r>
                <a:r>
                  <a:rPr lang="en-US" sz="2400" b="0">
                    <a:solidFill>
                      <a:srgbClr val="000000"/>
                    </a:solidFill>
                    <a:latin typeface="+mj-lt"/>
                  </a:rPr>
                  <a:t>: Xác định số lượng đường địa chỉ cần sử dụng cho BN.</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2400" b="0" i="1">
                              <a:solidFill>
                                <a:srgbClr val="000000"/>
                              </a:solidFill>
                              <a:latin typeface="Cambria Math" panose="02040503050406030204" pitchFamily="18" charset="0"/>
                            </a:rPr>
                          </m:ctrlPr>
                        </m:sSubPr>
                        <m:e>
                          <m:r>
                            <a:rPr lang="en-US" sz="2400" b="0" i="1">
                              <a:solidFill>
                                <a:srgbClr val="000000"/>
                              </a:solidFill>
                              <a:latin typeface="Cambria Math" panose="02040503050406030204"/>
                            </a:rPr>
                            <m:t>𝑛</m:t>
                          </m:r>
                        </m:e>
                        <m:sub>
                          <m:r>
                            <a:rPr lang="en-US" sz="2400" b="0" i="1">
                              <a:solidFill>
                                <a:srgbClr val="000000"/>
                              </a:solidFill>
                              <a:latin typeface="Cambria Math" panose="02040503050406030204"/>
                            </a:rPr>
                            <m:t>1</m:t>
                          </m:r>
                        </m:sub>
                      </m:sSub>
                      <m:r>
                        <a:rPr lang="en-US" sz="2400" b="0" i="1">
                          <a:solidFill>
                            <a:srgbClr val="000000"/>
                          </a:solidFill>
                          <a:latin typeface="Cambria Math" panose="02040503050406030204"/>
                        </a:rPr>
                        <m:t>=</m:t>
                      </m:r>
                      <m:d>
                        <m:dPr>
                          <m:begChr m:val="["/>
                          <m:endChr m:val="]"/>
                          <m:ctrlPr>
                            <a:rPr lang="en-US" sz="2400" b="0" i="1">
                              <a:solidFill>
                                <a:srgbClr val="000000"/>
                              </a:solidFill>
                              <a:latin typeface="Cambria Math" panose="02040503050406030204" pitchFamily="18" charset="0"/>
                            </a:rPr>
                          </m:ctrlPr>
                        </m:dPr>
                        <m:e>
                          <m:func>
                            <m:funcPr>
                              <m:ctrlPr>
                                <a:rPr lang="en-US" sz="2400" b="0" i="1">
                                  <a:solidFill>
                                    <a:srgbClr val="000000"/>
                                  </a:solidFill>
                                  <a:latin typeface="Cambria Math" panose="02040503050406030204" pitchFamily="18" charset="0"/>
                                </a:rPr>
                              </m:ctrlPr>
                            </m:funcPr>
                            <m:fName>
                              <m:sSub>
                                <m:sSubPr>
                                  <m:ctrlPr>
                                    <a:rPr lang="en-US" sz="2400" b="0" i="1">
                                      <a:solidFill>
                                        <a:srgbClr val="000000"/>
                                      </a:solidFill>
                                      <a:latin typeface="Cambria Math" panose="02040503050406030204" pitchFamily="18" charset="0"/>
                                    </a:rPr>
                                  </m:ctrlPr>
                                </m:sSubPr>
                                <m:e>
                                  <m:r>
                                    <m:rPr>
                                      <m:sty m:val="p"/>
                                    </m:rPr>
                                    <a:rPr lang="en-US" sz="2400" b="0">
                                      <a:solidFill>
                                        <a:srgbClr val="000000"/>
                                      </a:solidFill>
                                      <a:latin typeface="Cambria Math" panose="02040503050406030204"/>
                                    </a:rPr>
                                    <m:t>log</m:t>
                                  </m:r>
                                </m:e>
                                <m:sub>
                                  <m:r>
                                    <a:rPr lang="en-US" sz="2400" b="0" i="1">
                                      <a:solidFill>
                                        <a:srgbClr val="000000"/>
                                      </a:solidFill>
                                      <a:latin typeface="Cambria Math" panose="02040503050406030204"/>
                                    </a:rPr>
                                    <m:t>2</m:t>
                                  </m:r>
                                </m:sub>
                              </m:sSub>
                            </m:fName>
                            <m:e>
                              <m:d>
                                <m:dPr>
                                  <m:ctrlPr>
                                    <a:rPr lang="en-US" sz="2400" b="0" i="1">
                                      <a:solidFill>
                                        <a:srgbClr val="000000"/>
                                      </a:solidFill>
                                      <a:latin typeface="Cambria Math" panose="02040503050406030204" pitchFamily="18" charset="0"/>
                                    </a:rPr>
                                  </m:ctrlPr>
                                </m:dPr>
                                <m:e>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𝑏</m:t>
                                  </m:r>
                                  <m:r>
                                    <a:rPr lang="en-US" sz="2400" b="0" i="1">
                                      <a:solidFill>
                                        <a:srgbClr val="000000"/>
                                      </a:solidFill>
                                      <a:latin typeface="Cambria Math" panose="02040503050406030204"/>
                                    </a:rPr>
                                    <m:t>ộ </m:t>
                                  </m:r>
                                  <m:r>
                                    <a:rPr lang="en-US" sz="2400" b="0" i="1">
                                      <a:solidFill>
                                        <a:srgbClr val="000000"/>
                                      </a:solidFill>
                                      <a:latin typeface="Cambria Math" panose="02040503050406030204"/>
                                    </a:rPr>
                                    <m:t>𝑛ℎ</m:t>
                                  </m:r>
                                  <m:r>
                                    <a:rPr lang="en-US" sz="2400" b="0" i="1">
                                      <a:solidFill>
                                        <a:srgbClr val="000000"/>
                                      </a:solidFill>
                                      <a:latin typeface="Cambria Math" panose="02040503050406030204"/>
                                    </a:rPr>
                                    <m:t>ớ</m:t>
                                  </m:r>
                                </m:e>
                              </m:d>
                            </m:e>
                          </m:func>
                        </m:e>
                      </m:d>
                      <m:r>
                        <a:rPr lang="en-US" sz="2400" b="0" i="1" smtClean="0">
                          <a:solidFill>
                            <a:srgbClr val="000000"/>
                          </a:solidFill>
                          <a:latin typeface="Cambria Math" panose="02040503050406030204"/>
                        </a:rPr>
                        <m:t>=</m:t>
                      </m:r>
                      <m:d>
                        <m:dPr>
                          <m:begChr m:val="["/>
                          <m:endChr m:val="]"/>
                          <m:ctrlPr>
                            <a:rPr lang="en-US" sz="2400" b="0" i="1" smtClean="0">
                              <a:solidFill>
                                <a:srgbClr val="000000"/>
                              </a:solidFill>
                              <a:latin typeface="Cambria Math" panose="02040503050406030204" pitchFamily="18" charset="0"/>
                            </a:rPr>
                          </m:ctrlPr>
                        </m:dPr>
                        <m:e>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𝑙𝑜𝑔</m:t>
                              </m:r>
                            </m:e>
                            <m:sub>
                              <m:r>
                                <a:rPr lang="en-US" sz="2400" b="0" i="1" smtClean="0">
                                  <a:solidFill>
                                    <a:srgbClr val="000000"/>
                                  </a:solidFill>
                                  <a:latin typeface="Cambria Math" panose="02040503050406030204"/>
                                </a:rPr>
                                <m:t>2</m:t>
                              </m:r>
                            </m:sub>
                          </m:sSub>
                          <m:d>
                            <m:dPr>
                              <m:ctrlPr>
                                <a:rPr lang="en-US" sz="2400" b="0" i="1" smtClean="0">
                                  <a:solidFill>
                                    <a:srgbClr val="000000"/>
                                  </a:solidFill>
                                  <a:latin typeface="Cambria Math" panose="02040503050406030204" pitchFamily="18" charset="0"/>
                                </a:rPr>
                              </m:ctrlPr>
                            </m:dPr>
                            <m:e>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19</m:t>
                                  </m:r>
                                </m:sup>
                              </m:sSup>
                            </m:e>
                          </m:d>
                        </m:e>
                      </m:d>
                      <m:r>
                        <a:rPr lang="en-US" sz="2400" b="0" i="1" smtClean="0">
                          <a:solidFill>
                            <a:srgbClr val="000000"/>
                          </a:solidFill>
                          <a:latin typeface="Cambria Math" panose="02040503050406030204"/>
                        </a:rPr>
                        <m:t>=</m:t>
                      </m:r>
                      <m:r>
                        <a:rPr lang="en-US" sz="2400" b="0" i="0" smtClean="0">
                          <a:solidFill>
                            <a:srgbClr val="000000"/>
                          </a:solidFill>
                          <a:latin typeface="Cambria Math" panose="02040503050406030204"/>
                        </a:rPr>
                        <m:t>19</m:t>
                      </m:r>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3</a:t>
                </a:r>
                <a:r>
                  <a:rPr lang="en-US" sz="2400" b="0">
                    <a:solidFill>
                      <a:srgbClr val="000000"/>
                    </a:solidFill>
                    <a:latin typeface="+mj-lt"/>
                  </a:rPr>
                  <a:t>: Xác định số lượng đường địa chỉ cần sử dụng cho IC.</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sSub>
                        <m:sSubPr>
                          <m:ctrlPr>
                            <a:rPr lang="en-US" sz="2400" b="0" i="1">
                              <a:solidFill>
                                <a:srgbClr val="000000"/>
                              </a:solidFill>
                              <a:latin typeface="Cambria Math" panose="02040503050406030204" pitchFamily="18" charset="0"/>
                            </a:rPr>
                          </m:ctrlPr>
                        </m:sSubPr>
                        <m:e>
                          <m:r>
                            <a:rPr lang="en-US" sz="2400" b="0" i="1">
                              <a:solidFill>
                                <a:srgbClr val="000000"/>
                              </a:solidFill>
                              <a:latin typeface="Cambria Math" panose="02040503050406030204"/>
                            </a:rPr>
                            <m:t>𝑛</m:t>
                          </m:r>
                        </m:e>
                        <m:sub>
                          <m:r>
                            <a:rPr lang="en-US" sz="2400" b="0" i="1">
                              <a:solidFill>
                                <a:srgbClr val="000000"/>
                              </a:solidFill>
                              <a:latin typeface="Cambria Math" panose="02040503050406030204"/>
                            </a:rPr>
                            <m:t>2</m:t>
                          </m:r>
                        </m:sub>
                      </m:sSub>
                      <m:r>
                        <a:rPr lang="en-US" sz="2400" b="0" i="1">
                          <a:solidFill>
                            <a:srgbClr val="000000"/>
                          </a:solidFill>
                          <a:latin typeface="Cambria Math" panose="02040503050406030204"/>
                        </a:rPr>
                        <m:t>=</m:t>
                      </m:r>
                      <m:d>
                        <m:dPr>
                          <m:begChr m:val="["/>
                          <m:endChr m:val="]"/>
                          <m:ctrlPr>
                            <a:rPr lang="en-US" sz="2400" b="0" i="1">
                              <a:solidFill>
                                <a:srgbClr val="000000"/>
                              </a:solidFill>
                              <a:latin typeface="Cambria Math" panose="02040503050406030204" pitchFamily="18" charset="0"/>
                            </a:rPr>
                          </m:ctrlPr>
                        </m:dPr>
                        <m:e>
                          <m:func>
                            <m:funcPr>
                              <m:ctrlPr>
                                <a:rPr lang="en-US" sz="2400" b="0" i="1">
                                  <a:solidFill>
                                    <a:srgbClr val="000000"/>
                                  </a:solidFill>
                                  <a:latin typeface="Cambria Math" panose="02040503050406030204" pitchFamily="18" charset="0"/>
                                </a:rPr>
                              </m:ctrlPr>
                            </m:funcPr>
                            <m:fName>
                              <m:sSub>
                                <m:sSubPr>
                                  <m:ctrlPr>
                                    <a:rPr lang="en-US" sz="2400" b="0" i="1">
                                      <a:solidFill>
                                        <a:srgbClr val="000000"/>
                                      </a:solidFill>
                                      <a:latin typeface="Cambria Math" panose="02040503050406030204" pitchFamily="18" charset="0"/>
                                    </a:rPr>
                                  </m:ctrlPr>
                                </m:sSubPr>
                                <m:e>
                                  <m:r>
                                    <m:rPr>
                                      <m:sty m:val="p"/>
                                    </m:rPr>
                                    <a:rPr lang="en-US" sz="2400" b="0">
                                      <a:solidFill>
                                        <a:srgbClr val="000000"/>
                                      </a:solidFill>
                                      <a:latin typeface="Cambria Math" panose="02040503050406030204"/>
                                    </a:rPr>
                                    <m:t>log</m:t>
                                  </m:r>
                                </m:e>
                                <m:sub>
                                  <m:r>
                                    <a:rPr lang="en-US" sz="2400" b="0" i="1">
                                      <a:solidFill>
                                        <a:srgbClr val="000000"/>
                                      </a:solidFill>
                                      <a:latin typeface="Cambria Math" panose="02040503050406030204"/>
                                    </a:rPr>
                                    <m:t>2</m:t>
                                  </m:r>
                                </m:sub>
                              </m:sSub>
                            </m:fName>
                            <m:e>
                              <m:d>
                                <m:dPr>
                                  <m:ctrlPr>
                                    <a:rPr lang="en-US" sz="2400" b="0" i="1">
                                      <a:solidFill>
                                        <a:srgbClr val="000000"/>
                                      </a:solidFill>
                                      <a:latin typeface="Cambria Math" panose="02040503050406030204" pitchFamily="18" charset="0"/>
                                    </a:rPr>
                                  </m:ctrlPr>
                                </m:dPr>
                                <m:e>
                                  <m:r>
                                    <a:rPr lang="en-US" sz="2400" b="0" i="1">
                                      <a:solidFill>
                                        <a:srgbClr val="000000"/>
                                      </a:solidFill>
                                      <a:latin typeface="Cambria Math" panose="02040503050406030204"/>
                                    </a:rPr>
                                    <m:t>𝑑𝑢𝑛𝑔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𝑙</m:t>
                                  </m:r>
                                  <m:r>
                                    <a:rPr lang="en-US" sz="2400" b="0" i="1">
                                      <a:solidFill>
                                        <a:srgbClr val="000000"/>
                                      </a:solidFill>
                                      <a:latin typeface="Cambria Math" panose="02040503050406030204"/>
                                    </a:rPr>
                                    <m:t>ượ</m:t>
                                  </m:r>
                                  <m:r>
                                    <a:rPr lang="en-US" sz="2400" b="0" i="1">
                                      <a:solidFill>
                                        <a:srgbClr val="000000"/>
                                      </a:solidFill>
                                      <a:latin typeface="Cambria Math" panose="02040503050406030204"/>
                                    </a:rPr>
                                    <m:t>𝑛𝑔</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e>
                              </m:d>
                            </m:e>
                          </m:func>
                        </m:e>
                      </m:d>
                      <m:r>
                        <a:rPr lang="en-US" sz="2400" b="0" i="1" smtClean="0">
                          <a:solidFill>
                            <a:srgbClr val="000000"/>
                          </a:solidFill>
                          <a:latin typeface="Cambria Math" panose="02040503050406030204"/>
                        </a:rPr>
                        <m:t>=</m:t>
                      </m:r>
                      <m:d>
                        <m:dPr>
                          <m:begChr m:val="["/>
                          <m:endChr m:val="]"/>
                          <m:ctrlPr>
                            <a:rPr lang="en-US" sz="2400" b="0" i="1" smtClean="0">
                              <a:solidFill>
                                <a:srgbClr val="000000"/>
                              </a:solidFill>
                              <a:latin typeface="Cambria Math" panose="02040503050406030204" pitchFamily="18" charset="0"/>
                            </a:rPr>
                          </m:ctrlPr>
                        </m:dPr>
                        <m:e>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𝑙𝑜𝑔</m:t>
                              </m:r>
                            </m:e>
                            <m:sub>
                              <m:r>
                                <a:rPr lang="en-US" sz="2400" b="0" i="1" smtClean="0">
                                  <a:solidFill>
                                    <a:srgbClr val="000000"/>
                                  </a:solidFill>
                                  <a:latin typeface="Cambria Math" panose="02040503050406030204"/>
                                </a:rPr>
                                <m:t>2</m:t>
                              </m:r>
                            </m:sub>
                          </m:sSub>
                          <m:d>
                            <m:dPr>
                              <m:ctrlPr>
                                <a:rPr lang="en-US" sz="2400" b="0" i="1" smtClean="0">
                                  <a:solidFill>
                                    <a:srgbClr val="000000"/>
                                  </a:solidFill>
                                  <a:latin typeface="Cambria Math" panose="02040503050406030204" pitchFamily="18" charset="0"/>
                                </a:rPr>
                              </m:ctrlPr>
                            </m:dPr>
                            <m:e>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a:rPr>
                                    <m:t>2</m:t>
                                  </m:r>
                                </m:e>
                                <m:sup>
                                  <m:r>
                                    <a:rPr lang="en-US" sz="2400" b="0" i="1" smtClean="0">
                                      <a:solidFill>
                                        <a:srgbClr val="000000"/>
                                      </a:solidFill>
                                      <a:latin typeface="Cambria Math" panose="02040503050406030204"/>
                                    </a:rPr>
                                    <m:t>18</m:t>
                                  </m:r>
                                </m:sup>
                              </m:sSup>
                            </m:e>
                          </m:d>
                        </m:e>
                      </m:d>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18</m:t>
                      </m:r>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4</a:t>
                </a:r>
                <a:r>
                  <a:rPr lang="en-US" sz="2400" b="0">
                    <a:solidFill>
                      <a:srgbClr val="000000"/>
                    </a:solidFill>
                    <a:latin typeface="+mj-lt"/>
                  </a:rPr>
                  <a:t>: Xác định số lượng IC cần mở đồng thời</a:t>
                </a:r>
                <a:endParaRPr lang="en-US" sz="2400" b="0">
                  <a:solidFill>
                    <a:srgbClr val="000000"/>
                  </a:solidFill>
                  <a:latin typeface="+mj-lt"/>
                </a:endParaRPr>
              </a:p>
              <a:p>
                <a:pPr marL="0" indent="0">
                  <a:buClr>
                    <a:schemeClr val="tx1"/>
                  </a:buClr>
                  <a:buNone/>
                </a:pPr>
                <a14:m>
                  <m:oMathPara xmlns:m="http://schemas.openxmlformats.org/officeDocument/2006/math">
                    <m:oMathParaPr>
                      <m:jc m:val="centerGroup"/>
                    </m:oMathParaPr>
                    <m:oMath xmlns:m="http://schemas.openxmlformats.org/officeDocument/2006/math">
                      <m:r>
                        <a:rPr lang="en-US" sz="2400" b="0" i="1">
                          <a:solidFill>
                            <a:srgbClr val="000000"/>
                          </a:solidFill>
                          <a:latin typeface="Cambria Math" panose="02040503050406030204"/>
                        </a:rPr>
                        <m:t>𝐵</m:t>
                      </m:r>
                      <m:r>
                        <a:rPr lang="en-US" sz="2400" b="0" i="1">
                          <a:solidFill>
                            <a:srgbClr val="000000"/>
                          </a:solidFill>
                          <a:latin typeface="Cambria Math" panose="02040503050406030204"/>
                        </a:rPr>
                        <m:t>=</m:t>
                      </m:r>
                      <m:f>
                        <m:fPr>
                          <m:ctrlPr>
                            <a:rPr lang="en-US" sz="2400" b="0" i="1">
                              <a:solidFill>
                                <a:srgbClr val="000000"/>
                              </a:solidFill>
                              <a:latin typeface="Cambria Math" panose="02040503050406030204" pitchFamily="18" charset="0"/>
                            </a:rPr>
                          </m:ctrlPr>
                        </m:fPr>
                        <m:num>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đầ</m:t>
                          </m:r>
                          <m:r>
                            <a:rPr lang="en-US" sz="2400" b="0" i="1">
                              <a:solidFill>
                                <a:srgbClr val="000000"/>
                              </a:solidFill>
                              <a:latin typeface="Cambria Math" panose="02040503050406030204"/>
                            </a:rPr>
                            <m:t>𝑢</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ủ</m:t>
                          </m:r>
                          <m:r>
                            <a:rPr lang="en-US" sz="2400" b="0" i="1">
                              <a:solidFill>
                                <a:srgbClr val="000000"/>
                              </a:solidFill>
                              <a:latin typeface="Cambria Math" panose="02040503050406030204"/>
                            </a:rPr>
                            <m:t>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𝐵𝑁</m:t>
                          </m:r>
                        </m:num>
                        <m:den>
                          <m:r>
                            <a:rPr lang="en-US" sz="2400" b="0" i="1">
                              <a:solidFill>
                                <a:srgbClr val="000000"/>
                              </a:solidFill>
                              <a:latin typeface="Cambria Math" panose="02040503050406030204"/>
                            </a:rPr>
                            <m:t>𝑠</m:t>
                          </m:r>
                          <m:r>
                            <a:rPr lang="en-US" sz="2400" b="0" i="1">
                              <a:solidFill>
                                <a:srgbClr val="000000"/>
                              </a:solidFill>
                              <a:latin typeface="Cambria Math" panose="02040503050406030204"/>
                            </a:rPr>
                            <m:t>ố đầ</m:t>
                          </m:r>
                          <m:r>
                            <a:rPr lang="en-US" sz="2400" b="0" i="1">
                              <a:solidFill>
                                <a:srgbClr val="000000"/>
                              </a:solidFill>
                              <a:latin typeface="Cambria Math" panose="02040503050406030204"/>
                            </a:rPr>
                            <m:t>𝑢</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𝑟𝑎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𝑐</m:t>
                          </m:r>
                          <m:r>
                            <a:rPr lang="en-US" sz="2400" b="0" i="1">
                              <a:solidFill>
                                <a:srgbClr val="000000"/>
                              </a:solidFill>
                              <a:latin typeface="Cambria Math" panose="02040503050406030204"/>
                            </a:rPr>
                            <m:t>ủ</m:t>
                          </m:r>
                          <m:r>
                            <a:rPr lang="en-US" sz="2400" b="0" i="1">
                              <a:solidFill>
                                <a:srgbClr val="000000"/>
                              </a:solidFill>
                              <a:latin typeface="Cambria Math" panose="02040503050406030204"/>
                            </a:rPr>
                            <m:t>𝑎</m:t>
                          </m:r>
                          <m:r>
                            <a:rPr lang="en-US" sz="2400" b="0" i="1">
                              <a:solidFill>
                                <a:srgbClr val="000000"/>
                              </a:solidFill>
                              <a:latin typeface="Cambria Math" panose="02040503050406030204"/>
                            </a:rPr>
                            <m:t> </m:t>
                          </m:r>
                          <m:r>
                            <a:rPr lang="en-US" sz="2400" b="0" i="1">
                              <a:solidFill>
                                <a:srgbClr val="000000"/>
                              </a:solidFill>
                              <a:latin typeface="Cambria Math" panose="02040503050406030204"/>
                            </a:rPr>
                            <m:t>𝐼𝐶</m:t>
                          </m:r>
                        </m:den>
                      </m:f>
                      <m:r>
                        <a:rPr lang="en-US" sz="2400" b="0" i="1" smtClean="0">
                          <a:solidFill>
                            <a:srgbClr val="000000"/>
                          </a:solidFill>
                          <a:latin typeface="Cambria Math" panose="02040503050406030204"/>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a:rPr>
                            <m:t>8</m:t>
                          </m:r>
                        </m:num>
                        <m:den>
                          <m:r>
                            <a:rPr lang="en-US" sz="2400" b="0" i="1" smtClean="0">
                              <a:solidFill>
                                <a:srgbClr val="000000"/>
                              </a:solidFill>
                              <a:latin typeface="Cambria Math" panose="02040503050406030204"/>
                            </a:rPr>
                            <m:t>8</m:t>
                          </m:r>
                        </m:den>
                      </m:f>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1</m:t>
                      </m:r>
                    </m:oMath>
                  </m:oMathPara>
                </a14:m>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5</a:t>
                </a:r>
                <a:r>
                  <a:rPr lang="en-US" sz="2400" b="0">
                    <a:solidFill>
                      <a:srgbClr val="000000"/>
                    </a:solidFill>
                    <a:latin typeface="+mj-lt"/>
                  </a:rPr>
                  <a:t>: Thiết kế bộ giải mã gồm: 1đầu vào; 2 đầu ra.</a:t>
                </a:r>
                <a:endParaRPr lang="en-US" sz="2400" b="0">
                  <a:solidFill>
                    <a:srgbClr val="000000"/>
                  </a:solidFill>
                  <a:latin typeface="+mj-lt"/>
                </a:endParaRPr>
              </a:p>
              <a:p>
                <a:pPr marL="0" indent="0">
                  <a:buClr>
                    <a:schemeClr val="tx1"/>
                  </a:buClr>
                  <a:buNone/>
                </a:pPr>
                <a:r>
                  <a:rPr lang="en-US" sz="2400" u="sng">
                    <a:solidFill>
                      <a:srgbClr val="000000"/>
                    </a:solidFill>
                    <a:latin typeface="+mj-lt"/>
                  </a:rPr>
                  <a:t>Bước 6</a:t>
                </a:r>
                <a:r>
                  <a:rPr lang="en-US" sz="2400" b="0">
                    <a:solidFill>
                      <a:srgbClr val="000000"/>
                    </a:solidFill>
                    <a:latin typeface="+mj-lt"/>
                  </a:rPr>
                  <a:t>: vẽ hình.</a:t>
                </a:r>
                <a:endParaRPr lang="en-US" sz="2400" b="0">
                  <a:solidFill>
                    <a:srgbClr val="000000"/>
                  </a:solidFill>
                  <a:latin typeface="+mj-lt"/>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52400" y="1219201"/>
                <a:ext cx="8991600" cy="5181599"/>
              </a:xfrm>
              <a:blipFill rotWithShape="1">
                <a:blip r:embed="rId1"/>
                <a:stretch>
                  <a:fillRect/>
                </a:stretch>
              </a:blipFill>
            </p:spPr>
            <p:txBody>
              <a:bodyPr/>
              <a:lstStyle/>
              <a:p>
                <a:r>
                  <a:rPr lang="en-US" altLang="en-US">
                    <a:noFill/>
                  </a:rPr>
                  <a:t> </a:t>
                </a:r>
              </a:p>
            </p:txBody>
          </p:sp>
        </mc:Fallback>
      </mc:AlternateContent>
      <p:sp>
        <p:nvSpPr>
          <p:cNvPr id="3" name="Title 1"/>
          <p:cNvSpPr txBox="1"/>
          <p:nvPr/>
        </p:nvSpPr>
        <p:spPr>
          <a:xfrm>
            <a:off x="114300" y="76200"/>
            <a:ext cx="9029700" cy="1066800"/>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nSpc>
                <a:spcPct val="120000"/>
              </a:lnSpc>
            </a:pPr>
            <a:r>
              <a:rPr lang="en-US" sz="2800"/>
              <a:t>Ví dụ 3: Xây dựng bộ nhớ có dung lượng</a:t>
            </a:r>
            <a:endParaRPr lang="en-US" sz="2800"/>
          </a:p>
          <a:p>
            <a:pPr>
              <a:lnSpc>
                <a:spcPct val="120000"/>
              </a:lnSpc>
            </a:pPr>
            <a:r>
              <a:rPr lang="en-US" sz="2800"/>
              <a:t>512K * 8bit từ IC 256K * 8bit.</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178095" y="1325880"/>
          <a:ext cx="4572000" cy="1112520"/>
        </p:xfrm>
        <a:graphic>
          <a:graphicData uri="http://schemas.openxmlformats.org/drawingml/2006/table">
            <a:tbl>
              <a:tblPr firstRow="1" bandRow="1">
                <a:tableStyleId>{5C22544A-7EE6-4342-B048-85BDC9FD1C3A}</a:tableStyleId>
              </a:tblPr>
              <a:tblGrid>
                <a:gridCol w="1143000"/>
                <a:gridCol w="1143000"/>
                <a:gridCol w="1143000"/>
                <a:gridCol w="1143000"/>
              </a:tblGrid>
              <a:tr h="370840">
                <a:tc>
                  <a:txBody>
                    <a:bodyPr/>
                    <a:lstStyle/>
                    <a:p>
                      <a:pPr algn="ctr"/>
                      <a:r>
                        <a:rPr lang="en-US"/>
                        <a:t>CS</a:t>
                      </a:r>
                      <a:endParaRPr lang="en-US"/>
                    </a:p>
                  </a:txBody>
                  <a:tcPr/>
                </a:tc>
                <a:tc>
                  <a:txBody>
                    <a:bodyPr/>
                    <a:lstStyle/>
                    <a:p>
                      <a:pPr algn="ctr"/>
                      <a:r>
                        <a:rPr lang="en-US"/>
                        <a:t>A</a:t>
                      </a:r>
                      <a:r>
                        <a:rPr lang="en-US" baseline="-25000"/>
                        <a:t>18</a:t>
                      </a:r>
                      <a:endParaRPr lang="en-US"/>
                    </a:p>
                  </a:txBody>
                  <a:tcPr/>
                </a:tc>
                <a:tc>
                  <a:txBody>
                    <a:bodyPr/>
                    <a:lstStyle/>
                    <a:p>
                      <a:pPr algn="ctr"/>
                      <a:r>
                        <a:rPr lang="en-US"/>
                        <a:t>CS</a:t>
                      </a:r>
                      <a:r>
                        <a:rPr lang="en-US" baseline="-25000"/>
                        <a:t>0</a:t>
                      </a:r>
                      <a:endParaRPr lang="en-US"/>
                    </a:p>
                  </a:txBody>
                  <a:tcPr/>
                </a:tc>
                <a:tc>
                  <a:txBody>
                    <a:bodyPr/>
                    <a:lstStyle/>
                    <a:p>
                      <a:pPr algn="ctr"/>
                      <a:r>
                        <a:rPr lang="en-US"/>
                        <a:t>CS</a:t>
                      </a:r>
                      <a:r>
                        <a:rPr lang="en-US" baseline="-25000"/>
                        <a:t>1</a:t>
                      </a:r>
                      <a:endParaRPr lang="en-US"/>
                    </a:p>
                  </a:txBody>
                  <a:tcPr/>
                </a:tc>
              </a:tr>
              <a:tr h="370840">
                <a:tc>
                  <a:txBody>
                    <a:bodyPr/>
                    <a:lstStyle/>
                    <a:p>
                      <a:pPr algn="ctr"/>
                      <a:r>
                        <a:rPr lang="en-US"/>
                        <a:t>1</a:t>
                      </a:r>
                      <a:endParaRPr lang="en-US"/>
                    </a:p>
                  </a:txBody>
                  <a:tcPr/>
                </a:tc>
                <a:tc>
                  <a:txBody>
                    <a:bodyPr/>
                    <a:lstStyle/>
                    <a:p>
                      <a:pPr algn="ctr"/>
                      <a:r>
                        <a:rPr lang="en-US"/>
                        <a:t>0</a:t>
                      </a:r>
                      <a:endParaRPr lang="en-US"/>
                    </a:p>
                  </a:txBody>
                  <a:tcPr/>
                </a:tc>
                <a:tc>
                  <a:txBody>
                    <a:bodyPr/>
                    <a:lstStyle/>
                    <a:p>
                      <a:pPr algn="ctr"/>
                      <a:r>
                        <a:rPr lang="en-US"/>
                        <a:t>1</a:t>
                      </a:r>
                      <a:endParaRPr lang="en-US"/>
                    </a:p>
                  </a:txBody>
                  <a:tcPr/>
                </a:tc>
                <a:tc>
                  <a:txBody>
                    <a:bodyPr/>
                    <a:lstStyle/>
                    <a:p>
                      <a:pPr algn="ctr"/>
                      <a:r>
                        <a:rPr lang="en-US"/>
                        <a:t>0</a:t>
                      </a:r>
                      <a:endParaRPr lang="en-US"/>
                    </a:p>
                  </a:txBody>
                  <a:tcPr/>
                </a:tc>
              </a:tr>
              <a:tr h="370840">
                <a:tc>
                  <a:txBody>
                    <a:bodyPr/>
                    <a:lstStyle/>
                    <a:p>
                      <a:pPr algn="ctr"/>
                      <a:r>
                        <a:rPr lang="en-US"/>
                        <a:t>1</a:t>
                      </a:r>
                      <a:endParaRPr lang="en-US"/>
                    </a:p>
                  </a:txBody>
                  <a:tcPr/>
                </a:tc>
                <a:tc>
                  <a:txBody>
                    <a:bodyPr/>
                    <a:lstStyle/>
                    <a:p>
                      <a:pPr algn="ctr"/>
                      <a:r>
                        <a:rPr lang="en-US"/>
                        <a:t>1</a:t>
                      </a:r>
                      <a:endParaRPr lang="en-US"/>
                    </a:p>
                  </a:txBody>
                  <a:tcPr/>
                </a:tc>
                <a:tc>
                  <a:txBody>
                    <a:bodyPr/>
                    <a:lstStyle/>
                    <a:p>
                      <a:pPr algn="ctr"/>
                      <a:r>
                        <a:rPr lang="en-US"/>
                        <a:t>0</a:t>
                      </a:r>
                      <a:endParaRPr lang="en-US"/>
                    </a:p>
                  </a:txBody>
                  <a:tcPr/>
                </a:tc>
                <a:tc>
                  <a:txBody>
                    <a:bodyPr/>
                    <a:lstStyle/>
                    <a:p>
                      <a:pPr algn="ctr"/>
                      <a:r>
                        <a:rPr lang="en-US"/>
                        <a:t>1</a:t>
                      </a:r>
                      <a:endParaRPr lang="en-US"/>
                    </a:p>
                  </a:txBody>
                  <a:tcPr/>
                </a:tc>
              </a:tr>
            </a:tbl>
          </a:graphicData>
        </a:graphic>
      </p:graphicFrame>
      <p:sp>
        <p:nvSpPr>
          <p:cNvPr id="3" name="Title 1"/>
          <p:cNvSpPr txBox="1"/>
          <p:nvPr/>
        </p:nvSpPr>
        <p:spPr>
          <a:xfrm>
            <a:off x="266700" y="304800"/>
            <a:ext cx="7962900" cy="685800"/>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nSpc>
                <a:spcPct val="120000"/>
              </a:lnSpc>
            </a:pPr>
            <a:r>
              <a:rPr lang="en-US" sz="2800"/>
              <a:t>Thiết kế bộ giải mã 1 đầu vào, 2 đầu ra</a:t>
            </a:r>
            <a:endParaRPr lang="en-US" sz="240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1800" y="3505200"/>
            <a:ext cx="24384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5" name="Rectangle 4"/>
              <p:cNvSpPr/>
              <p:nvPr/>
            </p:nvSpPr>
            <p:spPr>
              <a:xfrm>
                <a:off x="211392" y="1219200"/>
                <a:ext cx="8704008" cy="3195811"/>
              </a:xfrm>
              <a:prstGeom prst="rect">
                <a:avLst/>
              </a:prstGeom>
            </p:spPr>
            <p:txBody>
              <a:bodyPr wrap="square">
                <a:spAutoFit/>
              </a:bodyPr>
              <a:lstStyle/>
              <a:p>
                <a:pPr marL="0" indent="0" algn="just">
                  <a:lnSpc>
                    <a:spcPct val="140000"/>
                  </a:lnSpc>
                  <a:buNone/>
                </a:pPr>
                <a:r>
                  <a:rPr lang="en-US" sz="2400" b="0">
                    <a:solidFill>
                      <a:srgbClr val="000000"/>
                    </a:solidFill>
                  </a:rPr>
                  <a:t>Bước 1: lập bảng chân lý:</a:t>
                </a:r>
                <a:endParaRPr lang="en-US" sz="2400" b="0">
                  <a:solidFill>
                    <a:srgbClr val="000000"/>
                  </a:solidFill>
                </a:endParaRPr>
              </a:p>
              <a:p>
                <a:pPr marL="0" indent="0" algn="just">
                  <a:lnSpc>
                    <a:spcPct val="140000"/>
                  </a:lnSpc>
                  <a:buNone/>
                </a:pPr>
                <a:endParaRPr lang="en-US" sz="2400" b="0">
                  <a:solidFill>
                    <a:srgbClr val="000000"/>
                  </a:solidFill>
                </a:endParaRPr>
              </a:p>
              <a:p>
                <a:pPr marL="0" indent="0" algn="just">
                  <a:lnSpc>
                    <a:spcPct val="140000"/>
                  </a:lnSpc>
                  <a:buNone/>
                </a:pPr>
                <a:endParaRPr lang="en-US" sz="2400" b="0">
                  <a:solidFill>
                    <a:srgbClr val="000000"/>
                  </a:solidFill>
                </a:endParaRPr>
              </a:p>
              <a:p>
                <a:pPr marL="0" indent="0" algn="just">
                  <a:lnSpc>
                    <a:spcPct val="140000"/>
                  </a:lnSpc>
                  <a:buNone/>
                </a:pPr>
                <a:r>
                  <a:rPr lang="en-US" sz="2400" b="0">
                    <a:solidFill>
                      <a:srgbClr val="000000"/>
                    </a:solidFill>
                  </a:rPr>
                  <a:t>Bước 2: Tìm hàm đầu ra: </a:t>
                </a:r>
                <a14:m>
                  <m:oMath xmlns:m="http://schemas.openxmlformats.org/officeDocument/2006/math">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𝐶𝑆</m:t>
                        </m:r>
                      </m:e>
                      <m:sub>
                        <m:r>
                          <a:rPr lang="en-US" sz="2400" b="0" i="1" smtClean="0">
                            <a:solidFill>
                              <a:srgbClr val="000000"/>
                            </a:solidFill>
                            <a:latin typeface="Cambria Math" panose="02040503050406030204"/>
                          </a:rPr>
                          <m:t>0</m:t>
                        </m:r>
                      </m:sub>
                    </m:sSub>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𝐶𝑆</m:t>
                    </m:r>
                    <m:r>
                      <a:rPr lang="en-US" sz="2400" b="0" i="1" smtClean="0">
                        <a:solidFill>
                          <a:srgbClr val="000000"/>
                        </a:solidFill>
                        <a:latin typeface="Cambria Math" panose="02040503050406030204"/>
                      </a:rPr>
                      <m:t>∗</m:t>
                    </m:r>
                    <m:sSub>
                      <m:sSubPr>
                        <m:ctrlPr>
                          <a:rPr lang="en-US" sz="2400" b="0" i="1" smtClean="0">
                            <a:solidFill>
                              <a:srgbClr val="000000"/>
                            </a:solidFill>
                            <a:latin typeface="Cambria Math" panose="02040503050406030204" pitchFamily="18" charset="0"/>
                          </a:rPr>
                        </m:ctrlPr>
                      </m:sSubPr>
                      <m:e>
                        <m:acc>
                          <m:accPr>
                            <m:chr m:val="̅"/>
                            <m:ctrlPr>
                              <a:rPr lang="en-US" sz="2400" b="0" i="1" smtClean="0">
                                <a:solidFill>
                                  <a:srgbClr val="000000"/>
                                </a:solidFill>
                                <a:latin typeface="Cambria Math" panose="02040503050406030204" pitchFamily="18" charset="0"/>
                              </a:rPr>
                            </m:ctrlPr>
                          </m:accPr>
                          <m:e>
                            <m:r>
                              <a:rPr lang="en-US" sz="2400" b="0" i="1" smtClean="0">
                                <a:solidFill>
                                  <a:srgbClr val="000000"/>
                                </a:solidFill>
                                <a:latin typeface="Cambria Math" panose="02040503050406030204"/>
                              </a:rPr>
                              <m:t>𝐴</m:t>
                            </m:r>
                          </m:e>
                        </m:acc>
                      </m:e>
                      <m:sub>
                        <m:r>
                          <a:rPr lang="en-US" sz="2400" b="0" i="1" smtClean="0">
                            <a:solidFill>
                              <a:srgbClr val="000000"/>
                            </a:solidFill>
                            <a:latin typeface="Cambria Math" panose="02040503050406030204"/>
                          </a:rPr>
                          <m:t>18</m:t>
                        </m:r>
                      </m:sub>
                    </m:sSub>
                  </m:oMath>
                </a14:m>
                <a:endParaRPr lang="en-US" sz="2400" b="0">
                  <a:solidFill>
                    <a:srgbClr val="000000"/>
                  </a:solidFill>
                </a:endParaRPr>
              </a:p>
              <a:p>
                <a:pPr marL="0" indent="0" algn="just">
                  <a:lnSpc>
                    <a:spcPct val="140000"/>
                  </a:lnSpc>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                                                              </m:t>
                          </m:r>
                          <m:r>
                            <a:rPr lang="en-US" sz="2400" b="0" i="1" smtClean="0">
                              <a:solidFill>
                                <a:srgbClr val="000000"/>
                              </a:solidFill>
                              <a:latin typeface="Cambria Math" panose="02040503050406030204"/>
                            </a:rPr>
                            <m:t>𝐶𝑆</m:t>
                          </m:r>
                        </m:e>
                        <m:sub>
                          <m:r>
                            <a:rPr lang="en-US" sz="2400" b="0" i="1" smtClean="0">
                              <a:solidFill>
                                <a:srgbClr val="000000"/>
                              </a:solidFill>
                              <a:latin typeface="Cambria Math" panose="02040503050406030204"/>
                            </a:rPr>
                            <m:t>1</m:t>
                          </m:r>
                        </m:sub>
                      </m:sSub>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𝐶𝑆</m:t>
                      </m:r>
                      <m:r>
                        <a:rPr lang="en-US" sz="2400" b="0" i="1" smtClean="0">
                          <a:solidFill>
                            <a:srgbClr val="000000"/>
                          </a:solidFill>
                          <a:latin typeface="Cambria Math" panose="02040503050406030204"/>
                        </a:rPr>
                        <m:t>∗</m:t>
                      </m:r>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a:rPr>
                            <m:t>𝐴</m:t>
                          </m:r>
                        </m:e>
                        <m:sub>
                          <m:r>
                            <a:rPr lang="en-US" sz="2400" b="0" i="1" smtClean="0">
                              <a:solidFill>
                                <a:srgbClr val="000000"/>
                              </a:solidFill>
                              <a:latin typeface="Cambria Math" panose="02040503050406030204"/>
                            </a:rPr>
                            <m:t>18</m:t>
                          </m:r>
                        </m:sub>
                      </m:sSub>
                    </m:oMath>
                  </m:oMathPara>
                </a14:m>
                <a:endParaRPr lang="en-US" sz="2400" b="0">
                  <a:solidFill>
                    <a:srgbClr val="000000"/>
                  </a:solidFill>
                </a:endParaRPr>
              </a:p>
              <a:p>
                <a:pPr marL="0" indent="0" algn="just">
                  <a:lnSpc>
                    <a:spcPct val="140000"/>
                  </a:lnSpc>
                  <a:buNone/>
                </a:pPr>
                <a:r>
                  <a:rPr lang="en-US" sz="2400" b="0">
                    <a:solidFill>
                      <a:srgbClr val="000000"/>
                    </a:solidFill>
                  </a:rPr>
                  <a:t>Bước 3: Vẽ mạch:</a:t>
                </a:r>
                <a:endParaRPr lang="en-US" sz="2400" b="0">
                  <a:solidFill>
                    <a:srgbClr val="000000"/>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211392" y="1219200"/>
                <a:ext cx="8704008" cy="3195811"/>
              </a:xfrm>
              <a:prstGeom prst="rect">
                <a:avLst/>
              </a:prstGeom>
              <a:blipFill rotWithShape="1">
                <a:blip r:embed="rId2"/>
                <a:stretch>
                  <a:fillRect l="-7" b="15"/>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146"/>
                                        </p:tgtEl>
                                        <p:attrNameLst>
                                          <p:attrName>style.visibility</p:attrName>
                                        </p:attrNameLst>
                                      </p:cBhvr>
                                      <p:to>
                                        <p:strVal val="visible"/>
                                      </p:to>
                                    </p:set>
                                    <p:animEffect transition="in" filter="fade">
                                      <p:cBhvr>
                                        <p:cTn id="2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6200" y="76200"/>
            <a:ext cx="9020175" cy="6319838"/>
            <a:chOff x="228600" y="575616"/>
            <a:chExt cx="9020175" cy="6319838"/>
          </a:xfrm>
        </p:grpSpPr>
        <p:pic>
          <p:nvPicPr>
            <p:cNvPr id="51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575616"/>
              <a:ext cx="9020175" cy="631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029758" y="751116"/>
              <a:ext cx="365760" cy="276999"/>
            </a:xfrm>
            <a:prstGeom prst="rect">
              <a:avLst/>
            </a:prstGeom>
            <a:solidFill>
              <a:schemeClr val="bg1"/>
            </a:solidFill>
          </p:spPr>
          <p:txBody>
            <a:bodyPr wrap="square" rtlCol="0">
              <a:spAutoFit/>
            </a:bodyPr>
            <a:lstStyle/>
            <a:p>
              <a:r>
                <a:rPr lang="en-US" sz="1200" b="0">
                  <a:solidFill>
                    <a:schemeClr val="tx1"/>
                  </a:solidFill>
                </a:rPr>
                <a:t>17</a:t>
              </a:r>
              <a:endParaRPr lang="en-US" sz="1200" b="0">
                <a:solidFill>
                  <a:schemeClr val="tx1"/>
                </a:solidFill>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81000" y="348584"/>
            <a:ext cx="7924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dirty="0"/>
              <a:t>CHƯƠNG </a:t>
            </a:r>
            <a:r>
              <a:rPr lang="vi-VN" dirty="0"/>
              <a:t>4</a:t>
            </a:r>
            <a:r>
              <a:rPr lang="en-US" dirty="0"/>
              <a:t>: THIẾT KẾ BỘ NHỚ</a:t>
            </a:r>
            <a:endParaRPr lang="en-US" dirty="0"/>
          </a:p>
        </p:txBody>
      </p:sp>
      <p:grpSp>
        <p:nvGrpSpPr>
          <p:cNvPr id="5" name="Group 4"/>
          <p:cNvGrpSpPr/>
          <p:nvPr/>
        </p:nvGrpSpPr>
        <p:grpSpPr>
          <a:xfrm>
            <a:off x="76200" y="2729552"/>
            <a:ext cx="6400800"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143000"/>
            <a:ext cx="8305800" cy="4487382"/>
          </a:xfrm>
          <a:prstGeom prst="rect">
            <a:avLst/>
          </a:prstGeom>
        </p:spPr>
        <p:txBody>
          <a:bodyPr wrap="square">
            <a:spAutoFit/>
          </a:bodyPr>
          <a:lstStyle/>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1</a:t>
            </a:r>
            <a:r>
              <a:rPr lang="en-US" sz="3400" b="0" dirty="0">
                <a:solidFill>
                  <a:srgbClr val="000000"/>
                </a:solidFill>
              </a:rPr>
              <a:t> </a:t>
            </a:r>
            <a:r>
              <a:rPr lang="en-US" sz="3400" b="0" dirty="0" err="1">
                <a:solidFill>
                  <a:srgbClr val="000000"/>
                </a:solidFill>
              </a:rPr>
              <a:t>Mô</a:t>
            </a:r>
            <a:r>
              <a:rPr lang="en-US" sz="3400" b="0" dirty="0">
                <a:solidFill>
                  <a:srgbClr val="000000"/>
                </a:solidFill>
              </a:rPr>
              <a:t> </a:t>
            </a:r>
            <a:r>
              <a:rPr lang="en-US" sz="3400" b="0" dirty="0" err="1">
                <a:solidFill>
                  <a:srgbClr val="000000"/>
                </a:solidFill>
              </a:rPr>
              <a:t>hình</a:t>
            </a:r>
            <a:r>
              <a:rPr lang="en-US" sz="3400" b="0" dirty="0">
                <a:solidFill>
                  <a:srgbClr val="000000"/>
                </a:solidFill>
              </a:rPr>
              <a: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cấp</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2</a:t>
            </a:r>
            <a:r>
              <a:rPr lang="en-US" sz="3400" b="0" dirty="0">
                <a:solidFill>
                  <a:srgbClr val="000000"/>
                </a:solidFill>
              </a:rPr>
              <a:t> </a:t>
            </a:r>
            <a:r>
              <a:rPr lang="en-US" sz="3400" b="0" dirty="0" err="1">
                <a:solidFill>
                  <a:srgbClr val="000000"/>
                </a:solidFill>
              </a:rPr>
              <a:t>Xây</a:t>
            </a:r>
            <a:r>
              <a:rPr lang="en-US" sz="3400" b="0" dirty="0">
                <a:solidFill>
                  <a:srgbClr val="000000"/>
                </a:solidFill>
              </a:rPr>
              <a:t> </a:t>
            </a:r>
            <a:r>
              <a:rPr lang="en-US" sz="3400" b="0" dirty="0" err="1">
                <a:solidFill>
                  <a:srgbClr val="000000"/>
                </a:solidFill>
              </a:rPr>
              <a:t>dựng</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3</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Cache.</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4</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trang</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5</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đoạn</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6</a:t>
            </a:r>
            <a:r>
              <a:rPr lang="en-US" sz="3400" b="0" dirty="0">
                <a:solidFill>
                  <a:srgbClr val="000000"/>
                </a:solidFill>
              </a:rPr>
              <a:t> </a:t>
            </a:r>
            <a:r>
              <a:rPr lang="en-US" sz="3400" b="0" dirty="0" err="1">
                <a:solidFill>
                  <a:srgbClr val="000000"/>
                </a:solidFill>
              </a:rPr>
              <a:t>Ngắt</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en-US" sz="3400" b="0" dirty="0" err="1">
                <a:solidFill>
                  <a:srgbClr val="000000"/>
                </a:solidFill>
              </a:rPr>
              <a:t>loại</a:t>
            </a:r>
            <a:r>
              <a:rPr lang="en-US" sz="3400" b="0" dirty="0">
                <a:solidFill>
                  <a:srgbClr val="000000"/>
                </a:solidFill>
              </a:rPr>
              <a:t> </a:t>
            </a:r>
            <a:r>
              <a:rPr lang="en-US" sz="3400" b="0" dirty="0" err="1">
                <a:solidFill>
                  <a:srgbClr val="000000"/>
                </a:solidFill>
              </a:rPr>
              <a:t>trừ</a:t>
            </a:r>
            <a:r>
              <a:rPr lang="en-US" sz="3400" b="0" dirty="0">
                <a:solidFill>
                  <a:srgbClr val="000000"/>
                </a:solidFill>
              </a:rPr>
              <a:t>.</a:t>
            </a:r>
            <a:endParaRPr lang="en-US" sz="3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152400" y="212729"/>
            <a:ext cx="8991600" cy="777871"/>
          </a:xfrm>
        </p:spPr>
        <p:txBody>
          <a:bodyPr/>
          <a:lstStyle/>
          <a:p>
            <a:pPr algn="ctr"/>
            <a:r>
              <a:rPr lang="en-US" sz="4000" dirty="0"/>
              <a:t>4.3.1 </a:t>
            </a:r>
            <a:r>
              <a:rPr lang="en-US" sz="4000" dirty="0" err="1"/>
              <a:t>Một</a:t>
            </a:r>
            <a:r>
              <a:rPr lang="en-US" sz="4000" dirty="0"/>
              <a:t> </a:t>
            </a:r>
            <a:r>
              <a:rPr lang="en-US" sz="4000" dirty="0" err="1"/>
              <a:t>số</a:t>
            </a:r>
            <a:r>
              <a:rPr lang="en-US" sz="4000" dirty="0"/>
              <a:t> </a:t>
            </a:r>
            <a:r>
              <a:rPr lang="en-US" sz="4000" dirty="0" err="1"/>
              <a:t>khái</a:t>
            </a:r>
            <a:r>
              <a:rPr lang="en-US" sz="4000" dirty="0"/>
              <a:t> </a:t>
            </a:r>
            <a:r>
              <a:rPr lang="en-US" sz="4000" dirty="0" err="1"/>
              <a:t>niệm</a:t>
            </a:r>
            <a:r>
              <a:rPr lang="en-US" sz="4000" dirty="0"/>
              <a:t> </a:t>
            </a:r>
            <a:endParaRPr lang="en-US" sz="4000" b="1" dirty="0"/>
          </a:p>
        </p:txBody>
      </p:sp>
      <p:sp>
        <p:nvSpPr>
          <p:cNvPr id="239619" name="Rectangle 3"/>
          <p:cNvSpPr>
            <a:spLocks noGrp="1" noChangeArrowheads="1"/>
          </p:cNvSpPr>
          <p:nvPr>
            <p:ph type="body" idx="1"/>
          </p:nvPr>
        </p:nvSpPr>
        <p:spPr>
          <a:xfrm>
            <a:off x="152400" y="1189037"/>
            <a:ext cx="8839200" cy="5211763"/>
          </a:xfrm>
        </p:spPr>
        <p:txBody>
          <a:bodyPr/>
          <a:lstStyle/>
          <a:p>
            <a:pPr>
              <a:lnSpc>
                <a:spcPct val="110000"/>
              </a:lnSpc>
              <a:spcBef>
                <a:spcPts val="0"/>
              </a:spcBef>
              <a:buClr>
                <a:schemeClr val="tx1"/>
              </a:buClr>
              <a:buFont typeface="Wingdings" panose="05000000000000000000" pitchFamily="2" charset="2"/>
              <a:buChar char="§"/>
            </a:pPr>
            <a:r>
              <a:rPr lang="en-US" sz="3000">
                <a:latin typeface="+mj-lt"/>
              </a:rPr>
              <a:t>Bộ nhớ cache</a:t>
            </a:r>
            <a:r>
              <a:rPr lang="en-US" sz="3000" b="0">
                <a:latin typeface="+mj-lt"/>
              </a:rPr>
              <a:t> là bộ nhớ trung gian trong quá trình truyền dữ liệu giữa CPU và bộ nhớ chính nhằm làm tăng tốc độ xử lý của CPU.</a:t>
            </a:r>
            <a:endParaRPr lang="en-US" sz="3000" b="0">
              <a:latin typeface="+mj-lt"/>
            </a:endParaRPr>
          </a:p>
          <a:p>
            <a:pPr>
              <a:lnSpc>
                <a:spcPct val="110000"/>
              </a:lnSpc>
              <a:spcBef>
                <a:spcPts val="0"/>
              </a:spcBef>
              <a:buClr>
                <a:schemeClr val="tx1"/>
              </a:buClr>
              <a:buFont typeface="Wingdings" panose="05000000000000000000" pitchFamily="2" charset="2"/>
              <a:buChar char="§"/>
            </a:pPr>
            <a:r>
              <a:rPr lang="en-US" sz="3000">
                <a:latin typeface="+mj-lt"/>
              </a:rPr>
              <a:t>Cache hit</a:t>
            </a:r>
            <a:r>
              <a:rPr lang="en-US" sz="3000" b="0">
                <a:latin typeface="+mj-lt"/>
              </a:rPr>
              <a:t> là trường hợp dữ liệu mà CPU cần dùng đã có sẵn ở trong Cache, thay vì lấy dữ liệu ở bộ nhớ chính, CPU sẽ lấy dữ liệu ở cache (cache hit – trúng cache).</a:t>
            </a:r>
            <a:endParaRPr lang="en-US" sz="3000" b="0">
              <a:latin typeface="+mj-lt"/>
            </a:endParaRPr>
          </a:p>
          <a:p>
            <a:pPr>
              <a:lnSpc>
                <a:spcPct val="110000"/>
              </a:lnSpc>
              <a:spcBef>
                <a:spcPts val="0"/>
              </a:spcBef>
              <a:buClr>
                <a:schemeClr val="tx1"/>
              </a:buClr>
              <a:buFont typeface="Wingdings" panose="05000000000000000000" pitchFamily="2" charset="2"/>
              <a:buChar char="§"/>
            </a:pPr>
            <a:r>
              <a:rPr lang="en-US" sz="3000">
                <a:latin typeface="+mj-lt"/>
              </a:rPr>
              <a:t>Cache miss</a:t>
            </a:r>
            <a:r>
              <a:rPr lang="en-US" sz="3000" b="0">
                <a:latin typeface="+mj-lt"/>
              </a:rPr>
              <a:t> (trượt cache): Dữ liệu CPU cần không có trong cache.</a:t>
            </a:r>
            <a:endParaRPr lang="en-US" sz="3000" b="0">
              <a:latin typeface="+mj-lt"/>
            </a:endParaRPr>
          </a:p>
          <a:p>
            <a:pPr>
              <a:lnSpc>
                <a:spcPct val="110000"/>
              </a:lnSpc>
              <a:spcBef>
                <a:spcPts val="0"/>
              </a:spcBef>
              <a:buClr>
                <a:schemeClr val="tx1"/>
              </a:buClr>
              <a:buFont typeface="Wingdings" panose="05000000000000000000" pitchFamily="2" charset="2"/>
              <a:buChar char="§"/>
            </a:pPr>
            <a:r>
              <a:rPr lang="en-US" sz="3000" b="0">
                <a:latin typeface="+mj-lt"/>
              </a:rPr>
              <a:t>Tỷ số trúng cache : </a:t>
            </a:r>
            <a:endParaRPr lang="en-US" sz="3000" b="0">
              <a:latin typeface="+mj-lt"/>
            </a:endParaRPr>
          </a:p>
        </p:txBody>
      </p:sp>
      <p:sp>
        <p:nvSpPr>
          <p:cNvPr id="23962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39620" name="Object 4"/>
          <p:cNvGraphicFramePr>
            <a:graphicFrameLocks noChangeAspect="1"/>
          </p:cNvGraphicFramePr>
          <p:nvPr/>
        </p:nvGraphicFramePr>
        <p:xfrm>
          <a:off x="4733925" y="5461000"/>
          <a:ext cx="3103563" cy="774700"/>
        </p:xfrm>
        <a:graphic>
          <a:graphicData uri="http://schemas.openxmlformats.org/presentationml/2006/ole">
            <mc:AlternateContent xmlns:mc="http://schemas.openxmlformats.org/markup-compatibility/2006">
              <mc:Choice xmlns:v="urn:schemas-microsoft-com:vml" Requires="v">
                <p:oleObj spid="_x0000_s179245" name="Equation" r:id="rId1" imgW="1917065" imgH="482600" progId="Equation.3">
                  <p:embed/>
                </p:oleObj>
              </mc:Choice>
              <mc:Fallback>
                <p:oleObj name="Equation" r:id="rId1" imgW="1917065" imgH="482600" progId="Equation.3">
                  <p:embed/>
                  <p:pic>
                    <p:nvPicPr>
                      <p:cNvPr id="0" name="Picture 1792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925" y="5461000"/>
                        <a:ext cx="3103563"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Effect transition="in" filter="fade">
                                      <p:cBhvr>
                                        <p:cTn id="7" dur="500"/>
                                        <p:tgtEl>
                                          <p:spTgt spid="239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619">
                                            <p:txEl>
                                              <p:pRg st="1" end="1"/>
                                            </p:txEl>
                                          </p:spTgt>
                                        </p:tgtEl>
                                        <p:attrNameLst>
                                          <p:attrName>style.visibility</p:attrName>
                                        </p:attrNameLst>
                                      </p:cBhvr>
                                      <p:to>
                                        <p:strVal val="visible"/>
                                      </p:to>
                                    </p:set>
                                    <p:animEffect transition="in" filter="fade">
                                      <p:cBhvr>
                                        <p:cTn id="12" dur="500"/>
                                        <p:tgtEl>
                                          <p:spTgt spid="239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619">
                                            <p:txEl>
                                              <p:pRg st="2" end="2"/>
                                            </p:txEl>
                                          </p:spTgt>
                                        </p:tgtEl>
                                        <p:attrNameLst>
                                          <p:attrName>style.visibility</p:attrName>
                                        </p:attrNameLst>
                                      </p:cBhvr>
                                      <p:to>
                                        <p:strVal val="visible"/>
                                      </p:to>
                                    </p:set>
                                    <p:animEffect transition="in" filter="fade">
                                      <p:cBhvr>
                                        <p:cTn id="17" dur="500"/>
                                        <p:tgtEl>
                                          <p:spTgt spid="239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619">
                                            <p:txEl>
                                              <p:pRg st="3" end="3"/>
                                            </p:txEl>
                                          </p:spTgt>
                                        </p:tgtEl>
                                        <p:attrNameLst>
                                          <p:attrName>style.visibility</p:attrName>
                                        </p:attrNameLst>
                                      </p:cBhvr>
                                      <p:to>
                                        <p:strVal val="visible"/>
                                      </p:to>
                                    </p:set>
                                    <p:animEffect transition="in" filter="fade">
                                      <p:cBhvr>
                                        <p:cTn id="22" dur="500"/>
                                        <p:tgtEl>
                                          <p:spTgt spid="239619">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39620"/>
                                        </p:tgtEl>
                                        <p:attrNameLst>
                                          <p:attrName>style.visibility</p:attrName>
                                        </p:attrNameLst>
                                      </p:cBhvr>
                                      <p:to>
                                        <p:strVal val="visible"/>
                                      </p:to>
                                    </p:set>
                                    <p:animEffect transition="in" filter="fade">
                                      <p:cBhvr>
                                        <p:cTn id="26" dur="500"/>
                                        <p:tgtEl>
                                          <p:spTgt spid="239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61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62698"/>
            <a:ext cx="9144000" cy="561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txBox="1">
            <a:spLocks noChangeArrowheads="1"/>
          </p:cNvSpPr>
          <p:nvPr/>
        </p:nvSpPr>
        <p:spPr>
          <a:xfrm>
            <a:off x="152400" y="212729"/>
            <a:ext cx="8991600" cy="777871"/>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sz="3800" dirty="0"/>
              <a:t>4.3.2 </a:t>
            </a:r>
            <a:r>
              <a:rPr lang="en-US" sz="3800" dirty="0" err="1"/>
              <a:t>Tổ</a:t>
            </a:r>
            <a:r>
              <a:rPr lang="en-US" sz="3800" dirty="0"/>
              <a:t> </a:t>
            </a:r>
            <a:r>
              <a:rPr lang="en-US" sz="3800" dirty="0" err="1"/>
              <a:t>chức</a:t>
            </a:r>
            <a:r>
              <a:rPr lang="en-US" sz="3800" dirty="0"/>
              <a:t> </a:t>
            </a:r>
            <a:r>
              <a:rPr lang="en-US" sz="3800" dirty="0" err="1"/>
              <a:t>và</a:t>
            </a:r>
            <a:r>
              <a:rPr lang="en-US" sz="3800" dirty="0"/>
              <a:t> </a:t>
            </a:r>
            <a:r>
              <a:rPr lang="en-US" sz="3800" dirty="0" err="1"/>
              <a:t>hoạt</a:t>
            </a:r>
            <a:r>
              <a:rPr lang="en-US" sz="3800" dirty="0"/>
              <a:t> </a:t>
            </a:r>
            <a:r>
              <a:rPr lang="vi-VN" sz="3800" dirty="0"/>
              <a:t>động</a:t>
            </a:r>
            <a:r>
              <a:rPr lang="en-US" sz="3800" dirty="0"/>
              <a:t> </a:t>
            </a:r>
            <a:r>
              <a:rPr lang="en-US" sz="3800" dirty="0" err="1"/>
              <a:t>của</a:t>
            </a:r>
            <a:r>
              <a:rPr lang="en-US" sz="3800" dirty="0"/>
              <a:t> Cache</a:t>
            </a:r>
            <a:r>
              <a:rPr lang="en-US" sz="4000" dirty="0"/>
              <a:t> </a:t>
            </a:r>
            <a:endParaRPr lang="en-US"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181599"/>
          </a:xfrm>
        </p:spPr>
        <p:txBody>
          <a:bodyPr/>
          <a:lstStyle/>
          <a:p>
            <a:pPr>
              <a:lnSpc>
                <a:spcPct val="120000"/>
              </a:lnSpc>
              <a:spcBef>
                <a:spcPts val="0"/>
              </a:spcBef>
              <a:buClr>
                <a:srgbClr val="003300"/>
              </a:buClr>
              <a:buFont typeface="Wingdings" panose="05000000000000000000" pitchFamily="2" charset="2"/>
              <a:buChar char=""/>
            </a:pPr>
            <a:r>
              <a:rPr lang="en-US" b="0">
                <a:solidFill>
                  <a:srgbClr val="000000"/>
                </a:solidFill>
                <a:latin typeface="+mj-lt"/>
              </a:rPr>
              <a:t> </a:t>
            </a:r>
            <a:r>
              <a:rPr lang="vi-VN" b="0">
                <a:solidFill>
                  <a:srgbClr val="000000"/>
                </a:solidFill>
                <a:latin typeface="+mj-lt"/>
              </a:rPr>
              <a:t>Bao gồm hai khía cạnh:</a:t>
            </a:r>
            <a:endParaRPr lang="vi-VN" b="0">
              <a:solidFill>
                <a:srgbClr val="000000"/>
              </a:solidFill>
              <a:latin typeface="+mj-lt"/>
            </a:endParaRPr>
          </a:p>
          <a:p>
            <a:pPr lvl="1">
              <a:lnSpc>
                <a:spcPct val="120000"/>
              </a:lnSpc>
              <a:spcBef>
                <a:spcPts val="0"/>
              </a:spcBef>
              <a:buClr>
                <a:schemeClr val="tx1">
                  <a:lumMod val="90000"/>
                  <a:lumOff val="10000"/>
                </a:schemeClr>
              </a:buClr>
            </a:pPr>
            <a:r>
              <a:rPr lang="vi-VN" b="0">
                <a:solidFill>
                  <a:srgbClr val="000000"/>
                </a:solidFill>
                <a:latin typeface="+mj-lt"/>
              </a:rPr>
              <a:t>Kiến trúc tập lệnh (Instruction Set Architecture)</a:t>
            </a:r>
            <a:r>
              <a:rPr lang="en-US" b="0">
                <a:solidFill>
                  <a:srgbClr val="000000"/>
                </a:solidFill>
                <a:latin typeface="+mj-lt"/>
              </a:rPr>
              <a:t> </a:t>
            </a:r>
            <a:r>
              <a:rPr lang="vi-VN" b="0">
                <a:solidFill>
                  <a:srgbClr val="000000"/>
                </a:solidFill>
                <a:latin typeface="+mj-lt"/>
              </a:rPr>
              <a:t>nghiên cứu máy tính theo cách nhìn của người lập trình. Bao gồm: </a:t>
            </a:r>
            <a:endParaRPr lang="vi-VN" b="0">
              <a:solidFill>
                <a:srgbClr val="000000"/>
              </a:solidFill>
              <a:latin typeface="+mj-lt"/>
            </a:endParaRPr>
          </a:p>
          <a:p>
            <a:pPr lvl="2">
              <a:lnSpc>
                <a:spcPct val="120000"/>
              </a:lnSpc>
              <a:spcBef>
                <a:spcPts val="0"/>
              </a:spcBef>
              <a:buClr>
                <a:schemeClr val="tx1">
                  <a:lumMod val="75000"/>
                  <a:lumOff val="25000"/>
                </a:schemeClr>
              </a:buClr>
              <a:buFont typeface="Arial" panose="020B0604020202020204" pitchFamily="34" charset="0"/>
              <a:buChar char="–"/>
            </a:pPr>
            <a:r>
              <a:rPr lang="en-US" b="0">
                <a:solidFill>
                  <a:srgbClr val="000000"/>
                </a:solidFill>
                <a:latin typeface="+mj-lt"/>
              </a:rPr>
              <a:t> </a:t>
            </a:r>
            <a:r>
              <a:rPr lang="vi-VN" b="0">
                <a:solidFill>
                  <a:srgbClr val="000000"/>
                </a:solidFill>
                <a:latin typeface="+mj-lt"/>
              </a:rPr>
              <a:t>Tập lệnh: tập hợp các chuỗi số nhị phân mã hóa cho các</a:t>
            </a:r>
            <a:r>
              <a:rPr lang="en-US" b="0">
                <a:solidFill>
                  <a:srgbClr val="000000"/>
                </a:solidFill>
                <a:latin typeface="+mj-lt"/>
              </a:rPr>
              <a:t> </a:t>
            </a:r>
            <a:r>
              <a:rPr lang="vi-VN" b="0">
                <a:solidFill>
                  <a:srgbClr val="000000"/>
                </a:solidFill>
                <a:latin typeface="+mj-lt"/>
              </a:rPr>
              <a:t>thao tác mà máy tính có thể thực hiện được.</a:t>
            </a:r>
            <a:endParaRPr lang="en-US" b="0">
              <a:solidFill>
                <a:srgbClr val="000000"/>
              </a:solidFill>
              <a:latin typeface="+mj-lt"/>
            </a:endParaRPr>
          </a:p>
          <a:p>
            <a:pPr lvl="2">
              <a:lnSpc>
                <a:spcPct val="120000"/>
              </a:lnSpc>
              <a:spcBef>
                <a:spcPts val="0"/>
              </a:spcBef>
              <a:buClr>
                <a:schemeClr val="tx1">
                  <a:lumMod val="75000"/>
                  <a:lumOff val="25000"/>
                </a:schemeClr>
              </a:buClr>
              <a:buFont typeface="Arial" panose="020B0604020202020204" pitchFamily="34" charset="0"/>
              <a:buChar char="–"/>
            </a:pPr>
            <a:r>
              <a:rPr lang="en-US">
                <a:solidFill>
                  <a:srgbClr val="000000"/>
                </a:solidFill>
              </a:rPr>
              <a:t> </a:t>
            </a:r>
            <a:r>
              <a:rPr lang="vi-VN" b="0">
                <a:solidFill>
                  <a:srgbClr val="000000"/>
                </a:solidFill>
                <a:latin typeface="+mj-lt"/>
              </a:rPr>
              <a:t>Các kiểu dữ liệu: kiểu dữ liệu máy tính có thể xử lý.</a:t>
            </a:r>
            <a:endParaRPr lang="vi-VN" b="0">
              <a:solidFill>
                <a:srgbClr val="000000"/>
              </a:solidFill>
              <a:latin typeface="+mj-lt"/>
            </a:endParaRPr>
          </a:p>
          <a:p>
            <a:pPr lvl="1">
              <a:lnSpc>
                <a:spcPct val="120000"/>
              </a:lnSpc>
              <a:spcBef>
                <a:spcPts val="0"/>
              </a:spcBef>
              <a:buClr>
                <a:schemeClr val="tx1">
                  <a:lumMod val="90000"/>
                  <a:lumOff val="10000"/>
                </a:schemeClr>
              </a:buClr>
            </a:pPr>
            <a:r>
              <a:rPr lang="vi-VN" b="0">
                <a:solidFill>
                  <a:srgbClr val="000000"/>
                </a:solidFill>
                <a:latin typeface="+mj-lt"/>
              </a:rPr>
              <a:t>Tổ chức máy tính (Computer Organization)</a:t>
            </a:r>
            <a:r>
              <a:rPr lang="en-US" b="0">
                <a:solidFill>
                  <a:srgbClr val="000000"/>
                </a:solidFill>
                <a:latin typeface="+mj-lt"/>
              </a:rPr>
              <a:t> </a:t>
            </a:r>
            <a:r>
              <a:rPr lang="vi-VN" b="0">
                <a:solidFill>
                  <a:srgbClr val="000000"/>
                </a:solidFill>
                <a:latin typeface="+mj-lt"/>
              </a:rPr>
              <a:t>nghiên cứu cấu trúc phần cứng máy tính.</a:t>
            </a:r>
            <a:endParaRPr lang="en-US">
              <a:solidFill>
                <a:srgbClr val="000000"/>
              </a:solidFill>
            </a:endParaRPr>
          </a:p>
          <a:p>
            <a:pPr marL="457200" lvl="1" indent="0">
              <a:lnSpc>
                <a:spcPct val="110000"/>
              </a:lnSpc>
              <a:spcBef>
                <a:spcPts val="0"/>
              </a:spcBef>
              <a:buNone/>
            </a:pPr>
            <a:r>
              <a:rPr lang="vi-VN" b="1">
                <a:solidFill>
                  <a:srgbClr val="000000"/>
                </a:solidFill>
                <a:latin typeface="+mj-lt"/>
              </a:rPr>
              <a:t>=&gt; Kiến trúc tập lệnh thay đổi chậm, tổ chức</a:t>
            </a:r>
            <a:r>
              <a:rPr lang="en-US" b="1">
                <a:solidFill>
                  <a:srgbClr val="000000"/>
                </a:solidFill>
                <a:latin typeface="+mj-lt"/>
              </a:rPr>
              <a:t> </a:t>
            </a:r>
            <a:r>
              <a:rPr lang="vi-VN" b="1">
                <a:solidFill>
                  <a:srgbClr val="000000"/>
                </a:solidFill>
                <a:latin typeface="+mj-lt"/>
              </a:rPr>
              <a:t>máy tính thay đổi rất nhanh.</a:t>
            </a:r>
            <a:endParaRPr lang="en-US" b="1">
              <a:solidFill>
                <a:srgbClr val="000000"/>
              </a:solidFill>
              <a:latin typeface="+mj-lt"/>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1.2 KIẾN TRÚC MÁY TÍNH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2000"/>
                                        <p:tgtEl>
                                          <p:spTgt spid="2">
                                            <p:txEl>
                                              <p:pRg st="1" end="1"/>
                                            </p:txEl>
                                          </p:spTgt>
                                        </p:tgtEl>
                                      </p:cBhvr>
                                    </p:animEffect>
                                  </p:childTnLst>
                                </p:cTn>
                              </p:par>
                            </p:childTnLst>
                          </p:cTn>
                        </p:par>
                        <p:par>
                          <p:cTn id="12" fill="hold">
                            <p:stCondLst>
                              <p:cond delay="2500"/>
                            </p:stCondLst>
                            <p:childTnLst>
                              <p:par>
                                <p:cTn id="13" presetID="22" presetClass="entr" presetSubtype="8"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2000"/>
                                        <p:tgtEl>
                                          <p:spTgt spid="2">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left)">
                                      <p:cBhvr>
                                        <p:cTn id="18" dur="20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1000"/>
                                        <p:tgtEl>
                                          <p:spTgt spid="2">
                                            <p:txEl>
                                              <p:pRg st="4" end="4"/>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left)">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type="body" idx="1"/>
          </p:nvPr>
        </p:nvSpPr>
        <p:spPr>
          <a:xfrm>
            <a:off x="152400" y="1189037"/>
            <a:ext cx="8839200" cy="5211763"/>
          </a:xfrm>
        </p:spPr>
        <p:txBody>
          <a:bodyPr/>
          <a:lstStyle/>
          <a:p>
            <a:pPr>
              <a:lnSpc>
                <a:spcPct val="110000"/>
              </a:lnSpc>
              <a:spcBef>
                <a:spcPts val="0"/>
              </a:spcBef>
              <a:buClr>
                <a:schemeClr val="tx1"/>
              </a:buClr>
              <a:buFont typeface="Wingdings" panose="05000000000000000000" pitchFamily="2" charset="2"/>
              <a:buChar char="§"/>
            </a:pPr>
            <a:r>
              <a:rPr lang="en-US" sz="3000" b="0">
                <a:latin typeface="+mj-lt"/>
              </a:rPr>
              <a:t>Bộ nhớ chính có 2</a:t>
            </a:r>
            <a:r>
              <a:rPr lang="en-US" sz="3000" b="0" baseline="30000">
                <a:latin typeface="+mj-lt"/>
              </a:rPr>
              <a:t>n</a:t>
            </a:r>
            <a:r>
              <a:rPr lang="en-US" sz="3000" b="0">
                <a:latin typeface="+mj-lt"/>
              </a:rPr>
              <a:t> Byte nhớ</a:t>
            </a:r>
            <a:endParaRPr lang="en-US" sz="3000" b="0">
              <a:latin typeface="+mj-lt"/>
            </a:endParaRPr>
          </a:p>
          <a:p>
            <a:pPr>
              <a:lnSpc>
                <a:spcPct val="110000"/>
              </a:lnSpc>
              <a:spcBef>
                <a:spcPts val="0"/>
              </a:spcBef>
              <a:buClr>
                <a:schemeClr val="tx1"/>
              </a:buClr>
              <a:buFont typeface="Wingdings" panose="05000000000000000000" pitchFamily="2" charset="2"/>
              <a:buChar char="§"/>
            </a:pPr>
            <a:r>
              <a:rPr lang="en-US" sz="3000" b="0">
                <a:latin typeface="+mj-lt"/>
              </a:rPr>
              <a:t>Bộ nhớ chính và Cache </a:t>
            </a:r>
            <a:r>
              <a:rPr lang="vi-VN" sz="3000" b="0">
                <a:latin typeface="+mj-lt"/>
              </a:rPr>
              <a:t>được</a:t>
            </a:r>
            <a:r>
              <a:rPr lang="en-US" sz="3000" b="0">
                <a:latin typeface="+mj-lt"/>
              </a:rPr>
              <a:t> chia thành các khối có kích th</a:t>
            </a:r>
            <a:r>
              <a:rPr lang="vi-VN" sz="3000" b="0">
                <a:latin typeface="+mj-lt"/>
              </a:rPr>
              <a:t>ước</a:t>
            </a:r>
            <a:r>
              <a:rPr lang="en-US" sz="3000" b="0">
                <a:latin typeface="+mj-lt"/>
              </a:rPr>
              <a:t> bằng nhau.</a:t>
            </a:r>
            <a:endParaRPr lang="en-US" sz="3000" b="0">
              <a:latin typeface="+mj-lt"/>
            </a:endParaRPr>
          </a:p>
          <a:p>
            <a:pPr lvl="1">
              <a:lnSpc>
                <a:spcPct val="110000"/>
              </a:lnSpc>
              <a:spcBef>
                <a:spcPts val="0"/>
              </a:spcBef>
              <a:buClr>
                <a:schemeClr val="tx1"/>
              </a:buClr>
              <a:buFont typeface="Arial" panose="020B0604020202020204" pitchFamily="34" charset="0"/>
              <a:buChar char="•"/>
            </a:pPr>
            <a:r>
              <a:rPr lang="en-US" sz="3000"/>
              <a:t>Bộ nhớ chính: B</a:t>
            </a:r>
            <a:r>
              <a:rPr lang="en-US" sz="3000" baseline="-25000"/>
              <a:t>0</a:t>
            </a:r>
            <a:r>
              <a:rPr lang="en-US" sz="3000"/>
              <a:t>, B</a:t>
            </a:r>
            <a:r>
              <a:rPr lang="en-US" sz="3000" baseline="-25000"/>
              <a:t>1</a:t>
            </a:r>
            <a:r>
              <a:rPr lang="en-US" sz="3000"/>
              <a:t>, B</a:t>
            </a:r>
            <a:r>
              <a:rPr lang="en-US" sz="3000" baseline="-25000"/>
              <a:t>2</a:t>
            </a:r>
            <a:r>
              <a:rPr lang="en-US" sz="3000"/>
              <a:t>,... B</a:t>
            </a:r>
            <a:r>
              <a:rPr lang="en-US" sz="3000" baseline="-25000"/>
              <a:t>p-1   </a:t>
            </a:r>
            <a:r>
              <a:rPr lang="en-US" sz="3000"/>
              <a:t>(p Blocks)</a:t>
            </a:r>
            <a:endParaRPr lang="en-US" sz="3000"/>
          </a:p>
          <a:p>
            <a:pPr lvl="1">
              <a:lnSpc>
                <a:spcPct val="110000"/>
              </a:lnSpc>
              <a:spcBef>
                <a:spcPts val="0"/>
              </a:spcBef>
              <a:buClr>
                <a:schemeClr val="tx1"/>
              </a:buClr>
              <a:buFont typeface="Arial" panose="020B0604020202020204" pitchFamily="34" charset="0"/>
              <a:buChar char="•"/>
            </a:pPr>
            <a:r>
              <a:rPr lang="en-US" sz="3000"/>
              <a:t>Bộ nhớ cache: L</a:t>
            </a:r>
            <a:r>
              <a:rPr lang="en-US" sz="3000" baseline="-25000"/>
              <a:t>0</a:t>
            </a:r>
            <a:r>
              <a:rPr lang="en-US" sz="3000"/>
              <a:t>, L</a:t>
            </a:r>
            <a:r>
              <a:rPr lang="en-US" sz="3000" baseline="-25000"/>
              <a:t>1</a:t>
            </a:r>
            <a:r>
              <a:rPr lang="en-US" sz="3000"/>
              <a:t>, L</a:t>
            </a:r>
            <a:r>
              <a:rPr lang="en-US" sz="3000" baseline="-25000"/>
              <a:t>2</a:t>
            </a:r>
            <a:r>
              <a:rPr lang="en-US" sz="3000"/>
              <a:t>,... L</a:t>
            </a:r>
            <a:r>
              <a:rPr lang="en-US" sz="3000" baseline="-25000"/>
              <a:t>m-1   </a:t>
            </a:r>
            <a:r>
              <a:rPr lang="en-US" sz="3000"/>
              <a:t>(m Lines)</a:t>
            </a:r>
            <a:endParaRPr lang="en-US" sz="3000"/>
          </a:p>
          <a:p>
            <a:pPr lvl="1">
              <a:lnSpc>
                <a:spcPct val="110000"/>
              </a:lnSpc>
              <a:spcBef>
                <a:spcPts val="0"/>
              </a:spcBef>
              <a:buClr>
                <a:schemeClr val="tx1"/>
              </a:buClr>
              <a:buFont typeface="Arial" panose="020B0604020202020204" pitchFamily="34" charset="0"/>
              <a:buChar char="•"/>
            </a:pPr>
            <a:r>
              <a:rPr lang="en-US" sz="3000"/>
              <a:t>Kích th</a:t>
            </a:r>
            <a:r>
              <a:rPr lang="vi-VN" sz="3000"/>
              <a:t>ước</a:t>
            </a:r>
            <a:r>
              <a:rPr lang="en-US" sz="3000"/>
              <a:t> của Block = 8, 16, 32, 64, 128 byte</a:t>
            </a:r>
            <a:endParaRPr lang="en-US" sz="3000"/>
          </a:p>
          <a:p>
            <a:pPr>
              <a:lnSpc>
                <a:spcPct val="110000"/>
              </a:lnSpc>
              <a:spcBef>
                <a:spcPts val="0"/>
              </a:spcBef>
              <a:buClr>
                <a:schemeClr val="tx1"/>
              </a:buClr>
              <a:buFont typeface="Wingdings" panose="05000000000000000000" pitchFamily="2" charset="2"/>
              <a:buChar char="§"/>
            </a:pPr>
            <a:r>
              <a:rPr lang="en-US" sz="3000" b="0">
                <a:latin typeface="+mj-lt"/>
              </a:rPr>
              <a:t>Một số Block của BN chính </a:t>
            </a:r>
            <a:r>
              <a:rPr lang="vi-VN" sz="3000" b="0">
                <a:latin typeface="+mj-lt"/>
              </a:rPr>
              <a:t>được</a:t>
            </a:r>
            <a:r>
              <a:rPr lang="en-US" sz="3000" b="0">
                <a:latin typeface="+mj-lt"/>
              </a:rPr>
              <a:t> nạp vào các Line của cache.</a:t>
            </a:r>
            <a:endParaRPr lang="en-US" sz="3000" b="0">
              <a:latin typeface="+mj-lt"/>
            </a:endParaRPr>
          </a:p>
          <a:p>
            <a:pPr>
              <a:lnSpc>
                <a:spcPct val="110000"/>
              </a:lnSpc>
              <a:spcBef>
                <a:spcPts val="0"/>
              </a:spcBef>
              <a:buClr>
                <a:schemeClr val="tx1"/>
              </a:buClr>
              <a:buFont typeface="Wingdings" panose="05000000000000000000" pitchFamily="2" charset="2"/>
              <a:buChar char="§"/>
            </a:pPr>
            <a:r>
              <a:rPr lang="en-US" sz="3000" b="0">
                <a:latin typeface="+mj-lt"/>
              </a:rPr>
              <a:t>Nội dung Tag cho biết Block nào của BN chính hiện </a:t>
            </a:r>
            <a:r>
              <a:rPr lang="vi-VN" sz="3000" b="0">
                <a:latin typeface="+mj-lt"/>
              </a:rPr>
              <a:t>được</a:t>
            </a:r>
            <a:r>
              <a:rPr lang="en-US" sz="3000" b="0">
                <a:latin typeface="+mj-lt"/>
              </a:rPr>
              <a:t> chứa ở Line </a:t>
            </a:r>
            <a:r>
              <a:rPr lang="vi-VN" sz="3000" b="0">
                <a:latin typeface="+mj-lt"/>
              </a:rPr>
              <a:t>đó</a:t>
            </a:r>
            <a:r>
              <a:rPr lang="en-US" sz="3000" b="0">
                <a:latin typeface="+mj-lt"/>
              </a:rPr>
              <a:t>.</a:t>
            </a:r>
            <a:r>
              <a:rPr lang="en-US" sz="3000">
                <a:latin typeface="+mj-lt"/>
              </a:rPr>
              <a:t> </a:t>
            </a:r>
            <a:endParaRPr lang="en-US" sz="3000" b="0">
              <a:latin typeface="+mj-lt"/>
            </a:endParaRPr>
          </a:p>
        </p:txBody>
      </p:sp>
      <p:sp>
        <p:nvSpPr>
          <p:cNvPr id="23962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7" name="Rectangle 2"/>
          <p:cNvSpPr>
            <a:spLocks noGrp="1" noChangeArrowheads="1"/>
          </p:cNvSpPr>
          <p:nvPr>
            <p:ph type="title"/>
          </p:nvPr>
        </p:nvSpPr>
        <p:spPr>
          <a:xfrm>
            <a:off x="152400" y="212729"/>
            <a:ext cx="8991600" cy="777871"/>
          </a:xfrm>
        </p:spPr>
        <p:txBody>
          <a:bodyPr/>
          <a:lstStyle/>
          <a:p>
            <a:pPr algn="ctr"/>
            <a:r>
              <a:rPr lang="en-US" sz="3800" dirty="0"/>
              <a:t>4.3.2 </a:t>
            </a:r>
            <a:r>
              <a:rPr lang="en-US" sz="3800" dirty="0" err="1"/>
              <a:t>Tổ</a:t>
            </a:r>
            <a:r>
              <a:rPr lang="en-US" sz="3800" dirty="0"/>
              <a:t> </a:t>
            </a:r>
            <a:r>
              <a:rPr lang="en-US" sz="3800" dirty="0" err="1"/>
              <a:t>chức</a:t>
            </a:r>
            <a:r>
              <a:rPr lang="en-US" sz="3800" dirty="0"/>
              <a:t> </a:t>
            </a:r>
            <a:r>
              <a:rPr lang="en-US" sz="3800" dirty="0" err="1"/>
              <a:t>và</a:t>
            </a:r>
            <a:r>
              <a:rPr lang="en-US" sz="3800" dirty="0"/>
              <a:t> </a:t>
            </a:r>
            <a:r>
              <a:rPr lang="en-US" sz="3800" dirty="0" err="1"/>
              <a:t>hoạt</a:t>
            </a:r>
            <a:r>
              <a:rPr lang="en-US" sz="3800" dirty="0"/>
              <a:t> </a:t>
            </a:r>
            <a:r>
              <a:rPr lang="vi-VN" sz="3800" dirty="0"/>
              <a:t>động</a:t>
            </a:r>
            <a:r>
              <a:rPr lang="en-US" sz="3800" dirty="0"/>
              <a:t> </a:t>
            </a:r>
            <a:r>
              <a:rPr lang="en-US" sz="3800" dirty="0" err="1"/>
              <a:t>của</a:t>
            </a:r>
            <a:r>
              <a:rPr lang="en-US" sz="3800" dirty="0"/>
              <a:t> Cache</a:t>
            </a:r>
            <a:r>
              <a:rPr lang="en-US" sz="4000" dirty="0"/>
              <a:t> </a:t>
            </a:r>
            <a:endParaRPr 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Effect transition="in" filter="fade">
                                      <p:cBhvr>
                                        <p:cTn id="7" dur="500"/>
                                        <p:tgtEl>
                                          <p:spTgt spid="239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619">
                                            <p:txEl>
                                              <p:pRg st="1" end="1"/>
                                            </p:txEl>
                                          </p:spTgt>
                                        </p:tgtEl>
                                        <p:attrNameLst>
                                          <p:attrName>style.visibility</p:attrName>
                                        </p:attrNameLst>
                                      </p:cBhvr>
                                      <p:to>
                                        <p:strVal val="visible"/>
                                      </p:to>
                                    </p:set>
                                    <p:animEffect transition="in" filter="fade">
                                      <p:cBhvr>
                                        <p:cTn id="12" dur="500"/>
                                        <p:tgtEl>
                                          <p:spTgt spid="239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619">
                                            <p:txEl>
                                              <p:pRg st="2" end="2"/>
                                            </p:txEl>
                                          </p:spTgt>
                                        </p:tgtEl>
                                        <p:attrNameLst>
                                          <p:attrName>style.visibility</p:attrName>
                                        </p:attrNameLst>
                                      </p:cBhvr>
                                      <p:to>
                                        <p:strVal val="visible"/>
                                      </p:to>
                                    </p:set>
                                    <p:animEffect transition="in" filter="fade">
                                      <p:cBhvr>
                                        <p:cTn id="17" dur="500"/>
                                        <p:tgtEl>
                                          <p:spTgt spid="239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619">
                                            <p:txEl>
                                              <p:pRg st="3" end="3"/>
                                            </p:txEl>
                                          </p:spTgt>
                                        </p:tgtEl>
                                        <p:attrNameLst>
                                          <p:attrName>style.visibility</p:attrName>
                                        </p:attrNameLst>
                                      </p:cBhvr>
                                      <p:to>
                                        <p:strVal val="visible"/>
                                      </p:to>
                                    </p:set>
                                    <p:animEffect transition="in" filter="fade">
                                      <p:cBhvr>
                                        <p:cTn id="22" dur="500"/>
                                        <p:tgtEl>
                                          <p:spTgt spid="239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9619">
                                            <p:txEl>
                                              <p:pRg st="4" end="4"/>
                                            </p:txEl>
                                          </p:spTgt>
                                        </p:tgtEl>
                                        <p:attrNameLst>
                                          <p:attrName>style.visibility</p:attrName>
                                        </p:attrNameLst>
                                      </p:cBhvr>
                                      <p:to>
                                        <p:strVal val="visible"/>
                                      </p:to>
                                    </p:set>
                                    <p:animEffect transition="in" filter="fade">
                                      <p:cBhvr>
                                        <p:cTn id="27" dur="500"/>
                                        <p:tgtEl>
                                          <p:spTgt spid="2396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9619">
                                            <p:txEl>
                                              <p:pRg st="5" end="5"/>
                                            </p:txEl>
                                          </p:spTgt>
                                        </p:tgtEl>
                                        <p:attrNameLst>
                                          <p:attrName>style.visibility</p:attrName>
                                        </p:attrNameLst>
                                      </p:cBhvr>
                                      <p:to>
                                        <p:strVal val="visible"/>
                                      </p:to>
                                    </p:set>
                                    <p:animEffect transition="in" filter="fade">
                                      <p:cBhvr>
                                        <p:cTn id="32" dur="500"/>
                                        <p:tgtEl>
                                          <p:spTgt spid="2396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9619">
                                            <p:txEl>
                                              <p:pRg st="6" end="6"/>
                                            </p:txEl>
                                          </p:spTgt>
                                        </p:tgtEl>
                                        <p:attrNameLst>
                                          <p:attrName>style.visibility</p:attrName>
                                        </p:attrNameLst>
                                      </p:cBhvr>
                                      <p:to>
                                        <p:strVal val="visible"/>
                                      </p:to>
                                    </p:set>
                                    <p:animEffect transition="in" filter="fade">
                                      <p:cBhvr>
                                        <p:cTn id="37" dur="500"/>
                                        <p:tgtEl>
                                          <p:spTgt spid="2396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type="body" idx="1"/>
          </p:nvPr>
        </p:nvSpPr>
        <p:spPr>
          <a:xfrm>
            <a:off x="152400" y="1417637"/>
            <a:ext cx="8991600" cy="4221163"/>
          </a:xfrm>
        </p:spPr>
        <p:txBody>
          <a:bodyPr/>
          <a:lstStyle/>
          <a:p>
            <a:pPr>
              <a:lnSpc>
                <a:spcPct val="110000"/>
              </a:lnSpc>
              <a:spcBef>
                <a:spcPts val="0"/>
              </a:spcBef>
              <a:buClr>
                <a:schemeClr val="tx1"/>
              </a:buClr>
              <a:buFont typeface="Wingdings" panose="05000000000000000000" pitchFamily="2" charset="2"/>
              <a:buChar char="§"/>
            </a:pPr>
            <a:r>
              <a:rPr lang="en-US" sz="3000" b="0">
                <a:latin typeface="+mj-lt"/>
              </a:rPr>
              <a:t>CPU yêu cầu lấy nội dung của một ng</a:t>
            </a:r>
            <a:r>
              <a:rPr lang="vi-VN" sz="3000" b="0">
                <a:latin typeface="+mj-lt"/>
              </a:rPr>
              <a:t>ă</a:t>
            </a:r>
            <a:r>
              <a:rPr lang="en-US" sz="3000" b="0">
                <a:latin typeface="+mj-lt"/>
              </a:rPr>
              <a:t>n nhớ bằng việc </a:t>
            </a:r>
            <a:r>
              <a:rPr lang="vi-VN" sz="3000" b="0">
                <a:latin typeface="+mj-lt"/>
              </a:rPr>
              <a:t>đư</a:t>
            </a:r>
            <a:r>
              <a:rPr lang="en-US" sz="3000" b="0">
                <a:latin typeface="+mj-lt"/>
              </a:rPr>
              <a:t>a ra một </a:t>
            </a:r>
            <a:r>
              <a:rPr lang="vi-VN" sz="3000" b="0">
                <a:latin typeface="+mj-lt"/>
              </a:rPr>
              <a:t>địa</a:t>
            </a:r>
            <a:r>
              <a:rPr lang="en-US" sz="3000" b="0">
                <a:latin typeface="+mj-lt"/>
              </a:rPr>
              <a:t> chỉ xác </a:t>
            </a:r>
            <a:r>
              <a:rPr lang="vi-VN" sz="3000" b="0">
                <a:latin typeface="+mj-lt"/>
              </a:rPr>
              <a:t>định</a:t>
            </a:r>
            <a:r>
              <a:rPr lang="en-US" sz="3000" b="0">
                <a:latin typeface="+mj-lt"/>
              </a:rPr>
              <a:t> ô nhớ.</a:t>
            </a:r>
            <a:endParaRPr lang="en-US" sz="3000" b="0">
              <a:latin typeface="+mj-lt"/>
            </a:endParaRPr>
          </a:p>
          <a:p>
            <a:pPr>
              <a:lnSpc>
                <a:spcPct val="110000"/>
              </a:lnSpc>
              <a:spcBef>
                <a:spcPts val="0"/>
              </a:spcBef>
              <a:buClr>
                <a:schemeClr val="tx1"/>
              </a:buClr>
              <a:buFont typeface="Wingdings" panose="05000000000000000000" pitchFamily="2" charset="2"/>
              <a:buChar char="§"/>
            </a:pPr>
            <a:r>
              <a:rPr lang="en-US" sz="3000" b="0">
                <a:latin typeface="+mj-lt"/>
              </a:rPr>
              <a:t>CPU kiểm tra xem có nội dung cần tìm trong Cache</a:t>
            </a:r>
            <a:endParaRPr lang="en-US" sz="3000" b="0">
              <a:latin typeface="+mj-lt"/>
            </a:endParaRPr>
          </a:p>
          <a:p>
            <a:pPr>
              <a:lnSpc>
                <a:spcPct val="110000"/>
              </a:lnSpc>
              <a:spcBef>
                <a:spcPts val="0"/>
              </a:spcBef>
              <a:buClr>
                <a:schemeClr val="tx1"/>
              </a:buClr>
              <a:buFont typeface="Wingdings" panose="05000000000000000000" pitchFamily="2" charset="2"/>
              <a:buChar char="§"/>
            </a:pPr>
            <a:r>
              <a:rPr lang="en-US" sz="3000" b="0">
                <a:latin typeface="+mj-lt"/>
              </a:rPr>
              <a:t>Nếu có: CPU nhận dữ liệu từ bộ nhớ Cache</a:t>
            </a:r>
            <a:endParaRPr lang="en-US" sz="3000" b="0">
              <a:latin typeface="+mj-lt"/>
            </a:endParaRPr>
          </a:p>
          <a:p>
            <a:pPr>
              <a:lnSpc>
                <a:spcPct val="110000"/>
              </a:lnSpc>
              <a:spcBef>
                <a:spcPts val="0"/>
              </a:spcBef>
              <a:buClr>
                <a:schemeClr val="tx1"/>
              </a:buClr>
              <a:buFont typeface="Wingdings" panose="05000000000000000000" pitchFamily="2" charset="2"/>
              <a:buChar char="§"/>
            </a:pPr>
            <a:r>
              <a:rPr lang="en-US" sz="3000" b="0">
                <a:latin typeface="+mj-lt"/>
              </a:rPr>
              <a:t>Nếu không có: bộ </a:t>
            </a:r>
            <a:r>
              <a:rPr lang="vi-VN" sz="3000" b="0">
                <a:latin typeface="+mj-lt"/>
              </a:rPr>
              <a:t>đ</a:t>
            </a:r>
            <a:r>
              <a:rPr lang="en-US" sz="3000" b="0">
                <a:latin typeface="+mj-lt"/>
              </a:rPr>
              <a:t>iều khiển Cache </a:t>
            </a:r>
            <a:r>
              <a:rPr lang="vi-VN" sz="3000" b="0">
                <a:latin typeface="+mj-lt"/>
              </a:rPr>
              <a:t>đọc</a:t>
            </a:r>
            <a:r>
              <a:rPr lang="en-US" sz="3000" b="0">
                <a:latin typeface="+mj-lt"/>
              </a:rPr>
              <a:t> Block nhớ chứa dữ liệu CPU cần vào Cache.</a:t>
            </a:r>
            <a:endParaRPr lang="en-US" sz="3000" b="0">
              <a:latin typeface="+mj-lt"/>
            </a:endParaRPr>
          </a:p>
          <a:p>
            <a:pPr>
              <a:lnSpc>
                <a:spcPct val="110000"/>
              </a:lnSpc>
              <a:spcBef>
                <a:spcPts val="0"/>
              </a:spcBef>
              <a:buClr>
                <a:schemeClr val="tx1"/>
              </a:buClr>
              <a:buFont typeface="Wingdings" panose="05000000000000000000" pitchFamily="2" charset="2"/>
              <a:buChar char="§"/>
            </a:pPr>
            <a:r>
              <a:rPr lang="en-US" sz="3000" b="0">
                <a:latin typeface="+mj-lt"/>
              </a:rPr>
              <a:t>Tiếp </a:t>
            </a:r>
            <a:r>
              <a:rPr lang="vi-VN" sz="3000" b="0">
                <a:latin typeface="+mj-lt"/>
              </a:rPr>
              <a:t>đó</a:t>
            </a:r>
            <a:r>
              <a:rPr lang="en-US" sz="3000" b="0">
                <a:latin typeface="+mj-lt"/>
              </a:rPr>
              <a:t> chuyển dữ liệu từ Cache </a:t>
            </a:r>
            <a:r>
              <a:rPr lang="vi-VN" sz="3000" b="0">
                <a:latin typeface="+mj-lt"/>
              </a:rPr>
              <a:t>đến</a:t>
            </a:r>
            <a:r>
              <a:rPr lang="en-US" sz="3000" b="0">
                <a:latin typeface="+mj-lt"/>
              </a:rPr>
              <a:t> CPU.</a:t>
            </a:r>
            <a:r>
              <a:rPr lang="en-US" sz="3000">
                <a:latin typeface="+mj-lt"/>
              </a:rPr>
              <a:t> </a:t>
            </a:r>
            <a:endParaRPr lang="en-US" sz="3000">
              <a:latin typeface="+mj-lt"/>
            </a:endParaRPr>
          </a:p>
          <a:p>
            <a:pPr marL="0" indent="0">
              <a:lnSpc>
                <a:spcPct val="110000"/>
              </a:lnSpc>
              <a:spcBef>
                <a:spcPts val="0"/>
              </a:spcBef>
              <a:buClr>
                <a:schemeClr val="tx1"/>
              </a:buClr>
              <a:buNone/>
            </a:pPr>
            <a:endParaRPr lang="en-US" sz="2900" b="0">
              <a:latin typeface="+mj-lt"/>
            </a:endParaRPr>
          </a:p>
        </p:txBody>
      </p:sp>
      <p:sp>
        <p:nvSpPr>
          <p:cNvPr id="23962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6" name="Rectangle 2"/>
          <p:cNvSpPr>
            <a:spLocks noGrp="1" noChangeArrowheads="1"/>
          </p:cNvSpPr>
          <p:nvPr>
            <p:ph type="title"/>
          </p:nvPr>
        </p:nvSpPr>
        <p:spPr>
          <a:xfrm>
            <a:off x="152400" y="212729"/>
            <a:ext cx="8991600" cy="777871"/>
          </a:xfrm>
        </p:spPr>
        <p:txBody>
          <a:bodyPr/>
          <a:lstStyle/>
          <a:p>
            <a:pPr algn="ctr"/>
            <a:r>
              <a:rPr lang="en-US" sz="3800" dirty="0"/>
              <a:t>4.3.2 </a:t>
            </a:r>
            <a:r>
              <a:rPr lang="en-US" sz="3800" dirty="0" err="1"/>
              <a:t>Tổ</a:t>
            </a:r>
            <a:r>
              <a:rPr lang="en-US" sz="3800" dirty="0"/>
              <a:t> </a:t>
            </a:r>
            <a:r>
              <a:rPr lang="en-US" sz="3800" dirty="0" err="1"/>
              <a:t>chức</a:t>
            </a:r>
            <a:r>
              <a:rPr lang="en-US" sz="3800" dirty="0"/>
              <a:t> </a:t>
            </a:r>
            <a:r>
              <a:rPr lang="en-US" sz="3800" dirty="0" err="1"/>
              <a:t>và</a:t>
            </a:r>
            <a:r>
              <a:rPr lang="en-US" sz="3800" dirty="0"/>
              <a:t> </a:t>
            </a:r>
            <a:r>
              <a:rPr lang="en-US" sz="3800" dirty="0" err="1"/>
              <a:t>hoạt</a:t>
            </a:r>
            <a:r>
              <a:rPr lang="en-US" sz="3800" dirty="0"/>
              <a:t> </a:t>
            </a:r>
            <a:r>
              <a:rPr lang="vi-VN" sz="3800" dirty="0"/>
              <a:t>động</a:t>
            </a:r>
            <a:r>
              <a:rPr lang="en-US" sz="3800" dirty="0"/>
              <a:t> </a:t>
            </a:r>
            <a:r>
              <a:rPr lang="en-US" sz="3800" dirty="0" err="1"/>
              <a:t>của</a:t>
            </a:r>
            <a:r>
              <a:rPr lang="en-US" sz="3800" dirty="0"/>
              <a:t> Cache</a:t>
            </a:r>
            <a:r>
              <a:rPr lang="en-US" sz="4000" dirty="0"/>
              <a:t> </a:t>
            </a:r>
            <a:endParaRPr 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Effect transition="in" filter="fade">
                                      <p:cBhvr>
                                        <p:cTn id="7" dur="500"/>
                                        <p:tgtEl>
                                          <p:spTgt spid="239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619">
                                            <p:txEl>
                                              <p:pRg st="1" end="1"/>
                                            </p:txEl>
                                          </p:spTgt>
                                        </p:tgtEl>
                                        <p:attrNameLst>
                                          <p:attrName>style.visibility</p:attrName>
                                        </p:attrNameLst>
                                      </p:cBhvr>
                                      <p:to>
                                        <p:strVal val="visible"/>
                                      </p:to>
                                    </p:set>
                                    <p:animEffect transition="in" filter="fade">
                                      <p:cBhvr>
                                        <p:cTn id="12" dur="500"/>
                                        <p:tgtEl>
                                          <p:spTgt spid="239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619">
                                            <p:txEl>
                                              <p:pRg st="2" end="2"/>
                                            </p:txEl>
                                          </p:spTgt>
                                        </p:tgtEl>
                                        <p:attrNameLst>
                                          <p:attrName>style.visibility</p:attrName>
                                        </p:attrNameLst>
                                      </p:cBhvr>
                                      <p:to>
                                        <p:strVal val="visible"/>
                                      </p:to>
                                    </p:set>
                                    <p:animEffect transition="in" filter="fade">
                                      <p:cBhvr>
                                        <p:cTn id="17" dur="500"/>
                                        <p:tgtEl>
                                          <p:spTgt spid="239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619">
                                            <p:txEl>
                                              <p:pRg st="3" end="3"/>
                                            </p:txEl>
                                          </p:spTgt>
                                        </p:tgtEl>
                                        <p:attrNameLst>
                                          <p:attrName>style.visibility</p:attrName>
                                        </p:attrNameLst>
                                      </p:cBhvr>
                                      <p:to>
                                        <p:strVal val="visible"/>
                                      </p:to>
                                    </p:set>
                                    <p:animEffect transition="in" filter="fade">
                                      <p:cBhvr>
                                        <p:cTn id="22" dur="500"/>
                                        <p:tgtEl>
                                          <p:spTgt spid="239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9619">
                                            <p:txEl>
                                              <p:pRg st="4" end="4"/>
                                            </p:txEl>
                                          </p:spTgt>
                                        </p:tgtEl>
                                        <p:attrNameLst>
                                          <p:attrName>style.visibility</p:attrName>
                                        </p:attrNameLst>
                                      </p:cBhvr>
                                      <p:to>
                                        <p:strVal val="visible"/>
                                      </p:to>
                                    </p:set>
                                    <p:animEffect transition="in" filter="fade">
                                      <p:cBhvr>
                                        <p:cTn id="27" dur="500"/>
                                        <p:tgtEl>
                                          <p:spTgt spid="239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5523" name="Rectangle 3"/>
              <p:cNvSpPr>
                <a:spLocks noGrp="1" noChangeArrowheads="1"/>
              </p:cNvSpPr>
              <p:nvPr>
                <p:ph type="body" idx="1"/>
              </p:nvPr>
            </p:nvSpPr>
            <p:spPr>
              <a:xfrm>
                <a:off x="76200" y="1219200"/>
                <a:ext cx="9067800" cy="5334000"/>
              </a:xfrm>
            </p:spPr>
            <p:txBody>
              <a:bodyPr/>
              <a:lstStyle/>
              <a:p>
                <a:pPr>
                  <a:lnSpc>
                    <a:spcPct val="110000"/>
                  </a:lnSpc>
                  <a:spcBef>
                    <a:spcPts val="0"/>
                  </a:spcBef>
                  <a:buFontTx/>
                  <a:buNone/>
                </a:pPr>
                <a:r>
                  <a:rPr lang="en-US" sz="2600" i="1" u="sng" dirty="0" err="1">
                    <a:latin typeface="+mj-lt"/>
                  </a:rPr>
                  <a:t>Ví</a:t>
                </a:r>
                <a:r>
                  <a:rPr lang="en-US" sz="2600" i="1" u="sng" dirty="0">
                    <a:latin typeface="+mj-lt"/>
                  </a:rPr>
                  <a:t> </a:t>
                </a:r>
                <a:r>
                  <a:rPr lang="en-US" sz="2600" i="1" u="sng" dirty="0" err="1">
                    <a:latin typeface="+mj-lt"/>
                  </a:rPr>
                  <a:t>dụ</a:t>
                </a:r>
                <a:r>
                  <a:rPr lang="en-US" sz="2600" u="sng" dirty="0" err="1">
                    <a:latin typeface="+mj-lt"/>
                  </a:rPr>
                  <a:t>:</a:t>
                </a:r>
                <a:r>
                  <a:rPr lang="en-US" sz="2600" b="0" dirty="0" err="1">
                    <a:latin typeface="+mj-lt"/>
                  </a:rPr>
                  <a:t>Cho</a:t>
                </a:r>
                <a:r>
                  <a:rPr lang="en-US" sz="2600" b="0" dirty="0">
                    <a:latin typeface="+mj-lt"/>
                  </a:rPr>
                  <a:t> </a:t>
                </a:r>
                <a:r>
                  <a:rPr lang="en-US" sz="2600" b="0" dirty="0" err="1">
                    <a:latin typeface="+mj-lt"/>
                  </a:rPr>
                  <a:t>Thời</a:t>
                </a:r>
                <a:r>
                  <a:rPr lang="en-US" sz="2600" b="0" dirty="0">
                    <a:latin typeface="+mj-lt"/>
                  </a:rPr>
                  <a:t> </a:t>
                </a:r>
                <a:r>
                  <a:rPr lang="en-US" sz="2600" b="0" dirty="0" err="1">
                    <a:latin typeface="+mj-lt"/>
                  </a:rPr>
                  <a:t>gian</a:t>
                </a:r>
                <a:r>
                  <a:rPr lang="en-US" sz="2600" b="0" dirty="0">
                    <a:latin typeface="+mj-lt"/>
                  </a:rPr>
                  <a:t> </a:t>
                </a:r>
                <a:r>
                  <a:rPr lang="en-US" sz="2600" b="0" dirty="0" err="1">
                    <a:latin typeface="+mj-lt"/>
                  </a:rPr>
                  <a:t>truy</a:t>
                </a:r>
                <a:r>
                  <a:rPr lang="en-US" sz="2600" b="0" dirty="0">
                    <a:latin typeface="+mj-lt"/>
                  </a:rPr>
                  <a:t> </a:t>
                </a:r>
                <a:r>
                  <a:rPr lang="en-US" sz="2600" b="0" dirty="0" err="1">
                    <a:latin typeface="+mj-lt"/>
                  </a:rPr>
                  <a:t>nhập</a:t>
                </a:r>
                <a:r>
                  <a:rPr lang="en-US" sz="2600" b="0" dirty="0">
                    <a:latin typeface="+mj-lt"/>
                  </a:rPr>
                  <a:t> BNC </a:t>
                </a:r>
                <a:r>
                  <a:rPr lang="en-US" sz="2600" b="0" dirty="0" err="1">
                    <a:latin typeface="+mj-lt"/>
                  </a:rPr>
                  <a:t>là</a:t>
                </a:r>
                <a:r>
                  <a:rPr lang="en-US" sz="2600" b="0" dirty="0">
                    <a:latin typeface="+mj-lt"/>
                  </a:rPr>
                  <a:t> 100ns.</a:t>
                </a:r>
                <a:endParaRPr lang="en-US" sz="2600" b="0" dirty="0">
                  <a:latin typeface="+mj-lt"/>
                </a:endParaRPr>
              </a:p>
              <a:p>
                <a:pPr>
                  <a:lnSpc>
                    <a:spcPct val="110000"/>
                  </a:lnSpc>
                  <a:spcBef>
                    <a:spcPts val="0"/>
                  </a:spcBef>
                  <a:buFontTx/>
                  <a:buNone/>
                </a:pPr>
                <a:r>
                  <a:rPr lang="en-US" sz="2600" b="0" dirty="0" err="1">
                    <a:latin typeface="+mj-lt"/>
                  </a:rPr>
                  <a:t>Thời</a:t>
                </a:r>
                <a:r>
                  <a:rPr lang="en-US" sz="2600" b="0" dirty="0">
                    <a:latin typeface="+mj-lt"/>
                  </a:rPr>
                  <a:t> </a:t>
                </a:r>
                <a:r>
                  <a:rPr lang="en-US" sz="2600" b="0" dirty="0" err="1">
                    <a:latin typeface="+mj-lt"/>
                  </a:rPr>
                  <a:t>gian</a:t>
                </a:r>
                <a:r>
                  <a:rPr lang="en-US" sz="2600" b="0" dirty="0">
                    <a:latin typeface="+mj-lt"/>
                  </a:rPr>
                  <a:t> </a:t>
                </a:r>
                <a:r>
                  <a:rPr lang="en-US" sz="2600" b="0" dirty="0" err="1">
                    <a:latin typeface="+mj-lt"/>
                  </a:rPr>
                  <a:t>truy</a:t>
                </a:r>
                <a:r>
                  <a:rPr lang="en-US" sz="2600" b="0" dirty="0">
                    <a:latin typeface="+mj-lt"/>
                  </a:rPr>
                  <a:t> </a:t>
                </a:r>
                <a:r>
                  <a:rPr lang="en-US" sz="2600" b="0" dirty="0" err="1">
                    <a:latin typeface="+mj-lt"/>
                  </a:rPr>
                  <a:t>nhập</a:t>
                </a:r>
                <a:r>
                  <a:rPr lang="en-US" sz="2600" b="0" dirty="0">
                    <a:latin typeface="+mj-lt"/>
                  </a:rPr>
                  <a:t> BN Cache </a:t>
                </a:r>
                <a:r>
                  <a:rPr lang="en-US" sz="2600" b="0" dirty="0" err="1">
                    <a:latin typeface="+mj-lt"/>
                  </a:rPr>
                  <a:t>là</a:t>
                </a:r>
                <a:r>
                  <a:rPr lang="en-US" sz="2600" b="0" dirty="0">
                    <a:latin typeface="+mj-lt"/>
                  </a:rPr>
                  <a:t> 10ns. </a:t>
                </a:r>
                <a:endParaRPr lang="en-US" sz="2600" b="0" dirty="0">
                  <a:latin typeface="+mj-lt"/>
                </a:endParaRPr>
              </a:p>
              <a:p>
                <a:pPr>
                  <a:lnSpc>
                    <a:spcPct val="110000"/>
                  </a:lnSpc>
                  <a:spcBef>
                    <a:spcPts val="0"/>
                  </a:spcBef>
                  <a:buFontTx/>
                  <a:buNone/>
                </a:pPr>
                <a:r>
                  <a:rPr lang="en-US" sz="2600" b="0" dirty="0" err="1">
                    <a:latin typeface="+mj-lt"/>
                  </a:rPr>
                  <a:t>Tỷ</a:t>
                </a:r>
                <a:r>
                  <a:rPr lang="en-US" sz="2600" b="0" dirty="0">
                    <a:latin typeface="+mj-lt"/>
                  </a:rPr>
                  <a:t> </a:t>
                </a:r>
                <a:r>
                  <a:rPr lang="en-US" sz="2600" b="0" dirty="0" err="1">
                    <a:latin typeface="+mj-lt"/>
                  </a:rPr>
                  <a:t>số</a:t>
                </a:r>
                <a:r>
                  <a:rPr lang="en-US" sz="2600" b="0" dirty="0">
                    <a:latin typeface="+mj-lt"/>
                  </a:rPr>
                  <a:t> </a:t>
                </a:r>
                <a:r>
                  <a:rPr lang="en-US" sz="2600" b="0" dirty="0" err="1">
                    <a:latin typeface="+mj-lt"/>
                  </a:rPr>
                  <a:t>trúng</a:t>
                </a:r>
                <a:r>
                  <a:rPr lang="en-US" sz="2600" b="0" dirty="0">
                    <a:latin typeface="+mj-lt"/>
                  </a:rPr>
                  <a:t> Cache Hit ratio = 90%.</a:t>
                </a:r>
                <a:endParaRPr lang="en-US" sz="2600" b="0" dirty="0">
                  <a:latin typeface="+mj-lt"/>
                </a:endParaRPr>
              </a:p>
              <a:p>
                <a:pPr>
                  <a:lnSpc>
                    <a:spcPct val="110000"/>
                  </a:lnSpc>
                  <a:spcBef>
                    <a:spcPts val="0"/>
                  </a:spcBef>
                  <a:buFontTx/>
                  <a:buNone/>
                </a:pPr>
                <a:r>
                  <a:rPr lang="en-US" sz="2600" b="0" dirty="0" err="1">
                    <a:latin typeface="+mj-lt"/>
                  </a:rPr>
                  <a:t>Giả</a:t>
                </a:r>
                <a:r>
                  <a:rPr lang="en-US" sz="2600" b="0" dirty="0">
                    <a:latin typeface="+mj-lt"/>
                  </a:rPr>
                  <a:t> sử10 </a:t>
                </a:r>
                <a:r>
                  <a:rPr lang="en-US" sz="2600" b="0" dirty="0" err="1">
                    <a:latin typeface="+mj-lt"/>
                  </a:rPr>
                  <a:t>lần</a:t>
                </a:r>
                <a:r>
                  <a:rPr lang="en-US" sz="2600" b="0" dirty="0">
                    <a:latin typeface="+mj-lt"/>
                  </a:rPr>
                  <a:t> </a:t>
                </a:r>
                <a:r>
                  <a:rPr lang="en-US" sz="2600" b="0" dirty="0" err="1">
                    <a:latin typeface="+mj-lt"/>
                  </a:rPr>
                  <a:t>truy</a:t>
                </a:r>
                <a:r>
                  <a:rPr lang="en-US" sz="2600" b="0" dirty="0">
                    <a:latin typeface="+mj-lt"/>
                  </a:rPr>
                  <a:t> </a:t>
                </a:r>
                <a:r>
                  <a:rPr lang="en-US" sz="2600" b="0" dirty="0" err="1">
                    <a:latin typeface="+mj-lt"/>
                  </a:rPr>
                  <a:t>nhập</a:t>
                </a:r>
                <a:r>
                  <a:rPr lang="en-US" sz="2600" b="0" dirty="0">
                    <a:latin typeface="+mj-lt"/>
                  </a:rPr>
                  <a:t> </a:t>
                </a:r>
                <a:r>
                  <a:rPr lang="en-US" sz="2600" b="0" dirty="0" err="1">
                    <a:latin typeface="+mj-lt"/>
                  </a:rPr>
                  <a:t>Bộ</a:t>
                </a:r>
                <a:r>
                  <a:rPr lang="en-US" sz="2600" b="0" dirty="0">
                    <a:latin typeface="+mj-lt"/>
                  </a:rPr>
                  <a:t> </a:t>
                </a:r>
                <a:r>
                  <a:rPr lang="en-US" sz="2600" b="0" dirty="0" err="1">
                    <a:latin typeface="+mj-lt"/>
                  </a:rPr>
                  <a:t>nhớ</a:t>
                </a:r>
                <a:r>
                  <a:rPr lang="en-US" sz="2600" b="0" dirty="0">
                    <a:latin typeface="+mj-lt"/>
                  </a:rPr>
                  <a:t>.</a:t>
                </a:r>
                <a:endParaRPr lang="en-US" b="0" dirty="0">
                  <a:latin typeface="+mj-lt"/>
                </a:endParaRPr>
              </a:p>
              <a:p>
                <a:pPr>
                  <a:lnSpc>
                    <a:spcPct val="110000"/>
                  </a:lnSpc>
                  <a:spcBef>
                    <a:spcPts val="0"/>
                  </a:spcBef>
                  <a:buFontTx/>
                  <a:buNone/>
                </a:pPr>
                <a:r>
                  <a:rPr lang="en-US" sz="2600" b="0" dirty="0" err="1">
                    <a:latin typeface="+mj-lt"/>
                  </a:rPr>
                  <a:t>Tính</a:t>
                </a:r>
                <a:r>
                  <a:rPr lang="en-US" sz="2600" b="0" dirty="0">
                    <a:latin typeface="+mj-lt"/>
                  </a:rPr>
                  <a:t> </a:t>
                </a:r>
                <a:r>
                  <a:rPr lang="en-US" sz="2600" b="0" dirty="0" err="1">
                    <a:latin typeface="+mj-lt"/>
                  </a:rPr>
                  <a:t>tỷ</a:t>
                </a:r>
                <a:r>
                  <a:rPr lang="en-US" sz="2600" b="0" dirty="0">
                    <a:latin typeface="+mj-lt"/>
                  </a:rPr>
                  <a:t> </a:t>
                </a:r>
                <a:r>
                  <a:rPr lang="en-US" sz="2600" b="0" dirty="0" err="1">
                    <a:latin typeface="+mj-lt"/>
                  </a:rPr>
                  <a:t>lệ</a:t>
                </a:r>
                <a:r>
                  <a:rPr lang="en-US" sz="2600" b="0" dirty="0">
                    <a:latin typeface="+mj-lt"/>
                  </a:rPr>
                  <a:t>    </a:t>
                </a:r>
                <a14:m>
                  <m:oMath xmlns:m="http://schemas.openxmlformats.org/officeDocument/2006/math">
                    <m:f>
                      <m:fPr>
                        <m:ctrlPr>
                          <a:rPr lang="en-US" sz="3000" b="0" i="1" smtClean="0">
                            <a:latin typeface="Cambria Math" panose="02040503050406030204" pitchFamily="18" charset="0"/>
                          </a:rPr>
                        </m:ctrlPr>
                      </m:fPr>
                      <m:num>
                        <m:sSub>
                          <m:sSubPr>
                            <m:ctrlPr>
                              <a:rPr lang="en-US" sz="3000" b="0" i="1" smtClean="0">
                                <a:latin typeface="Cambria Math" panose="02040503050406030204" pitchFamily="18" charset="0"/>
                              </a:rPr>
                            </m:ctrlPr>
                          </m:sSubPr>
                          <m:e>
                            <m:r>
                              <a:rPr lang="en-US" sz="3000" b="0" i="1" smtClean="0">
                                <a:latin typeface="Cambria Math" panose="02040503050406030204"/>
                              </a:rPr>
                              <m:t>𝑇</m:t>
                            </m:r>
                          </m:e>
                          <m:sub>
                            <m:r>
                              <a:rPr lang="en-US" sz="3000" b="0" i="1">
                                <a:latin typeface="Cambria Math" panose="02040503050406030204"/>
                              </a:rPr>
                              <m:t>𝑘ℎ</m:t>
                            </m:r>
                            <m:r>
                              <a:rPr lang="en-US" sz="3000" b="0" i="1">
                                <a:latin typeface="Cambria Math" panose="02040503050406030204"/>
                              </a:rPr>
                              <m:t>ô</m:t>
                            </m:r>
                            <m:r>
                              <a:rPr lang="en-US" sz="3000" b="0" i="1" smtClean="0">
                                <a:latin typeface="Cambria Math" panose="02040503050406030204"/>
                              </a:rPr>
                              <m:t>𝑛𝑔</m:t>
                            </m:r>
                            <m:r>
                              <a:rPr lang="en-US" sz="3000" b="0" i="1" smtClean="0">
                                <a:latin typeface="Cambria Math" panose="02040503050406030204"/>
                              </a:rPr>
                              <m:t> </m:t>
                            </m:r>
                            <m:r>
                              <a:rPr lang="en-US" sz="3000" b="0" i="1" smtClean="0">
                                <a:latin typeface="Cambria Math" panose="02040503050406030204"/>
                              </a:rPr>
                              <m:t>𝐶𝑎𝑐ℎ𝑒</m:t>
                            </m:r>
                          </m:sub>
                        </m:sSub>
                      </m:num>
                      <m:den>
                        <m:sSub>
                          <m:sSubPr>
                            <m:ctrlPr>
                              <a:rPr lang="en-US" sz="3000" b="0" i="1" smtClean="0">
                                <a:latin typeface="Cambria Math" panose="02040503050406030204" pitchFamily="18" charset="0"/>
                              </a:rPr>
                            </m:ctrlPr>
                          </m:sSubPr>
                          <m:e>
                            <m:r>
                              <a:rPr lang="en-US" sz="3000" b="0" i="1" smtClean="0">
                                <a:latin typeface="Cambria Math" panose="02040503050406030204"/>
                              </a:rPr>
                              <m:t>𝑇</m:t>
                            </m:r>
                          </m:e>
                          <m:sub>
                            <m:r>
                              <a:rPr lang="en-US" sz="3000" b="0" i="1">
                                <a:latin typeface="Cambria Math" panose="02040503050406030204"/>
                              </a:rPr>
                              <m:t>𝑐</m:t>
                            </m:r>
                            <m:r>
                              <a:rPr lang="en-US" sz="3000" b="0" i="1">
                                <a:latin typeface="Cambria Math" panose="02040503050406030204"/>
                              </a:rPr>
                              <m:t>ó </m:t>
                            </m:r>
                            <m:r>
                              <a:rPr lang="en-US" sz="3000" b="0" i="1" smtClean="0">
                                <a:latin typeface="Cambria Math" panose="02040503050406030204"/>
                              </a:rPr>
                              <m:t>𝐶𝑎𝑐ℎ𝑒</m:t>
                            </m:r>
                          </m:sub>
                        </m:sSub>
                      </m:den>
                    </m:f>
                    <m:r>
                      <a:rPr lang="en-US" sz="3000" b="0" i="1" smtClean="0">
                        <a:latin typeface="Cambria Math" panose="02040503050406030204"/>
                      </a:rPr>
                      <m:t>=?</m:t>
                    </m:r>
                  </m:oMath>
                </a14:m>
                <a:endParaRPr lang="en-US" sz="3000" b="0" dirty="0">
                  <a:latin typeface="+mj-lt"/>
                </a:endParaRPr>
              </a:p>
              <a:p>
                <a:pPr>
                  <a:lnSpc>
                    <a:spcPct val="110000"/>
                  </a:lnSpc>
                  <a:spcBef>
                    <a:spcPts val="0"/>
                  </a:spcBef>
                  <a:buFontTx/>
                  <a:buNone/>
                </a:pPr>
                <a:r>
                  <a:rPr lang="en-US" sz="2600" u="sng" dirty="0" err="1">
                    <a:latin typeface="+mj-lt"/>
                  </a:rPr>
                  <a:t>Bài</a:t>
                </a:r>
                <a:r>
                  <a:rPr lang="en-US" sz="2600" u="sng" dirty="0">
                    <a:latin typeface="+mj-lt"/>
                  </a:rPr>
                  <a:t> </a:t>
                </a:r>
                <a:r>
                  <a:rPr lang="en-US" sz="2600" u="sng" dirty="0" err="1">
                    <a:latin typeface="+mj-lt"/>
                  </a:rPr>
                  <a:t>giải</a:t>
                </a:r>
                <a:r>
                  <a:rPr lang="en-US" sz="2600" u="sng" dirty="0">
                    <a:latin typeface="+mj-lt"/>
                  </a:rPr>
                  <a:t>:</a:t>
                </a:r>
                <a:r>
                  <a:rPr lang="en-US" sz="2600" b="0" dirty="0">
                    <a:latin typeface="+mj-lt"/>
                  </a:rPr>
                  <a:t> </a:t>
                </a:r>
                <a:r>
                  <a:rPr lang="en-US" sz="2600" b="0" dirty="0" err="1">
                    <a:latin typeface="+mj-lt"/>
                  </a:rPr>
                  <a:t>Tg</a:t>
                </a:r>
                <a:r>
                  <a:rPr lang="en-US" sz="2600" b="0" dirty="0">
                    <a:latin typeface="+mj-lt"/>
                  </a:rPr>
                  <a:t> </a:t>
                </a:r>
                <a:r>
                  <a:rPr lang="en-US" sz="2600" b="0" dirty="0" err="1">
                    <a:latin typeface="+mj-lt"/>
                  </a:rPr>
                  <a:t>phải</a:t>
                </a:r>
                <a:r>
                  <a:rPr lang="en-US" sz="2600" b="0" dirty="0">
                    <a:latin typeface="+mj-lt"/>
                  </a:rPr>
                  <a:t> </a:t>
                </a:r>
                <a:r>
                  <a:rPr lang="en-US" sz="2600" b="0" dirty="0" err="1">
                    <a:latin typeface="+mj-lt"/>
                  </a:rPr>
                  <a:t>truy</a:t>
                </a:r>
                <a:r>
                  <a:rPr lang="en-US" sz="2600" b="0" dirty="0">
                    <a:latin typeface="+mj-lt"/>
                  </a:rPr>
                  <a:t> </a:t>
                </a:r>
                <a:r>
                  <a:rPr lang="en-US" sz="2600" b="0" dirty="0" err="1">
                    <a:latin typeface="+mj-lt"/>
                  </a:rPr>
                  <a:t>cập</a:t>
                </a:r>
                <a:r>
                  <a:rPr lang="en-US" sz="2600" b="0" dirty="0">
                    <a:latin typeface="+mj-lt"/>
                  </a:rPr>
                  <a:t> BN </a:t>
                </a:r>
                <a:r>
                  <a:rPr lang="en-US" sz="2600" b="0" dirty="0" err="1">
                    <a:latin typeface="+mj-lt"/>
                  </a:rPr>
                  <a:t>chính</a:t>
                </a:r>
                <a:r>
                  <a:rPr lang="en-US" sz="2600" b="0" dirty="0">
                    <a:latin typeface="+mj-lt"/>
                  </a:rPr>
                  <a:t> (</a:t>
                </a:r>
                <a:r>
                  <a:rPr lang="en-US" sz="2600" b="0" dirty="0" err="1">
                    <a:latin typeface="+mj-lt"/>
                  </a:rPr>
                  <a:t>không</a:t>
                </a:r>
                <a:r>
                  <a:rPr lang="en-US" sz="2600" b="0" dirty="0">
                    <a:latin typeface="+mj-lt"/>
                  </a:rPr>
                  <a:t> </a:t>
                </a:r>
                <a:r>
                  <a:rPr lang="en-US" sz="2600" b="0" dirty="0" err="1">
                    <a:latin typeface="+mj-lt"/>
                  </a:rPr>
                  <a:t>có</a:t>
                </a:r>
                <a:r>
                  <a:rPr lang="en-US" sz="2600" b="0" dirty="0">
                    <a:latin typeface="+mj-lt"/>
                  </a:rPr>
                  <a:t> </a:t>
                </a:r>
                <a:r>
                  <a:rPr lang="en-US" sz="2600" b="0" dirty="0" err="1">
                    <a:latin typeface="+mj-lt"/>
                  </a:rPr>
                  <a:t>trong</a:t>
                </a:r>
                <a:r>
                  <a:rPr lang="en-US" sz="2600" b="0" dirty="0">
                    <a:latin typeface="+mj-lt"/>
                  </a:rPr>
                  <a:t> cache): T </a:t>
                </a:r>
                <a:r>
                  <a:rPr lang="en-US" sz="2600" b="0" dirty="0" err="1">
                    <a:latin typeface="+mj-lt"/>
                  </a:rPr>
                  <a:t>kcache</a:t>
                </a:r>
                <a:r>
                  <a:rPr lang="en-US" sz="2600" b="0" dirty="0">
                    <a:latin typeface="+mj-lt"/>
                  </a:rPr>
                  <a:t> = 100 * 10 =1000 ns</a:t>
                </a:r>
                <a:endParaRPr lang="en-US" sz="2600" b="0" dirty="0">
                  <a:latin typeface="+mj-lt"/>
                </a:endParaRPr>
              </a:p>
              <a:p>
                <a:pPr>
                  <a:lnSpc>
                    <a:spcPct val="110000"/>
                  </a:lnSpc>
                  <a:spcBef>
                    <a:spcPts val="0"/>
                  </a:spcBef>
                  <a:buFontTx/>
                  <a:buNone/>
                </a:pPr>
                <a:r>
                  <a:rPr lang="en-US" sz="2600" b="0" dirty="0" err="1">
                    <a:latin typeface="+mj-lt"/>
                  </a:rPr>
                  <a:t>Tg</a:t>
                </a:r>
                <a:r>
                  <a:rPr lang="en-US" sz="2600" b="0" dirty="0">
                    <a:latin typeface="+mj-lt"/>
                  </a:rPr>
                  <a:t> </a:t>
                </a:r>
                <a:r>
                  <a:rPr lang="en-US" sz="2600" b="0" dirty="0" err="1">
                    <a:latin typeface="+mj-lt"/>
                  </a:rPr>
                  <a:t>truy</a:t>
                </a:r>
                <a:r>
                  <a:rPr lang="en-US" sz="2600" b="0" dirty="0">
                    <a:latin typeface="+mj-lt"/>
                  </a:rPr>
                  <a:t> </a:t>
                </a:r>
                <a:r>
                  <a:rPr lang="en-US" sz="2600" b="0" dirty="0" err="1">
                    <a:latin typeface="+mj-lt"/>
                  </a:rPr>
                  <a:t>cập</a:t>
                </a:r>
                <a:r>
                  <a:rPr lang="en-US" sz="2600" b="0" dirty="0">
                    <a:latin typeface="+mj-lt"/>
                  </a:rPr>
                  <a:t> BN cache: (</a:t>
                </a:r>
                <a:r>
                  <a:rPr lang="en-US" sz="2600" b="0" dirty="0" err="1">
                    <a:latin typeface="+mj-lt"/>
                  </a:rPr>
                  <a:t>có</a:t>
                </a:r>
                <a:r>
                  <a:rPr lang="en-US" sz="2600" b="0" dirty="0">
                    <a:latin typeface="+mj-lt"/>
                  </a:rPr>
                  <a:t> 9 </a:t>
                </a:r>
                <a:r>
                  <a:rPr lang="en-US" sz="2600" b="0" dirty="0" err="1">
                    <a:latin typeface="+mj-lt"/>
                  </a:rPr>
                  <a:t>lần</a:t>
                </a:r>
                <a:r>
                  <a:rPr lang="en-US" sz="2600" b="0" dirty="0">
                    <a:latin typeface="+mj-lt"/>
                  </a:rPr>
                  <a:t> </a:t>
                </a:r>
                <a:r>
                  <a:rPr lang="en-US" sz="2600" b="0" dirty="0" err="1">
                    <a:latin typeface="+mj-lt"/>
                  </a:rPr>
                  <a:t>trúng</a:t>
                </a:r>
                <a:r>
                  <a:rPr lang="en-US" sz="2600" b="0" dirty="0">
                    <a:latin typeface="+mj-lt"/>
                  </a:rPr>
                  <a:t> </a:t>
                </a:r>
                <a:r>
                  <a:rPr lang="en-US" sz="2600" b="0" dirty="0" err="1">
                    <a:latin typeface="+mj-lt"/>
                  </a:rPr>
                  <a:t>và</a:t>
                </a:r>
                <a:r>
                  <a:rPr lang="en-US" sz="2600" b="0" dirty="0">
                    <a:latin typeface="+mj-lt"/>
                  </a:rPr>
                  <a:t> </a:t>
                </a:r>
                <a:r>
                  <a:rPr lang="en-US" sz="2600" b="0" dirty="0" err="1">
                    <a:latin typeface="+mj-lt"/>
                  </a:rPr>
                  <a:t>một</a:t>
                </a:r>
                <a:r>
                  <a:rPr lang="en-US" sz="2600" b="0" dirty="0">
                    <a:latin typeface="+mj-lt"/>
                  </a:rPr>
                  <a:t> </a:t>
                </a:r>
                <a:r>
                  <a:rPr lang="en-US" sz="2600" b="0" dirty="0" err="1">
                    <a:latin typeface="+mj-lt"/>
                  </a:rPr>
                  <a:t>lần</a:t>
                </a:r>
                <a:r>
                  <a:rPr lang="en-US" sz="2600" b="0" dirty="0">
                    <a:latin typeface="+mj-lt"/>
                  </a:rPr>
                  <a:t> </a:t>
                </a:r>
                <a:r>
                  <a:rPr lang="en-US" sz="2600" b="0" dirty="0" err="1">
                    <a:latin typeface="+mj-lt"/>
                  </a:rPr>
                  <a:t>trượt</a:t>
                </a:r>
                <a:r>
                  <a:rPr lang="en-US" sz="2600" b="0" dirty="0">
                    <a:latin typeface="+mj-lt"/>
                  </a:rPr>
                  <a:t>) </a:t>
                </a:r>
                <a:endParaRPr lang="en-US" sz="2600" b="0" dirty="0">
                  <a:latin typeface="+mj-lt"/>
                </a:endParaRPr>
              </a:p>
              <a:p>
                <a:pPr>
                  <a:lnSpc>
                    <a:spcPct val="110000"/>
                  </a:lnSpc>
                  <a:spcBef>
                    <a:spcPts val="0"/>
                  </a:spcBef>
                  <a:buFontTx/>
                  <a:buNone/>
                </a:pPr>
                <a:r>
                  <a:rPr lang="de-DE" sz="2600" b="0" dirty="0">
                    <a:latin typeface="+mj-lt"/>
                  </a:rPr>
                  <a:t>T cache  = 10 * 9 + 100*1 = 190 ns.</a:t>
                </a:r>
                <a:endParaRPr lang="en-US" sz="2600" b="0" dirty="0">
                  <a:latin typeface="+mj-lt"/>
                  <a:sym typeface="Wingdings" panose="05000000000000000000" pitchFamily="2" charset="2"/>
                </a:endParaRPr>
              </a:p>
              <a:p>
                <a:pPr>
                  <a:lnSpc>
                    <a:spcPct val="110000"/>
                  </a:lnSpc>
                  <a:spcBef>
                    <a:spcPts val="0"/>
                  </a:spcBef>
                  <a:buFontTx/>
                  <a:buNone/>
                </a:pPr>
                <a:r>
                  <a:rPr lang="de-DE" sz="3000" b="0" dirty="0">
                    <a:latin typeface="+mj-lt"/>
                  </a:rPr>
                  <a:t>                                        =&gt;</a:t>
                </a:r>
                <a:endParaRPr lang="en-US" sz="3000" b="0" dirty="0">
                  <a:latin typeface="+mj-lt"/>
                </a:endParaRPr>
              </a:p>
            </p:txBody>
          </p:sp>
        </mc:Choice>
        <mc:Fallback>
          <p:sp>
            <p:nvSpPr>
              <p:cNvPr id="235523" name="Rectangle 3"/>
              <p:cNvSpPr>
                <a:spLocks noRot="1" noChangeAspect="1" noMove="1" noResize="1" noEditPoints="1" noAdjustHandles="1" noChangeArrowheads="1" noChangeShapeType="1" noTextEdit="1"/>
              </p:cNvSpPr>
              <p:nvPr>
                <p:ph type="body" idx="1"/>
              </p:nvPr>
            </p:nvSpPr>
            <p:spPr>
              <a:xfrm>
                <a:off x="76200" y="1219200"/>
                <a:ext cx="9067800" cy="5334000"/>
              </a:xfrm>
              <a:blipFill rotWithShape="1">
                <a:blip r:embed="rId1"/>
                <a:stretch>
                  <a:fillRect/>
                </a:stretch>
              </a:blipFill>
            </p:spPr>
            <p:txBody>
              <a:bodyPr/>
              <a:lstStyle/>
              <a:p>
                <a:r>
                  <a:rPr lang="en-US" altLang="en-US">
                    <a:noFill/>
                  </a:rPr>
                  <a:t> </a:t>
                </a:r>
              </a:p>
            </p:txBody>
          </p:sp>
        </mc:Fallback>
      </mc:AlternateContent>
      <p:sp>
        <p:nvSpPr>
          <p:cNvPr id="2355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5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 name="Object 1"/>
          <p:cNvGraphicFramePr>
            <a:graphicFrameLocks noChangeAspect="1"/>
          </p:cNvGraphicFramePr>
          <p:nvPr/>
        </p:nvGraphicFramePr>
        <p:xfrm>
          <a:off x="5562600" y="5146378"/>
          <a:ext cx="3124200" cy="1201081"/>
        </p:xfrm>
        <a:graphic>
          <a:graphicData uri="http://schemas.openxmlformats.org/presentationml/2006/ole">
            <mc:AlternateContent xmlns:mc="http://schemas.openxmlformats.org/markup-compatibility/2006">
              <mc:Choice xmlns:v="urn:schemas-microsoft-com:vml" Requires="v">
                <p:oleObj spid="_x0000_s180266" name="Equation" r:id="rId2" imgW="1257300" imgH="469900" progId="Equation.3">
                  <p:embed/>
                </p:oleObj>
              </mc:Choice>
              <mc:Fallback>
                <p:oleObj name="Equation" r:id="rId2" imgW="1257300" imgH="469900" progId="Equation.3">
                  <p:embed/>
                  <p:pic>
                    <p:nvPicPr>
                      <p:cNvPr id="0" name="Picture 1802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5146378"/>
                        <a:ext cx="3124200" cy="12010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2"/>
          <p:cNvSpPr>
            <a:spLocks noGrp="1" noChangeArrowheads="1"/>
          </p:cNvSpPr>
          <p:nvPr>
            <p:ph type="title"/>
          </p:nvPr>
        </p:nvSpPr>
        <p:spPr>
          <a:xfrm>
            <a:off x="381000" y="212729"/>
            <a:ext cx="8763000" cy="777871"/>
          </a:xfrm>
        </p:spPr>
        <p:txBody>
          <a:bodyPr/>
          <a:lstStyle/>
          <a:p>
            <a:r>
              <a:rPr lang="en-US" sz="4000"/>
              <a:t>Ví dụ về bộ </a:t>
            </a:r>
            <a:r>
              <a:rPr lang="en-US" sz="4000" b="1"/>
              <a:t>nhớ cache</a:t>
            </a:r>
            <a:br>
              <a:rPr lang="en-US" sz="4000" b="1"/>
            </a:br>
            <a:endParaRPr lang="en-US" sz="4000" b="1"/>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type="body" idx="1"/>
          </p:nvPr>
        </p:nvSpPr>
        <p:spPr>
          <a:xfrm>
            <a:off x="228600" y="1600200"/>
            <a:ext cx="8686800" cy="3886200"/>
          </a:xfrm>
        </p:spPr>
        <p:txBody>
          <a:bodyPr/>
          <a:lstStyle/>
          <a:p>
            <a:pPr>
              <a:lnSpc>
                <a:spcPct val="130000"/>
              </a:lnSpc>
              <a:spcBef>
                <a:spcPts val="0"/>
              </a:spcBef>
              <a:buClr>
                <a:schemeClr val="tx1"/>
              </a:buClr>
              <a:buFont typeface="Wingdings" panose="05000000000000000000" pitchFamily="2" charset="2"/>
              <a:buChar char="§"/>
            </a:pPr>
            <a:r>
              <a:rPr lang="en-US" sz="3600" b="0">
                <a:latin typeface="+mj-lt"/>
              </a:rPr>
              <a:t>Ánh xạ trực tiếp</a:t>
            </a:r>
            <a:endParaRPr lang="en-US" sz="3600" b="0">
              <a:latin typeface="+mj-lt"/>
            </a:endParaRPr>
          </a:p>
          <a:p>
            <a:pPr>
              <a:lnSpc>
                <a:spcPct val="130000"/>
              </a:lnSpc>
              <a:spcBef>
                <a:spcPts val="0"/>
              </a:spcBef>
              <a:buClr>
                <a:schemeClr val="tx1"/>
              </a:buClr>
              <a:buFont typeface="Wingdings" panose="05000000000000000000" pitchFamily="2" charset="2"/>
              <a:buChar char="§"/>
            </a:pPr>
            <a:r>
              <a:rPr lang="en-US" sz="3600" b="0">
                <a:latin typeface="+mj-lt"/>
              </a:rPr>
              <a:t>Ánh xạ liên kết toàn phần</a:t>
            </a:r>
            <a:endParaRPr lang="en-US" sz="3600" b="0">
              <a:latin typeface="+mj-lt"/>
            </a:endParaRPr>
          </a:p>
          <a:p>
            <a:pPr>
              <a:lnSpc>
                <a:spcPct val="130000"/>
              </a:lnSpc>
              <a:spcBef>
                <a:spcPts val="0"/>
              </a:spcBef>
              <a:buClr>
                <a:schemeClr val="tx1"/>
              </a:buClr>
              <a:buFont typeface="Wingdings" panose="05000000000000000000" pitchFamily="2" charset="2"/>
              <a:buChar char="§"/>
            </a:pPr>
            <a:r>
              <a:rPr lang="en-US" sz="3600" b="0">
                <a:latin typeface="+mj-lt"/>
              </a:rPr>
              <a:t>Ánh xạ liên kết tập hợp</a:t>
            </a:r>
            <a:endParaRPr lang="en-US" sz="3000" b="0">
              <a:latin typeface="+mj-lt"/>
            </a:endParaRPr>
          </a:p>
        </p:txBody>
      </p:sp>
      <p:sp>
        <p:nvSpPr>
          <p:cNvPr id="2355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5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Rectangle 2"/>
          <p:cNvSpPr>
            <a:spLocks noGrp="1" noChangeArrowheads="1"/>
          </p:cNvSpPr>
          <p:nvPr>
            <p:ph type="title"/>
          </p:nvPr>
        </p:nvSpPr>
        <p:spPr>
          <a:xfrm>
            <a:off x="381000" y="212729"/>
            <a:ext cx="8763000" cy="777871"/>
          </a:xfrm>
        </p:spPr>
        <p:txBody>
          <a:bodyPr/>
          <a:lstStyle/>
          <a:p>
            <a:r>
              <a:rPr lang="en-US" sz="4000" dirty="0"/>
              <a:t>4.3.3 </a:t>
            </a:r>
            <a:r>
              <a:rPr lang="en-US" sz="4000" dirty="0" err="1"/>
              <a:t>Các</a:t>
            </a:r>
            <a:r>
              <a:rPr lang="en-US" sz="4000" dirty="0"/>
              <a:t> </a:t>
            </a:r>
            <a:r>
              <a:rPr lang="en-US" sz="4000" dirty="0" err="1"/>
              <a:t>ph</a:t>
            </a:r>
            <a:r>
              <a:rPr lang="vi-VN" sz="4000" dirty="0"/>
              <a:t>ươ</a:t>
            </a:r>
            <a:r>
              <a:rPr lang="en-US" sz="4000" dirty="0" err="1"/>
              <a:t>ng</a:t>
            </a:r>
            <a:r>
              <a:rPr lang="en-US" sz="4000" dirty="0"/>
              <a:t> </a:t>
            </a:r>
            <a:r>
              <a:rPr lang="en-US" sz="4000" dirty="0" err="1"/>
              <a:t>pháp</a:t>
            </a:r>
            <a:r>
              <a:rPr lang="en-US" sz="4000" dirty="0"/>
              <a:t> </a:t>
            </a:r>
            <a:r>
              <a:rPr lang="en-US" sz="4000" dirty="0" err="1"/>
              <a:t>ánh</a:t>
            </a:r>
            <a:r>
              <a:rPr lang="en-US" sz="4000" dirty="0"/>
              <a:t> </a:t>
            </a:r>
            <a:r>
              <a:rPr lang="en-US" sz="4000" dirty="0" err="1"/>
              <a:t>xạ</a:t>
            </a:r>
            <a:br>
              <a:rPr lang="en-US" sz="4000" b="1" dirty="0"/>
            </a:br>
            <a:endParaRPr lang="en-US" sz="4000" b="1"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type="body" idx="1"/>
          </p:nvPr>
        </p:nvSpPr>
        <p:spPr>
          <a:xfrm>
            <a:off x="228600" y="1219200"/>
            <a:ext cx="8686800" cy="5181600"/>
          </a:xfrm>
        </p:spPr>
        <p:txBody>
          <a:bodyPr/>
          <a:lstStyle/>
          <a:p>
            <a:pPr>
              <a:lnSpc>
                <a:spcPct val="130000"/>
              </a:lnSpc>
              <a:spcBef>
                <a:spcPts val="0"/>
              </a:spcBef>
              <a:buClr>
                <a:schemeClr val="tx1"/>
              </a:buClr>
              <a:buFont typeface="Wingdings" panose="05000000000000000000" pitchFamily="2" charset="2"/>
              <a:buChar char="§"/>
            </a:pPr>
            <a:r>
              <a:rPr lang="en-US" sz="2600" b="0">
                <a:latin typeface="+mj-lt"/>
              </a:rPr>
              <a:t>Mỗi Block của BN chính chỉ có thể được nạp vào 1 Line của Cache: B</a:t>
            </a:r>
            <a:r>
              <a:rPr lang="en-US" sz="2600" b="0" baseline="-25000">
                <a:latin typeface="+mj-lt"/>
              </a:rPr>
              <a:t>0</a:t>
            </a:r>
            <a:r>
              <a:rPr lang="en-US" sz="2600" b="0">
                <a:latin typeface="+mj-lt"/>
              </a:rPr>
              <a:t> </a:t>
            </a:r>
            <a:r>
              <a:rPr lang="en-US" sz="2600" b="0">
                <a:latin typeface="+mj-lt"/>
                <a:cs typeface="Arial" panose="020B0604020202020204"/>
              </a:rPr>
              <a:t>→</a:t>
            </a:r>
            <a:r>
              <a:rPr lang="en-US" sz="2600" b="0">
                <a:latin typeface="+mj-lt"/>
              </a:rPr>
              <a:t> L</a:t>
            </a:r>
            <a:r>
              <a:rPr lang="en-US" sz="2600" b="0" baseline="-25000">
                <a:latin typeface="+mj-lt"/>
              </a:rPr>
              <a:t>0</a:t>
            </a:r>
            <a:r>
              <a:rPr lang="en-US" sz="2600" b="0">
                <a:latin typeface="+mj-lt"/>
              </a:rPr>
              <a:t>... B</a:t>
            </a:r>
            <a:r>
              <a:rPr lang="en-US" sz="2600" b="0" baseline="-25000">
                <a:latin typeface="+mj-lt"/>
              </a:rPr>
              <a:t>m-1</a:t>
            </a:r>
            <a:r>
              <a:rPr lang="en-US" sz="2600" b="0">
                <a:latin typeface="+mj-lt"/>
              </a:rPr>
              <a:t> </a:t>
            </a:r>
            <a:r>
              <a:rPr lang="en-US" sz="2600" b="0">
                <a:latin typeface="+mj-lt"/>
                <a:cs typeface="Arial" panose="020B0604020202020204"/>
              </a:rPr>
              <a:t>→</a:t>
            </a:r>
            <a:r>
              <a:rPr lang="en-US" sz="2600" b="0">
                <a:latin typeface="+mj-lt"/>
              </a:rPr>
              <a:t> L</a:t>
            </a:r>
            <a:r>
              <a:rPr lang="en-US" sz="2600" b="0" baseline="-25000">
                <a:latin typeface="+mj-lt"/>
              </a:rPr>
              <a:t>m-1</a:t>
            </a:r>
            <a:r>
              <a:rPr lang="en-US" sz="2600" b="0">
                <a:latin typeface="+mj-lt"/>
              </a:rPr>
              <a:t>   B</a:t>
            </a:r>
            <a:r>
              <a:rPr lang="en-US" sz="2600" b="0" baseline="-25000">
                <a:latin typeface="+mj-lt"/>
              </a:rPr>
              <a:t>m</a:t>
            </a:r>
            <a:r>
              <a:rPr lang="en-US" sz="2600" b="0">
                <a:latin typeface="+mj-lt"/>
              </a:rPr>
              <a:t>  </a:t>
            </a:r>
            <a:r>
              <a:rPr lang="en-US" sz="2600" b="0">
                <a:latin typeface="+mj-lt"/>
                <a:cs typeface="Arial" panose="020B0604020202020204"/>
              </a:rPr>
              <a:t>→</a:t>
            </a:r>
            <a:r>
              <a:rPr lang="en-US" sz="2600" b="0">
                <a:latin typeface="+mj-lt"/>
              </a:rPr>
              <a:t>  L</a:t>
            </a:r>
            <a:r>
              <a:rPr lang="en-US" sz="2600" b="0" baseline="-25000">
                <a:latin typeface="+mj-lt"/>
              </a:rPr>
              <a:t>0</a:t>
            </a:r>
            <a:r>
              <a:rPr lang="en-US" sz="2600" b="0">
                <a:latin typeface="+mj-lt"/>
              </a:rPr>
              <a:t>... B</a:t>
            </a:r>
            <a:r>
              <a:rPr lang="en-US" sz="2600" b="0" baseline="-25000">
                <a:latin typeface="+mj-lt"/>
              </a:rPr>
              <a:t>m+1</a:t>
            </a:r>
            <a:r>
              <a:rPr lang="en-US" sz="2600" b="0">
                <a:latin typeface="+mj-lt"/>
              </a:rPr>
              <a:t> </a:t>
            </a:r>
            <a:r>
              <a:rPr lang="en-US" sz="2600" b="0">
                <a:latin typeface="+mj-lt"/>
                <a:cs typeface="Arial" panose="020B0604020202020204"/>
              </a:rPr>
              <a:t>→</a:t>
            </a:r>
            <a:r>
              <a:rPr lang="en-US" sz="2600" b="0">
                <a:latin typeface="+mj-lt"/>
              </a:rPr>
              <a:t> L</a:t>
            </a:r>
            <a:r>
              <a:rPr lang="en-US" sz="2600" b="0" baseline="-25000">
                <a:latin typeface="+mj-lt"/>
              </a:rPr>
              <a:t>1</a:t>
            </a:r>
            <a:r>
              <a:rPr lang="en-US" sz="2600" b="0">
                <a:latin typeface="+mj-lt"/>
              </a:rPr>
              <a:t>...</a:t>
            </a:r>
            <a:endParaRPr lang="en-US" sz="2600" b="0">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B</a:t>
            </a:r>
            <a:r>
              <a:rPr lang="en-US" sz="2600" b="0" baseline="-25000">
                <a:latin typeface="+mj-lt"/>
              </a:rPr>
              <a:t>j</a:t>
            </a:r>
            <a:r>
              <a:rPr lang="en-US" sz="2600" b="0">
                <a:latin typeface="+mj-lt"/>
              </a:rPr>
              <a:t> chỉ có thể nạp vào L</a:t>
            </a:r>
            <a:r>
              <a:rPr lang="en-US" sz="2600" b="0" baseline="-25000">
                <a:latin typeface="+mj-lt"/>
              </a:rPr>
              <a:t>j mod m  </a:t>
            </a:r>
            <a:r>
              <a:rPr lang="en-US" sz="2600" b="0">
                <a:latin typeface="+mj-lt"/>
              </a:rPr>
              <a:t>(m là số Line của Cache)</a:t>
            </a:r>
            <a:endParaRPr lang="en-US" sz="2600" b="0">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Mỗi một địa chỉ N bít của BN chính gồm 3 trường:</a:t>
            </a:r>
            <a:endParaRPr lang="en-US" sz="2600" b="0">
              <a:latin typeface="+mj-lt"/>
            </a:endParaRPr>
          </a:p>
          <a:p>
            <a:pPr lvl="1">
              <a:lnSpc>
                <a:spcPct val="130000"/>
              </a:lnSpc>
              <a:spcBef>
                <a:spcPts val="0"/>
              </a:spcBef>
              <a:buClr>
                <a:schemeClr val="tx1"/>
              </a:buClr>
              <a:buFont typeface="Arial" panose="020B0604020202020204" pitchFamily="34" charset="0"/>
              <a:buChar char="•"/>
            </a:pPr>
            <a:r>
              <a:rPr lang="en-US" sz="2400">
                <a:solidFill>
                  <a:srgbClr val="FF0000"/>
                </a:solidFill>
              </a:rPr>
              <a:t>Trường Word</a:t>
            </a:r>
            <a:r>
              <a:rPr lang="en-US" sz="2400"/>
              <a:t> gồm </a:t>
            </a:r>
            <a:r>
              <a:rPr lang="en-US" sz="2400">
                <a:solidFill>
                  <a:srgbClr val="FF0000"/>
                </a:solidFill>
              </a:rPr>
              <a:t>W</a:t>
            </a:r>
            <a:r>
              <a:rPr lang="en-US" sz="2400"/>
              <a:t> bít xác định một từ nhớ trong Block hay Line: 2</a:t>
            </a:r>
            <a:r>
              <a:rPr lang="en-US" sz="2400" baseline="30000"/>
              <a:t>w</a:t>
            </a:r>
            <a:r>
              <a:rPr lang="en-US" sz="2400"/>
              <a:t> = kích thước của Block hay Line.</a:t>
            </a:r>
            <a:endParaRPr lang="en-US" sz="2400"/>
          </a:p>
          <a:p>
            <a:pPr lvl="1">
              <a:lnSpc>
                <a:spcPct val="130000"/>
              </a:lnSpc>
              <a:spcBef>
                <a:spcPts val="0"/>
              </a:spcBef>
              <a:buClr>
                <a:schemeClr val="tx1"/>
              </a:buClr>
              <a:buFont typeface="Arial" panose="020B0604020202020204" pitchFamily="34" charset="0"/>
              <a:buChar char="•"/>
            </a:pPr>
            <a:r>
              <a:rPr lang="en-US" sz="2400" b="0">
                <a:solidFill>
                  <a:srgbClr val="FF0000"/>
                </a:solidFill>
              </a:rPr>
              <a:t>Trường Line</a:t>
            </a:r>
            <a:r>
              <a:rPr lang="en-US" sz="2400" b="0"/>
              <a:t> gồm </a:t>
            </a:r>
            <a:r>
              <a:rPr lang="en-US" sz="2400" b="0">
                <a:solidFill>
                  <a:srgbClr val="FF0000"/>
                </a:solidFill>
              </a:rPr>
              <a:t>L</a:t>
            </a:r>
            <a:r>
              <a:rPr lang="en-US" sz="2400" b="0"/>
              <a:t> bít xác định một trong số các Line trong Cache</a:t>
            </a:r>
            <a:r>
              <a:rPr lang="en-US"/>
              <a:t>: 2</a:t>
            </a:r>
            <a:r>
              <a:rPr lang="en-US" baseline="30000"/>
              <a:t>L</a:t>
            </a:r>
            <a:r>
              <a:rPr lang="en-US"/>
              <a:t> = số Line trong Cache = m.</a:t>
            </a:r>
            <a:endParaRPr lang="en-US"/>
          </a:p>
          <a:p>
            <a:pPr lvl="1">
              <a:lnSpc>
                <a:spcPct val="130000"/>
              </a:lnSpc>
              <a:spcBef>
                <a:spcPts val="0"/>
              </a:spcBef>
              <a:buClr>
                <a:schemeClr val="tx1"/>
              </a:buClr>
              <a:buFont typeface="Arial" panose="020B0604020202020204" pitchFamily="34" charset="0"/>
              <a:buChar char="•"/>
            </a:pPr>
            <a:r>
              <a:rPr lang="en-US">
                <a:solidFill>
                  <a:srgbClr val="FF0000"/>
                </a:solidFill>
              </a:rPr>
              <a:t>Trường Tag</a:t>
            </a:r>
            <a:r>
              <a:rPr lang="en-US"/>
              <a:t> gồm T bít: T = N - (W + L).</a:t>
            </a:r>
            <a:endParaRPr lang="en-US" b="0">
              <a:latin typeface="+mj-lt"/>
            </a:endParaRPr>
          </a:p>
        </p:txBody>
      </p:sp>
      <p:sp>
        <p:nvSpPr>
          <p:cNvPr id="2355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5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Rectangle 2"/>
          <p:cNvSpPr>
            <a:spLocks noGrp="1" noChangeArrowheads="1"/>
          </p:cNvSpPr>
          <p:nvPr>
            <p:ph type="title"/>
          </p:nvPr>
        </p:nvSpPr>
        <p:spPr>
          <a:xfrm>
            <a:off x="152400" y="212729"/>
            <a:ext cx="8763000" cy="777871"/>
          </a:xfrm>
        </p:spPr>
        <p:txBody>
          <a:bodyPr/>
          <a:lstStyle/>
          <a:p>
            <a:pPr algn="ctr"/>
            <a:r>
              <a:rPr lang="en-US" sz="4000"/>
              <a:t>Ánh xạ trực tiếp</a:t>
            </a:r>
            <a:br>
              <a:rPr lang="en-US" sz="4000" b="1"/>
            </a:br>
            <a:endParaRPr lang="en-US" sz="4000" b="1"/>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type="body" idx="1"/>
          </p:nvPr>
        </p:nvSpPr>
        <p:spPr>
          <a:xfrm>
            <a:off x="228600" y="1219200"/>
            <a:ext cx="8686800" cy="5181600"/>
          </a:xfrm>
        </p:spPr>
        <p:txBody>
          <a:bodyPr/>
          <a:lstStyle/>
          <a:p>
            <a:pPr>
              <a:lnSpc>
                <a:spcPct val="130000"/>
              </a:lnSpc>
              <a:spcBef>
                <a:spcPts val="0"/>
              </a:spcBef>
              <a:buClr>
                <a:schemeClr val="tx1"/>
              </a:buClr>
              <a:buFont typeface="Wingdings" panose="05000000000000000000" pitchFamily="2" charset="2"/>
              <a:buChar char="§"/>
            </a:pPr>
            <a:r>
              <a:rPr lang="en-US" b="0">
                <a:latin typeface="+mj-lt"/>
              </a:rPr>
              <a:t>Mỗi Block của BN chính có thể được nạp vào bất kỳ Line nào của Cache.</a:t>
            </a:r>
            <a:endParaRPr lang="en-US" b="0">
              <a:latin typeface="+mj-lt"/>
            </a:endParaRPr>
          </a:p>
          <a:p>
            <a:pPr>
              <a:lnSpc>
                <a:spcPct val="130000"/>
              </a:lnSpc>
              <a:spcBef>
                <a:spcPts val="0"/>
              </a:spcBef>
              <a:buClr>
                <a:schemeClr val="tx1"/>
              </a:buClr>
              <a:buFont typeface="Wingdings" panose="05000000000000000000" pitchFamily="2" charset="2"/>
              <a:buChar char="§"/>
            </a:pPr>
            <a:r>
              <a:rPr lang="en-US" b="0">
                <a:latin typeface="+mj-lt"/>
              </a:rPr>
              <a:t>Địa chỉ của BN chính bao gồm 2 trường:</a:t>
            </a:r>
            <a:endParaRPr lang="en-US" b="0">
              <a:latin typeface="+mj-lt"/>
            </a:endParaRPr>
          </a:p>
          <a:p>
            <a:pPr lvl="1">
              <a:lnSpc>
                <a:spcPct val="130000"/>
              </a:lnSpc>
              <a:spcBef>
                <a:spcPts val="0"/>
              </a:spcBef>
              <a:buClr>
                <a:schemeClr val="tx1"/>
              </a:buClr>
              <a:buFont typeface="Arial" panose="020B0604020202020204" pitchFamily="34" charset="0"/>
              <a:buChar char="•"/>
            </a:pPr>
            <a:r>
              <a:rPr lang="en-US"/>
              <a:t>Trường Word giống trường hợp trên.</a:t>
            </a:r>
            <a:endParaRPr lang="en-US"/>
          </a:p>
          <a:p>
            <a:pPr lvl="1">
              <a:lnSpc>
                <a:spcPct val="130000"/>
              </a:lnSpc>
              <a:spcBef>
                <a:spcPts val="0"/>
              </a:spcBef>
              <a:buClr>
                <a:schemeClr val="tx1"/>
              </a:buClr>
              <a:buFont typeface="Arial" panose="020B0604020202020204" pitchFamily="34" charset="0"/>
              <a:buChar char="•"/>
            </a:pPr>
            <a:r>
              <a:rPr lang="en-US" b="0"/>
              <a:t>Trường Tag dùng để xác định Block của BN chính.</a:t>
            </a:r>
            <a:endParaRPr lang="en-US" b="0"/>
          </a:p>
          <a:p>
            <a:pPr>
              <a:lnSpc>
                <a:spcPct val="130000"/>
              </a:lnSpc>
              <a:spcBef>
                <a:spcPts val="0"/>
              </a:spcBef>
              <a:buClr>
                <a:schemeClr val="tx1"/>
              </a:buClr>
              <a:buFont typeface="Wingdings" panose="05000000000000000000" pitchFamily="2" charset="2"/>
              <a:buChar char="§"/>
            </a:pPr>
            <a:r>
              <a:rPr lang="en-US" b="0">
                <a:latin typeface="+mj-lt"/>
              </a:rPr>
              <a:t>Tag xác định Block đang nằm ở Line đó </a:t>
            </a:r>
            <a:endParaRPr lang="en-US" b="0">
              <a:latin typeface="+mj-lt"/>
            </a:endParaRPr>
          </a:p>
        </p:txBody>
      </p:sp>
      <p:sp>
        <p:nvSpPr>
          <p:cNvPr id="2355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5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Rectangle 2"/>
          <p:cNvSpPr>
            <a:spLocks noGrp="1" noChangeArrowheads="1"/>
          </p:cNvSpPr>
          <p:nvPr>
            <p:ph type="title"/>
          </p:nvPr>
        </p:nvSpPr>
        <p:spPr>
          <a:xfrm>
            <a:off x="152400" y="212729"/>
            <a:ext cx="8763000" cy="777871"/>
          </a:xfrm>
        </p:spPr>
        <p:txBody>
          <a:bodyPr/>
          <a:lstStyle/>
          <a:p>
            <a:pPr algn="ctr"/>
            <a:r>
              <a:rPr lang="en-US" sz="4000"/>
              <a:t>Ánh xạ liên kết toàn phần</a:t>
            </a:r>
            <a:br>
              <a:rPr lang="en-US" sz="4000" b="1"/>
            </a:br>
            <a:endParaRPr lang="en-US" sz="4000" b="1"/>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type="body" idx="1"/>
          </p:nvPr>
        </p:nvSpPr>
        <p:spPr>
          <a:xfrm>
            <a:off x="228600" y="1219200"/>
            <a:ext cx="8686800" cy="5181600"/>
          </a:xfrm>
        </p:spPr>
        <p:txBody>
          <a:bodyPr/>
          <a:lstStyle/>
          <a:p>
            <a:pPr>
              <a:lnSpc>
                <a:spcPct val="130000"/>
              </a:lnSpc>
              <a:spcBef>
                <a:spcPts val="0"/>
              </a:spcBef>
              <a:buClr>
                <a:schemeClr val="tx1"/>
              </a:buClr>
              <a:buFont typeface="Wingdings" panose="05000000000000000000" pitchFamily="2" charset="2"/>
              <a:buChar char="§"/>
            </a:pPr>
            <a:r>
              <a:rPr lang="en-US" sz="2600" b="0">
                <a:latin typeface="+mj-lt"/>
              </a:rPr>
              <a:t>Cache được chia thành các tập (Set).</a:t>
            </a:r>
            <a:endParaRPr lang="en-US" sz="2600" b="0">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Mỗi một set chứa một số Line</a:t>
            </a:r>
            <a:endParaRPr lang="en-US" sz="2600" b="0">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Ánh xạ theo nguyên tắc: </a:t>
            </a:r>
            <a:endParaRPr lang="en-US" sz="2600" b="0">
              <a:latin typeface="+mj-lt"/>
            </a:endParaRPr>
          </a:p>
          <a:p>
            <a:pPr lvl="1">
              <a:lnSpc>
                <a:spcPct val="130000"/>
              </a:lnSpc>
              <a:spcBef>
                <a:spcPts val="0"/>
              </a:spcBef>
              <a:buClr>
                <a:schemeClr val="tx1"/>
              </a:buClr>
              <a:buFont typeface="Arial" panose="020B0604020202020204" pitchFamily="34" charset="0"/>
              <a:buChar char="•"/>
            </a:pPr>
            <a:r>
              <a:rPr lang="en-US" sz="2600"/>
              <a:t>B</a:t>
            </a:r>
            <a:r>
              <a:rPr lang="en-US" sz="2600" baseline="-25000"/>
              <a:t>0</a:t>
            </a:r>
            <a:r>
              <a:rPr lang="en-US" sz="2600"/>
              <a:t> </a:t>
            </a:r>
            <a:r>
              <a:rPr lang="en-US" sz="2600">
                <a:cs typeface="Arial" panose="020B0604020202020204"/>
              </a:rPr>
              <a:t>→</a:t>
            </a:r>
            <a:r>
              <a:rPr lang="en-US" sz="2600"/>
              <a:t> S</a:t>
            </a:r>
            <a:r>
              <a:rPr lang="en-US" sz="2600" baseline="-25000"/>
              <a:t>0</a:t>
            </a:r>
            <a:endParaRPr lang="en-US" sz="2600" baseline="-25000"/>
          </a:p>
          <a:p>
            <a:pPr lvl="1">
              <a:lnSpc>
                <a:spcPct val="130000"/>
              </a:lnSpc>
              <a:spcBef>
                <a:spcPts val="0"/>
              </a:spcBef>
              <a:buClr>
                <a:schemeClr val="tx1"/>
              </a:buClr>
              <a:buFont typeface="Arial" panose="020B0604020202020204" pitchFamily="34" charset="0"/>
              <a:buChar char="•"/>
            </a:pPr>
            <a:r>
              <a:rPr lang="en-US" sz="2600"/>
              <a:t>B</a:t>
            </a:r>
            <a:r>
              <a:rPr lang="en-US" sz="2600" baseline="-25000"/>
              <a:t>1</a:t>
            </a:r>
            <a:r>
              <a:rPr lang="en-US" sz="2600"/>
              <a:t> </a:t>
            </a:r>
            <a:r>
              <a:rPr lang="en-US" sz="2600">
                <a:cs typeface="Arial" panose="020B0604020202020204"/>
              </a:rPr>
              <a:t>→</a:t>
            </a:r>
            <a:r>
              <a:rPr lang="en-US" sz="2600"/>
              <a:t> S</a:t>
            </a:r>
            <a:r>
              <a:rPr lang="en-US" sz="2600" baseline="-25000"/>
              <a:t>1</a:t>
            </a:r>
            <a:endParaRPr lang="en-US" sz="2600" baseline="-25000"/>
          </a:p>
          <a:p>
            <a:pPr lvl="1">
              <a:lnSpc>
                <a:spcPct val="130000"/>
              </a:lnSpc>
              <a:spcBef>
                <a:spcPts val="0"/>
              </a:spcBef>
              <a:buClr>
                <a:schemeClr val="tx1"/>
              </a:buClr>
              <a:buFont typeface="Arial" panose="020B0604020202020204" pitchFamily="34" charset="0"/>
              <a:buChar char="•"/>
            </a:pPr>
            <a:r>
              <a:rPr lang="en-US" sz="2600"/>
              <a:t>B</a:t>
            </a:r>
            <a:r>
              <a:rPr lang="en-US" sz="2600" baseline="-25000"/>
              <a:t>2</a:t>
            </a:r>
            <a:r>
              <a:rPr lang="en-US" sz="2600"/>
              <a:t> </a:t>
            </a:r>
            <a:r>
              <a:rPr lang="en-US" sz="2600">
                <a:cs typeface="Arial" panose="020B0604020202020204"/>
              </a:rPr>
              <a:t>→</a:t>
            </a:r>
            <a:r>
              <a:rPr lang="en-US" sz="2600"/>
              <a:t> S</a:t>
            </a:r>
            <a:r>
              <a:rPr lang="en-US" sz="2600" baseline="-25000"/>
              <a:t>2 </a:t>
            </a:r>
            <a:r>
              <a:rPr lang="en-US" sz="2600"/>
              <a:t>...</a:t>
            </a:r>
            <a:endParaRPr lang="en-US" sz="2600"/>
          </a:p>
          <a:p>
            <a:pPr>
              <a:lnSpc>
                <a:spcPct val="130000"/>
              </a:lnSpc>
              <a:spcBef>
                <a:spcPts val="0"/>
              </a:spcBef>
              <a:buClr>
                <a:schemeClr val="tx1"/>
              </a:buClr>
              <a:buFont typeface="Wingdings" panose="05000000000000000000" pitchFamily="2" charset="2"/>
              <a:buChar char="§"/>
            </a:pPr>
            <a:r>
              <a:rPr lang="en-US" sz="2600" b="0">
                <a:latin typeface="+mj-lt"/>
              </a:rPr>
              <a:t>Kích thước Block = 2</a:t>
            </a:r>
            <a:r>
              <a:rPr lang="en-US" sz="2600" b="0" baseline="30000">
                <a:latin typeface="+mj-lt"/>
              </a:rPr>
              <a:t>w</a:t>
            </a:r>
            <a:r>
              <a:rPr lang="en-US" sz="2600" b="0">
                <a:latin typeface="+mj-lt"/>
              </a:rPr>
              <a:t> Word</a:t>
            </a:r>
            <a:endParaRPr lang="en-US" sz="2600" b="0">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Trường Set có S bit dùng để xác định một trong số      V =  2</a:t>
            </a:r>
            <a:r>
              <a:rPr lang="en-US" sz="2600" b="0" baseline="30000">
                <a:latin typeface="+mj-lt"/>
              </a:rPr>
              <a:t>s  </a:t>
            </a:r>
            <a:r>
              <a:rPr lang="en-US" sz="2600" b="0">
                <a:latin typeface="+mj-lt"/>
              </a:rPr>
              <a:t>Set.</a:t>
            </a:r>
            <a:endParaRPr lang="en-US" sz="2600" b="0">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Trường Tag có T bít: T =  N - (W + S)</a:t>
            </a:r>
            <a:endParaRPr lang="en-US" sz="2600" b="0">
              <a:latin typeface="+mj-lt"/>
            </a:endParaRPr>
          </a:p>
        </p:txBody>
      </p:sp>
      <p:sp>
        <p:nvSpPr>
          <p:cNvPr id="2355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5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Rectangle 2"/>
          <p:cNvSpPr>
            <a:spLocks noGrp="1" noChangeArrowheads="1"/>
          </p:cNvSpPr>
          <p:nvPr>
            <p:ph type="title"/>
          </p:nvPr>
        </p:nvSpPr>
        <p:spPr>
          <a:xfrm>
            <a:off x="152400" y="212729"/>
            <a:ext cx="8763000" cy="777871"/>
          </a:xfrm>
        </p:spPr>
        <p:txBody>
          <a:bodyPr/>
          <a:lstStyle/>
          <a:p>
            <a:pPr algn="ctr"/>
            <a:r>
              <a:rPr lang="en-US" sz="4000"/>
              <a:t>Ánh xạ liên kết tập hợp</a:t>
            </a:r>
            <a:br>
              <a:rPr lang="en-US" sz="4000" b="1"/>
            </a:br>
            <a:endParaRPr lang="en-US" sz="4000" b="1"/>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type="body" idx="1"/>
          </p:nvPr>
        </p:nvSpPr>
        <p:spPr>
          <a:xfrm>
            <a:off x="228600" y="1219200"/>
            <a:ext cx="8686800" cy="5181600"/>
          </a:xfrm>
        </p:spPr>
        <p:txBody>
          <a:bodyPr/>
          <a:lstStyle/>
          <a:p>
            <a:pPr>
              <a:lnSpc>
                <a:spcPct val="130000"/>
              </a:lnSpc>
              <a:spcBef>
                <a:spcPts val="0"/>
              </a:spcBef>
              <a:buClr>
                <a:schemeClr val="tx1"/>
              </a:buClr>
              <a:buFont typeface="Wingdings" panose="05000000000000000000" pitchFamily="2" charset="2"/>
              <a:buChar char="§"/>
            </a:pPr>
            <a:r>
              <a:rPr lang="en-US" sz="2600" b="0">
                <a:latin typeface="+mj-lt"/>
              </a:rPr>
              <a:t>Không gian địa chỉ BN chính = 4GB</a:t>
            </a:r>
            <a:endParaRPr lang="en-US" sz="2600" b="0">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Dung lượng BN Cache = 256 KB</a:t>
            </a:r>
            <a:endParaRPr lang="en-US" sz="2600" b="0">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Kích thước Line (Block) = 32 Byte</a:t>
            </a:r>
            <a:endParaRPr lang="en-US" sz="2600" b="0">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Xác định số bít của các trường địa chỉ cho 3 trường hợp tổ chức:</a:t>
            </a:r>
            <a:endParaRPr lang="en-US" sz="2600" b="0">
              <a:latin typeface="+mj-lt"/>
            </a:endParaRPr>
          </a:p>
          <a:p>
            <a:pPr lvl="1">
              <a:lnSpc>
                <a:spcPct val="130000"/>
              </a:lnSpc>
              <a:spcBef>
                <a:spcPts val="0"/>
              </a:spcBef>
              <a:buClr>
                <a:schemeClr val="tx1"/>
              </a:buClr>
              <a:buFont typeface="Arial" panose="020B0604020202020204" pitchFamily="34" charset="0"/>
              <a:buChar char="•"/>
            </a:pPr>
            <a:r>
              <a:rPr lang="en-US" sz="2600"/>
              <a:t>Ánh xạ trực tiếp</a:t>
            </a:r>
            <a:endParaRPr lang="en-US" sz="2600"/>
          </a:p>
          <a:p>
            <a:pPr lvl="1">
              <a:lnSpc>
                <a:spcPct val="130000"/>
              </a:lnSpc>
              <a:spcBef>
                <a:spcPts val="0"/>
              </a:spcBef>
              <a:buClr>
                <a:schemeClr val="tx1"/>
              </a:buClr>
              <a:buFont typeface="Arial" panose="020B0604020202020204" pitchFamily="34" charset="0"/>
              <a:buChar char="•"/>
            </a:pPr>
            <a:r>
              <a:rPr lang="en-US" sz="2600"/>
              <a:t>Ánh xạ liên kết toàn phần</a:t>
            </a:r>
            <a:endParaRPr lang="en-US" sz="2600"/>
          </a:p>
          <a:p>
            <a:pPr lvl="1">
              <a:lnSpc>
                <a:spcPct val="130000"/>
              </a:lnSpc>
              <a:spcBef>
                <a:spcPts val="0"/>
              </a:spcBef>
              <a:buClr>
                <a:schemeClr val="tx1"/>
              </a:buClr>
              <a:buFont typeface="Arial" panose="020B0604020202020204" pitchFamily="34" charset="0"/>
              <a:buChar char="•"/>
            </a:pPr>
            <a:r>
              <a:rPr lang="en-US" sz="2600"/>
              <a:t>Ánh xạ liên kết tập hợp 4 đường.</a:t>
            </a:r>
            <a:endParaRPr lang="en-US" sz="2600" b="0">
              <a:latin typeface="+mj-lt"/>
            </a:endParaRPr>
          </a:p>
        </p:txBody>
      </p:sp>
      <p:sp>
        <p:nvSpPr>
          <p:cNvPr id="2355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5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Rectangle 2"/>
          <p:cNvSpPr>
            <a:spLocks noGrp="1" noChangeArrowheads="1"/>
          </p:cNvSpPr>
          <p:nvPr>
            <p:ph type="title"/>
          </p:nvPr>
        </p:nvSpPr>
        <p:spPr>
          <a:xfrm>
            <a:off x="76200" y="288929"/>
            <a:ext cx="8763000" cy="777871"/>
          </a:xfrm>
        </p:spPr>
        <p:txBody>
          <a:bodyPr/>
          <a:lstStyle/>
          <a:p>
            <a:pPr algn="ctr"/>
            <a:r>
              <a:rPr lang="en-US" sz="4000"/>
              <a:t>Ví dụ về ánh xạ địa chỉ</a:t>
            </a:r>
            <a:br>
              <a:rPr lang="en-US" sz="4000" b="1"/>
            </a:br>
            <a:endParaRPr lang="en-US" sz="4000" b="1"/>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type="body" idx="1"/>
          </p:nvPr>
        </p:nvSpPr>
        <p:spPr>
          <a:xfrm>
            <a:off x="228600" y="1295400"/>
            <a:ext cx="8686800" cy="4495800"/>
          </a:xfrm>
        </p:spPr>
        <p:txBody>
          <a:bodyPr/>
          <a:lstStyle/>
          <a:p>
            <a:pPr>
              <a:lnSpc>
                <a:spcPct val="130000"/>
              </a:lnSpc>
              <a:spcBef>
                <a:spcPts val="0"/>
              </a:spcBef>
              <a:buClr>
                <a:schemeClr val="tx1"/>
              </a:buClr>
              <a:buFont typeface="Wingdings" panose="05000000000000000000" pitchFamily="2" charset="2"/>
              <a:buChar char="§"/>
            </a:pPr>
            <a:r>
              <a:rPr lang="en-US" sz="2600" b="0">
                <a:latin typeface="+mj-lt"/>
              </a:rPr>
              <a:t>Bộ nhớ chính = 4GB = 2</a:t>
            </a:r>
            <a:r>
              <a:rPr lang="en-US" sz="2600" b="0" baseline="30000">
                <a:latin typeface="+mj-lt"/>
              </a:rPr>
              <a:t>32 </a:t>
            </a:r>
            <a:r>
              <a:rPr lang="en-US" sz="2600" b="0">
                <a:latin typeface="+mj-lt"/>
              </a:rPr>
              <a:t>byte =&gt; </a:t>
            </a:r>
            <a:r>
              <a:rPr lang="en-US" sz="2600" b="0">
                <a:solidFill>
                  <a:srgbClr val="FF0000"/>
                </a:solidFill>
                <a:latin typeface="+mj-lt"/>
              </a:rPr>
              <a:t>N = 32 </a:t>
            </a:r>
            <a:endParaRPr lang="en-US" sz="2600" b="0">
              <a:solidFill>
                <a:srgbClr val="FF0000"/>
              </a:solidFill>
              <a:latin typeface="+mj-lt"/>
            </a:endParaRPr>
          </a:p>
          <a:p>
            <a:pPr>
              <a:lnSpc>
                <a:spcPct val="130000"/>
              </a:lnSpc>
              <a:spcBef>
                <a:spcPts val="0"/>
              </a:spcBef>
              <a:buClr>
                <a:schemeClr val="tx1"/>
              </a:buClr>
              <a:buFont typeface="Wingdings" panose="05000000000000000000" pitchFamily="2" charset="2"/>
              <a:buChar char="§"/>
            </a:pPr>
            <a:r>
              <a:rPr lang="en-US" sz="2600" b="0">
                <a:solidFill>
                  <a:srgbClr val="FF0000"/>
                </a:solidFill>
                <a:latin typeface="+mj-lt"/>
              </a:rPr>
              <a:t>Cache = 256 KB = </a:t>
            </a:r>
            <a:r>
              <a:rPr lang="en-US" sz="2600" b="0"/>
              <a:t>2</a:t>
            </a:r>
            <a:r>
              <a:rPr lang="en-US" sz="2600" b="0" baseline="30000"/>
              <a:t>18 </a:t>
            </a:r>
            <a:r>
              <a:rPr lang="en-US" sz="2600" b="0"/>
              <a:t>byte</a:t>
            </a:r>
            <a:endParaRPr lang="en-US" sz="2600" b="0">
              <a:solidFill>
                <a:srgbClr val="FF0000"/>
              </a:solidFill>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Line = 32 byte = </a:t>
            </a:r>
            <a:r>
              <a:rPr lang="en-US" sz="2600" b="0"/>
              <a:t>2</a:t>
            </a:r>
            <a:r>
              <a:rPr lang="en-US" sz="2600" b="0" baseline="30000"/>
              <a:t>5 </a:t>
            </a:r>
            <a:r>
              <a:rPr lang="en-US" sz="2600" b="0"/>
              <a:t>byte =&gt; </a:t>
            </a:r>
            <a:r>
              <a:rPr lang="en-US" sz="2600" b="0">
                <a:solidFill>
                  <a:srgbClr val="FF0000"/>
                </a:solidFill>
              </a:rPr>
              <a:t>W = 5 </a:t>
            </a:r>
            <a:endParaRPr lang="en-US" sz="2600" b="0">
              <a:solidFill>
                <a:srgbClr val="FF0000"/>
              </a:solidFill>
            </a:endParaRPr>
          </a:p>
          <a:p>
            <a:pPr>
              <a:lnSpc>
                <a:spcPct val="130000"/>
              </a:lnSpc>
              <a:spcBef>
                <a:spcPts val="0"/>
              </a:spcBef>
              <a:buClr>
                <a:schemeClr val="tx1"/>
              </a:buClr>
              <a:buFont typeface="Wingdings" panose="05000000000000000000" pitchFamily="2" charset="2"/>
              <a:buChar char="§"/>
            </a:pPr>
            <a:r>
              <a:rPr lang="en-US" sz="2600" b="0">
                <a:latin typeface="+mj-lt"/>
              </a:rPr>
              <a:t>Số Line trong Cache = </a:t>
            </a:r>
            <a:r>
              <a:rPr lang="en-US" sz="2600" b="0"/>
              <a:t>2</a:t>
            </a:r>
            <a:r>
              <a:rPr lang="en-US" sz="2600" b="0" baseline="30000"/>
              <a:t>18</a:t>
            </a:r>
            <a:r>
              <a:rPr lang="en-US" sz="2600" b="0"/>
              <a:t>/2</a:t>
            </a:r>
            <a:r>
              <a:rPr lang="en-US" sz="2600" b="0" baseline="30000"/>
              <a:t>5</a:t>
            </a:r>
            <a:r>
              <a:rPr lang="en-US" sz="2600" b="0"/>
              <a:t>=2</a:t>
            </a:r>
            <a:r>
              <a:rPr lang="en-US" sz="2600" b="0" baseline="30000"/>
              <a:t>13 </a:t>
            </a:r>
            <a:r>
              <a:rPr lang="en-US" sz="2600" b="0"/>
              <a:t>Line =&gt; </a:t>
            </a:r>
            <a:r>
              <a:rPr lang="en-US" sz="2600" b="0">
                <a:solidFill>
                  <a:srgbClr val="FF0000"/>
                </a:solidFill>
              </a:rPr>
              <a:t>L=13 </a:t>
            </a:r>
            <a:r>
              <a:rPr lang="en-US" sz="2600" b="0"/>
              <a:t> </a:t>
            </a:r>
            <a:endParaRPr lang="en-US" sz="2600" b="0"/>
          </a:p>
          <a:p>
            <a:pPr>
              <a:lnSpc>
                <a:spcPct val="130000"/>
              </a:lnSpc>
              <a:spcBef>
                <a:spcPts val="0"/>
              </a:spcBef>
              <a:buClr>
                <a:schemeClr val="tx1"/>
              </a:buClr>
              <a:buFont typeface="Wingdings" panose="05000000000000000000" pitchFamily="2" charset="2"/>
              <a:buChar char="§"/>
            </a:pPr>
            <a:r>
              <a:rPr lang="en-US" sz="2600" b="0">
                <a:solidFill>
                  <a:srgbClr val="FF0000"/>
                </a:solidFill>
                <a:latin typeface="+mj-lt"/>
              </a:rPr>
              <a:t>T = </a:t>
            </a:r>
            <a:r>
              <a:rPr lang="en-US" sz="2600" b="0">
                <a:latin typeface="+mj-lt"/>
              </a:rPr>
              <a:t>32 - (13 + 5) = </a:t>
            </a:r>
            <a:r>
              <a:rPr lang="en-US" sz="2600" b="0">
                <a:solidFill>
                  <a:srgbClr val="FF0000"/>
                </a:solidFill>
                <a:latin typeface="+mj-lt"/>
              </a:rPr>
              <a:t>14 </a:t>
            </a:r>
            <a:endParaRPr lang="en-US" sz="2600" b="0">
              <a:solidFill>
                <a:srgbClr val="FF0000"/>
              </a:solidFill>
              <a:latin typeface="+mj-lt"/>
            </a:endParaRPr>
          </a:p>
        </p:txBody>
      </p:sp>
      <p:sp>
        <p:nvSpPr>
          <p:cNvPr id="2355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5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Rectangle 2"/>
          <p:cNvSpPr>
            <a:spLocks noGrp="1" noChangeArrowheads="1"/>
          </p:cNvSpPr>
          <p:nvPr>
            <p:ph type="title"/>
          </p:nvPr>
        </p:nvSpPr>
        <p:spPr>
          <a:xfrm>
            <a:off x="76200" y="288929"/>
            <a:ext cx="8763000" cy="777871"/>
          </a:xfrm>
        </p:spPr>
        <p:txBody>
          <a:bodyPr/>
          <a:lstStyle/>
          <a:p>
            <a:pPr algn="ctr"/>
            <a:r>
              <a:rPr lang="en-US" sz="4000"/>
              <a:t>Ánh xạ trực tiếp</a:t>
            </a:r>
            <a:br>
              <a:rPr lang="en-US" sz="4000" b="1"/>
            </a:br>
            <a:endParaRPr lang="en-US" sz="4000" b="1"/>
          </a:p>
        </p:txBody>
      </p:sp>
      <p:graphicFrame>
        <p:nvGraphicFramePr>
          <p:cNvPr id="3" name="Table 2"/>
          <p:cNvGraphicFramePr>
            <a:graphicFrameLocks noGrp="1"/>
          </p:cNvGraphicFramePr>
          <p:nvPr/>
        </p:nvGraphicFramePr>
        <p:xfrm>
          <a:off x="1219200" y="4419600"/>
          <a:ext cx="6096000" cy="70104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sz="2000">
                          <a:solidFill>
                            <a:schemeClr val="tx1"/>
                          </a:solidFill>
                          <a:latin typeface="+mj-lt"/>
                        </a:rPr>
                        <a:t>Tag</a:t>
                      </a:r>
                      <a:endParaRPr lang="en-US" sz="2000">
                        <a:solidFill>
                          <a:schemeClr val="tx1"/>
                        </a:solidFill>
                        <a:latin typeface="+mj-lt"/>
                      </a:endParaRPr>
                    </a:p>
                    <a:p>
                      <a:pPr algn="ctr"/>
                      <a:r>
                        <a:rPr lang="en-US" sz="2000">
                          <a:solidFill>
                            <a:schemeClr val="tx1"/>
                          </a:solidFill>
                          <a:latin typeface="+mj-lt"/>
                        </a:rPr>
                        <a:t>14 bít</a:t>
                      </a:r>
                      <a:endParaRPr lang="en-US" sz="200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solidFill>
                            <a:schemeClr val="tx1"/>
                          </a:solidFill>
                          <a:latin typeface="+mj-lt"/>
                        </a:rPr>
                        <a:t>Line</a:t>
                      </a:r>
                      <a:endParaRPr lang="en-US" sz="2000">
                        <a:solidFill>
                          <a:schemeClr val="tx1"/>
                        </a:solidFill>
                        <a:latin typeface="+mj-lt"/>
                      </a:endParaRPr>
                    </a:p>
                    <a:p>
                      <a:pPr algn="ctr"/>
                      <a:r>
                        <a:rPr lang="en-US" sz="2000">
                          <a:solidFill>
                            <a:schemeClr val="tx1"/>
                          </a:solidFill>
                          <a:latin typeface="+mj-lt"/>
                        </a:rPr>
                        <a:t>13 bít</a:t>
                      </a:r>
                      <a:endParaRPr lang="en-US" sz="200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solidFill>
                            <a:schemeClr val="tx1"/>
                          </a:solidFill>
                          <a:latin typeface="+mj-lt"/>
                        </a:rPr>
                        <a:t>Word</a:t>
                      </a:r>
                      <a:endParaRPr lang="en-US" sz="2000">
                        <a:solidFill>
                          <a:schemeClr val="tx1"/>
                        </a:solidFill>
                        <a:latin typeface="+mj-lt"/>
                      </a:endParaRPr>
                    </a:p>
                    <a:p>
                      <a:pPr algn="ctr"/>
                      <a:r>
                        <a:rPr lang="en-US" sz="2000">
                          <a:solidFill>
                            <a:schemeClr val="tx1"/>
                          </a:solidFill>
                          <a:latin typeface="+mj-lt"/>
                        </a:rPr>
                        <a:t>5</a:t>
                      </a:r>
                      <a:r>
                        <a:rPr lang="en-US" sz="2000" baseline="0">
                          <a:solidFill>
                            <a:schemeClr val="tx1"/>
                          </a:solidFill>
                          <a:latin typeface="+mj-lt"/>
                        </a:rPr>
                        <a:t> bít</a:t>
                      </a:r>
                      <a:endParaRPr lang="en-US" sz="200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Rectangle 3"/>
          <p:cNvSpPr/>
          <p:nvPr/>
        </p:nvSpPr>
        <p:spPr>
          <a:xfrm>
            <a:off x="4047657" y="3228945"/>
            <a:ext cx="1048685" cy="400110"/>
          </a:xfrm>
          <a:prstGeom prst="rect">
            <a:avLst/>
          </a:prstGeom>
        </p:spPr>
        <p:txBody>
          <a:bodyPr wrap="none">
            <a:spAutoFit/>
          </a:bodyPr>
          <a:lstStyle/>
          <a:p>
            <a:r>
              <a:rPr lang="en-US" b="0"/>
              <a:t>2</a:t>
            </a:r>
            <a:r>
              <a:rPr lang="en-US" b="0" baseline="30000"/>
              <a:t>32 </a:t>
            </a:r>
            <a:r>
              <a:rPr lang="en-US" b="0"/>
              <a:t>byte</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type="body" idx="1"/>
          </p:nvPr>
        </p:nvSpPr>
        <p:spPr>
          <a:xfrm>
            <a:off x="228600" y="1295400"/>
            <a:ext cx="8686800" cy="4495800"/>
          </a:xfrm>
        </p:spPr>
        <p:txBody>
          <a:bodyPr/>
          <a:lstStyle/>
          <a:p>
            <a:pPr>
              <a:lnSpc>
                <a:spcPct val="130000"/>
              </a:lnSpc>
              <a:spcBef>
                <a:spcPts val="0"/>
              </a:spcBef>
              <a:buClr>
                <a:schemeClr val="tx1"/>
              </a:buClr>
              <a:buFont typeface="Wingdings" panose="05000000000000000000" pitchFamily="2" charset="2"/>
              <a:buChar char="§"/>
            </a:pPr>
            <a:r>
              <a:rPr lang="en-US" sz="2600" b="0">
                <a:latin typeface="+mj-lt"/>
              </a:rPr>
              <a:t>Bộ nhớ chính = 4GB = 2</a:t>
            </a:r>
            <a:r>
              <a:rPr lang="en-US" sz="2600" b="0" baseline="30000">
                <a:latin typeface="+mj-lt"/>
              </a:rPr>
              <a:t>32 </a:t>
            </a:r>
            <a:r>
              <a:rPr lang="en-US" sz="2600" b="0">
                <a:latin typeface="+mj-lt"/>
              </a:rPr>
              <a:t>byte =&gt; </a:t>
            </a:r>
            <a:r>
              <a:rPr lang="en-US" sz="2600" b="0">
                <a:solidFill>
                  <a:srgbClr val="FF0000"/>
                </a:solidFill>
                <a:latin typeface="+mj-lt"/>
              </a:rPr>
              <a:t>N = 32 </a:t>
            </a:r>
            <a:endParaRPr lang="en-US" sz="2600" b="0">
              <a:solidFill>
                <a:srgbClr val="FF0000"/>
              </a:solidFill>
              <a:latin typeface="+mj-lt"/>
            </a:endParaRPr>
          </a:p>
          <a:p>
            <a:pPr>
              <a:lnSpc>
                <a:spcPct val="130000"/>
              </a:lnSpc>
              <a:spcBef>
                <a:spcPts val="0"/>
              </a:spcBef>
              <a:buClr>
                <a:schemeClr val="tx1"/>
              </a:buClr>
              <a:buFont typeface="Wingdings" panose="05000000000000000000" pitchFamily="2" charset="2"/>
              <a:buChar char="§"/>
            </a:pPr>
            <a:r>
              <a:rPr lang="en-US" sz="2600" b="0">
                <a:latin typeface="+mj-lt"/>
              </a:rPr>
              <a:t>Line = 32 byte = </a:t>
            </a:r>
            <a:r>
              <a:rPr lang="en-US" sz="2600" b="0"/>
              <a:t>2</a:t>
            </a:r>
            <a:r>
              <a:rPr lang="en-US" sz="2600" b="0" baseline="30000"/>
              <a:t>5 </a:t>
            </a:r>
            <a:r>
              <a:rPr lang="en-US" sz="2600" b="0"/>
              <a:t>byte =&gt; </a:t>
            </a:r>
            <a:r>
              <a:rPr lang="en-US" sz="2600" b="0">
                <a:solidFill>
                  <a:srgbClr val="FF0000"/>
                </a:solidFill>
              </a:rPr>
              <a:t>W = 5 </a:t>
            </a:r>
            <a:endParaRPr lang="en-US" sz="2600" b="0">
              <a:solidFill>
                <a:srgbClr val="FF0000"/>
              </a:solidFill>
            </a:endParaRPr>
          </a:p>
          <a:p>
            <a:pPr>
              <a:lnSpc>
                <a:spcPct val="130000"/>
              </a:lnSpc>
              <a:spcBef>
                <a:spcPts val="0"/>
              </a:spcBef>
              <a:buClr>
                <a:schemeClr val="tx1"/>
              </a:buClr>
              <a:buFont typeface="Wingdings" panose="05000000000000000000" pitchFamily="2" charset="2"/>
              <a:buChar char="§"/>
            </a:pPr>
            <a:r>
              <a:rPr lang="en-US" sz="2600" b="0">
                <a:latin typeface="+mj-lt"/>
              </a:rPr>
              <a:t>Số bit của trường Tag sẽ là: </a:t>
            </a:r>
            <a:r>
              <a:rPr lang="en-US" sz="2600" b="0">
                <a:solidFill>
                  <a:srgbClr val="FF0000"/>
                </a:solidFill>
                <a:latin typeface="+mj-lt"/>
              </a:rPr>
              <a:t>T = </a:t>
            </a:r>
            <a:r>
              <a:rPr lang="en-US" sz="2600" b="0">
                <a:latin typeface="+mj-lt"/>
              </a:rPr>
              <a:t>32 - 5 = </a:t>
            </a:r>
            <a:r>
              <a:rPr lang="en-US" sz="2600" b="0">
                <a:solidFill>
                  <a:srgbClr val="FF0000"/>
                </a:solidFill>
                <a:latin typeface="+mj-lt"/>
              </a:rPr>
              <a:t>27 </a:t>
            </a:r>
            <a:endParaRPr lang="en-US" sz="2600" b="0">
              <a:solidFill>
                <a:srgbClr val="FF0000"/>
              </a:solidFill>
              <a:latin typeface="+mj-lt"/>
            </a:endParaRPr>
          </a:p>
        </p:txBody>
      </p:sp>
      <p:sp>
        <p:nvSpPr>
          <p:cNvPr id="2355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5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Rectangle 2"/>
          <p:cNvSpPr>
            <a:spLocks noGrp="1" noChangeArrowheads="1"/>
          </p:cNvSpPr>
          <p:nvPr>
            <p:ph type="title"/>
          </p:nvPr>
        </p:nvSpPr>
        <p:spPr>
          <a:xfrm>
            <a:off x="76200" y="288929"/>
            <a:ext cx="8763000" cy="777871"/>
          </a:xfrm>
        </p:spPr>
        <p:txBody>
          <a:bodyPr/>
          <a:lstStyle/>
          <a:p>
            <a:pPr algn="ctr"/>
            <a:r>
              <a:rPr lang="en-US" sz="4000"/>
              <a:t>Ánh xạ liên kết toàn phần</a:t>
            </a:r>
            <a:br>
              <a:rPr lang="en-US" sz="4000" b="1"/>
            </a:br>
            <a:endParaRPr lang="en-US" sz="4000" b="1"/>
          </a:p>
        </p:txBody>
      </p:sp>
      <p:graphicFrame>
        <p:nvGraphicFramePr>
          <p:cNvPr id="3" name="Table 2"/>
          <p:cNvGraphicFramePr>
            <a:graphicFrameLocks noGrp="1"/>
          </p:cNvGraphicFramePr>
          <p:nvPr/>
        </p:nvGraphicFramePr>
        <p:xfrm>
          <a:off x="1219200" y="4114800"/>
          <a:ext cx="6172200" cy="701040"/>
        </p:xfrm>
        <a:graphic>
          <a:graphicData uri="http://schemas.openxmlformats.org/drawingml/2006/table">
            <a:tbl>
              <a:tblPr firstRow="1" bandRow="1">
                <a:tableStyleId>{5C22544A-7EE6-4342-B048-85BDC9FD1C3A}</a:tableStyleId>
              </a:tblPr>
              <a:tblGrid>
                <a:gridCol w="4191000"/>
                <a:gridCol w="1981200"/>
              </a:tblGrid>
              <a:tr h="370840">
                <a:tc>
                  <a:txBody>
                    <a:bodyPr/>
                    <a:lstStyle/>
                    <a:p>
                      <a:pPr algn="ctr"/>
                      <a:r>
                        <a:rPr lang="en-US" sz="2000">
                          <a:solidFill>
                            <a:schemeClr val="tx1"/>
                          </a:solidFill>
                          <a:latin typeface="+mj-lt"/>
                        </a:rPr>
                        <a:t>Tag</a:t>
                      </a:r>
                      <a:endParaRPr lang="en-US" sz="2000">
                        <a:solidFill>
                          <a:schemeClr val="tx1"/>
                        </a:solidFill>
                        <a:latin typeface="+mj-lt"/>
                      </a:endParaRPr>
                    </a:p>
                    <a:p>
                      <a:pPr algn="ctr"/>
                      <a:r>
                        <a:rPr lang="en-US" sz="2000">
                          <a:solidFill>
                            <a:schemeClr val="tx1"/>
                          </a:solidFill>
                          <a:latin typeface="+mj-lt"/>
                        </a:rPr>
                        <a:t>27 bít</a:t>
                      </a:r>
                      <a:endParaRPr lang="en-US" sz="200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solidFill>
                            <a:schemeClr val="tx1"/>
                          </a:solidFill>
                          <a:latin typeface="+mj-lt"/>
                        </a:rPr>
                        <a:t>Word</a:t>
                      </a:r>
                      <a:endParaRPr lang="en-US" sz="2000">
                        <a:solidFill>
                          <a:schemeClr val="tx1"/>
                        </a:solidFill>
                        <a:latin typeface="+mj-lt"/>
                      </a:endParaRPr>
                    </a:p>
                    <a:p>
                      <a:pPr algn="ctr"/>
                      <a:r>
                        <a:rPr lang="en-US" sz="2000">
                          <a:solidFill>
                            <a:schemeClr val="tx1"/>
                          </a:solidFill>
                          <a:latin typeface="+mj-lt"/>
                        </a:rPr>
                        <a:t>5</a:t>
                      </a:r>
                      <a:r>
                        <a:rPr lang="en-US" sz="2000" baseline="0">
                          <a:solidFill>
                            <a:schemeClr val="tx1"/>
                          </a:solidFill>
                          <a:latin typeface="+mj-lt"/>
                        </a:rPr>
                        <a:t> bít</a:t>
                      </a:r>
                      <a:endParaRPr lang="en-US" sz="200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Rectangle 3"/>
          <p:cNvSpPr/>
          <p:nvPr/>
        </p:nvSpPr>
        <p:spPr>
          <a:xfrm>
            <a:off x="4047657" y="3228945"/>
            <a:ext cx="1048685" cy="400110"/>
          </a:xfrm>
          <a:prstGeom prst="rect">
            <a:avLst/>
          </a:prstGeom>
        </p:spPr>
        <p:txBody>
          <a:bodyPr wrap="none">
            <a:spAutoFit/>
          </a:bodyPr>
          <a:lstStyle/>
          <a:p>
            <a:r>
              <a:rPr lang="en-US" b="0"/>
              <a:t>2</a:t>
            </a:r>
            <a:r>
              <a:rPr lang="en-US" b="0" baseline="30000"/>
              <a:t>32 </a:t>
            </a:r>
            <a:r>
              <a:rPr lang="en-US" b="0"/>
              <a:t>byte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30000"/>
              </a:lnSpc>
              <a:buClr>
                <a:srgbClr val="003300"/>
              </a:buClr>
              <a:buFont typeface="Wingdings" panose="05000000000000000000" pitchFamily="2" charset="2"/>
              <a:buChar char=""/>
            </a:pPr>
            <a:r>
              <a:rPr lang="en-US" b="0">
                <a:solidFill>
                  <a:srgbClr val="000000"/>
                </a:solidFill>
                <a:latin typeface="+mj-lt"/>
              </a:rPr>
              <a:t> </a:t>
            </a:r>
            <a:r>
              <a:rPr lang="vi-VN" b="0">
                <a:solidFill>
                  <a:srgbClr val="000000"/>
                </a:solidFill>
                <a:latin typeface="+mj-lt"/>
              </a:rPr>
              <a:t>Máy tính là thiết bị điện tử thực hiện công việc:</a:t>
            </a:r>
            <a:endParaRPr lang="en-US" b="0">
              <a:solidFill>
                <a:srgbClr val="000000"/>
              </a:solidFill>
              <a:latin typeface="+mj-lt"/>
            </a:endParaRPr>
          </a:p>
          <a:p>
            <a:pPr marL="971550" lvl="1" indent="-514350">
              <a:lnSpc>
                <a:spcPct val="130000"/>
              </a:lnSpc>
              <a:buClr>
                <a:schemeClr val="tx1">
                  <a:lumMod val="75000"/>
                  <a:lumOff val="25000"/>
                </a:schemeClr>
              </a:buClr>
              <a:buFont typeface="+mj-lt"/>
              <a:buAutoNum type="arabicPeriod"/>
            </a:pPr>
            <a:r>
              <a:rPr lang="vi-VN" b="0">
                <a:solidFill>
                  <a:srgbClr val="000000"/>
                </a:solidFill>
                <a:latin typeface="+mj-lt"/>
              </a:rPr>
              <a:t>Nhận thông tin vào</a:t>
            </a:r>
            <a:r>
              <a:rPr lang="en-US" b="0">
                <a:solidFill>
                  <a:srgbClr val="000000"/>
                </a:solidFill>
                <a:latin typeface="+mj-lt"/>
              </a:rPr>
              <a:t>.</a:t>
            </a:r>
            <a:endParaRPr lang="en-US" b="0">
              <a:solidFill>
                <a:srgbClr val="000000"/>
              </a:solidFill>
              <a:latin typeface="+mj-lt"/>
            </a:endParaRPr>
          </a:p>
          <a:p>
            <a:pPr marL="971550" lvl="1" indent="-514350">
              <a:lnSpc>
                <a:spcPct val="130000"/>
              </a:lnSpc>
              <a:buClr>
                <a:schemeClr val="tx1">
                  <a:lumMod val="75000"/>
                  <a:lumOff val="25000"/>
                </a:schemeClr>
              </a:buClr>
              <a:buFont typeface="+mj-lt"/>
              <a:buAutoNum type="arabicPeriod"/>
            </a:pPr>
            <a:r>
              <a:rPr lang="vi-VN" b="0">
                <a:solidFill>
                  <a:srgbClr val="000000"/>
                </a:solidFill>
                <a:latin typeface="+mj-lt"/>
              </a:rPr>
              <a:t>Xử lý thông tin theo dãy các lệnh được lưu trữ</a:t>
            </a:r>
            <a:r>
              <a:rPr lang="en-US" b="0">
                <a:solidFill>
                  <a:srgbClr val="000000"/>
                </a:solidFill>
                <a:latin typeface="+mj-lt"/>
              </a:rPr>
              <a:t> </a:t>
            </a:r>
            <a:r>
              <a:rPr lang="vi-VN" b="0">
                <a:solidFill>
                  <a:srgbClr val="000000"/>
                </a:solidFill>
                <a:latin typeface="+mj-lt"/>
              </a:rPr>
              <a:t>bên trong</a:t>
            </a:r>
            <a:r>
              <a:rPr lang="en-US" b="0">
                <a:solidFill>
                  <a:srgbClr val="000000"/>
                </a:solidFill>
                <a:latin typeface="+mj-lt"/>
              </a:rPr>
              <a:t>.</a:t>
            </a:r>
            <a:endParaRPr lang="en-US" b="0">
              <a:solidFill>
                <a:srgbClr val="000000"/>
              </a:solidFill>
              <a:latin typeface="+mj-lt"/>
            </a:endParaRPr>
          </a:p>
          <a:p>
            <a:pPr marL="971550" lvl="1" indent="-514350">
              <a:lnSpc>
                <a:spcPct val="130000"/>
              </a:lnSpc>
              <a:buClr>
                <a:schemeClr val="tx1">
                  <a:lumMod val="75000"/>
                  <a:lumOff val="25000"/>
                </a:schemeClr>
              </a:buClr>
              <a:buFont typeface="+mj-lt"/>
              <a:buAutoNum type="arabicPeriod"/>
            </a:pPr>
            <a:r>
              <a:rPr lang="vi-VN" b="0">
                <a:solidFill>
                  <a:srgbClr val="000000"/>
                </a:solidFill>
                <a:latin typeface="+mj-lt"/>
              </a:rPr>
              <a:t>Đưa thông tin ra.</a:t>
            </a:r>
            <a:endParaRPr lang="vi-VN" b="0">
              <a:solidFill>
                <a:srgbClr val="000000"/>
              </a:solidFill>
              <a:latin typeface="+mj-lt"/>
            </a:endParaRPr>
          </a:p>
          <a:p>
            <a:pPr>
              <a:lnSpc>
                <a:spcPct val="130000"/>
              </a:lnSpc>
              <a:buClr>
                <a:srgbClr val="003300"/>
              </a:buClr>
              <a:buFont typeface="Wingdings" panose="05000000000000000000" pitchFamily="2" charset="2"/>
              <a:buChar char=""/>
            </a:pPr>
            <a:r>
              <a:rPr lang="en-US" b="0">
                <a:solidFill>
                  <a:srgbClr val="000000"/>
                </a:solidFill>
                <a:latin typeface="+mj-lt"/>
              </a:rPr>
              <a:t> </a:t>
            </a:r>
            <a:r>
              <a:rPr lang="vi-VN" b="0">
                <a:solidFill>
                  <a:srgbClr val="000000"/>
                </a:solidFill>
                <a:latin typeface="+mj-lt"/>
              </a:rPr>
              <a:t>Chương trình là dãy các lệnh nằm trong bộ nhớ</a:t>
            </a:r>
            <a:r>
              <a:rPr lang="en-US" b="0">
                <a:solidFill>
                  <a:srgbClr val="000000"/>
                </a:solidFill>
                <a:latin typeface="+mj-lt"/>
              </a:rPr>
              <a:t> </a:t>
            </a:r>
            <a:r>
              <a:rPr lang="vi-VN" b="0">
                <a:solidFill>
                  <a:srgbClr val="000000"/>
                </a:solidFill>
                <a:latin typeface="+mj-lt"/>
              </a:rPr>
              <a:t>để yêu cầu máy tính thực hiện công việc.</a:t>
            </a:r>
            <a:endParaRPr lang="en-US" b="0">
              <a:solidFill>
                <a:srgbClr val="000000"/>
              </a:solidFill>
              <a:latin typeface="+mj-lt"/>
            </a:endParaRPr>
          </a:p>
          <a:p>
            <a:pPr marL="0" indent="0">
              <a:lnSpc>
                <a:spcPct val="130000"/>
              </a:lnSpc>
              <a:buClr>
                <a:srgbClr val="003300"/>
              </a:buClr>
              <a:buNone/>
            </a:pPr>
            <a:r>
              <a:rPr lang="vi-VN" b="0">
                <a:solidFill>
                  <a:srgbClr val="000000"/>
                </a:solidFill>
                <a:latin typeface="+mj-lt"/>
              </a:rPr>
              <a:t>=&gt; Máy tính hoạt động theo chương trình.</a:t>
            </a:r>
            <a:endParaRPr lang="en-US" b="0">
              <a:solidFill>
                <a:srgbClr val="000000"/>
              </a:solidFill>
              <a:latin typeface="+mj-lt"/>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1.2.1 KIẾN TRÚC TẬP LỆNH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wipe(left)">
                                      <p:cBhvr>
                                        <p:cTn id="24" dur="500"/>
                                        <p:tgtEl>
                                          <p:spTgt spid="2">
                                            <p:txEl>
                                              <p:pRg st="4" end="4"/>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wipe(left)">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ChangeArrowheads="1"/>
          </p:cNvSpPr>
          <p:nvPr>
            <p:ph type="body" idx="1"/>
          </p:nvPr>
        </p:nvSpPr>
        <p:spPr>
          <a:xfrm>
            <a:off x="228600" y="1295400"/>
            <a:ext cx="8686800" cy="4495800"/>
          </a:xfrm>
        </p:spPr>
        <p:txBody>
          <a:bodyPr/>
          <a:lstStyle/>
          <a:p>
            <a:pPr>
              <a:lnSpc>
                <a:spcPct val="130000"/>
              </a:lnSpc>
              <a:spcBef>
                <a:spcPts val="0"/>
              </a:spcBef>
              <a:buClr>
                <a:schemeClr val="tx1"/>
              </a:buClr>
              <a:buFont typeface="Wingdings" panose="05000000000000000000" pitchFamily="2" charset="2"/>
              <a:buChar char="§"/>
            </a:pPr>
            <a:r>
              <a:rPr lang="en-US" sz="2600" b="0" dirty="0" err="1">
                <a:latin typeface="+mj-lt"/>
              </a:rPr>
              <a:t>Bộ</a:t>
            </a:r>
            <a:r>
              <a:rPr lang="en-US" sz="2600" b="0" dirty="0">
                <a:latin typeface="+mj-lt"/>
              </a:rPr>
              <a:t> </a:t>
            </a:r>
            <a:r>
              <a:rPr lang="en-US" sz="2600" b="0" dirty="0" err="1">
                <a:latin typeface="+mj-lt"/>
              </a:rPr>
              <a:t>nhớ</a:t>
            </a:r>
            <a:r>
              <a:rPr lang="en-US" sz="2600" b="0" dirty="0">
                <a:latin typeface="+mj-lt"/>
              </a:rPr>
              <a:t> </a:t>
            </a:r>
            <a:r>
              <a:rPr lang="en-US" sz="2600" b="0" dirty="0" err="1">
                <a:latin typeface="+mj-lt"/>
              </a:rPr>
              <a:t>chính</a:t>
            </a:r>
            <a:r>
              <a:rPr lang="en-US" sz="2600" b="0" dirty="0">
                <a:latin typeface="+mj-lt"/>
              </a:rPr>
              <a:t> = 4GB = 2</a:t>
            </a:r>
            <a:r>
              <a:rPr lang="en-US" sz="2600" b="0" baseline="30000" dirty="0">
                <a:latin typeface="+mj-lt"/>
              </a:rPr>
              <a:t>32 </a:t>
            </a:r>
            <a:r>
              <a:rPr lang="en-US" sz="2600" b="0" dirty="0">
                <a:latin typeface="+mj-lt"/>
              </a:rPr>
              <a:t>byte =&gt; </a:t>
            </a:r>
            <a:r>
              <a:rPr lang="en-US" sz="2600" b="0" dirty="0">
                <a:solidFill>
                  <a:srgbClr val="FF0000"/>
                </a:solidFill>
                <a:latin typeface="+mj-lt"/>
              </a:rPr>
              <a:t>N = 32 </a:t>
            </a:r>
            <a:endParaRPr lang="en-US" sz="2600" b="0" dirty="0">
              <a:solidFill>
                <a:srgbClr val="FF0000"/>
              </a:solidFill>
              <a:latin typeface="+mj-lt"/>
            </a:endParaRPr>
          </a:p>
          <a:p>
            <a:pPr>
              <a:lnSpc>
                <a:spcPct val="130000"/>
              </a:lnSpc>
              <a:spcBef>
                <a:spcPts val="0"/>
              </a:spcBef>
              <a:buClr>
                <a:schemeClr val="tx1"/>
              </a:buClr>
              <a:buFont typeface="Wingdings" panose="05000000000000000000" pitchFamily="2" charset="2"/>
              <a:buChar char="§"/>
            </a:pPr>
            <a:r>
              <a:rPr lang="en-US" sz="2600" b="0" dirty="0">
                <a:latin typeface="+mj-lt"/>
              </a:rPr>
              <a:t>Line = 32 byte = </a:t>
            </a:r>
            <a:r>
              <a:rPr lang="en-US" sz="2600" b="0" dirty="0"/>
              <a:t>2</a:t>
            </a:r>
            <a:r>
              <a:rPr lang="en-US" sz="2600" b="0" baseline="30000" dirty="0"/>
              <a:t>5 </a:t>
            </a:r>
            <a:r>
              <a:rPr lang="en-US" sz="2600" b="0" dirty="0"/>
              <a:t>byte =&gt; </a:t>
            </a:r>
            <a:r>
              <a:rPr lang="en-US" sz="2600" b="0" dirty="0">
                <a:solidFill>
                  <a:srgbClr val="FF0000"/>
                </a:solidFill>
              </a:rPr>
              <a:t>W = 5 </a:t>
            </a:r>
            <a:endParaRPr lang="en-US" sz="2600" b="0" dirty="0">
              <a:solidFill>
                <a:srgbClr val="FF0000"/>
              </a:solidFill>
            </a:endParaRPr>
          </a:p>
          <a:p>
            <a:pPr>
              <a:lnSpc>
                <a:spcPct val="130000"/>
              </a:lnSpc>
              <a:spcBef>
                <a:spcPts val="0"/>
              </a:spcBef>
              <a:buClr>
                <a:schemeClr val="tx1"/>
              </a:buClr>
              <a:buFont typeface="Wingdings" panose="05000000000000000000" pitchFamily="2" charset="2"/>
              <a:buChar char="§"/>
            </a:pPr>
            <a:r>
              <a:rPr lang="en-US" sz="2600" b="0" dirty="0" err="1">
                <a:latin typeface="+mj-lt"/>
              </a:rPr>
              <a:t>Số</a:t>
            </a:r>
            <a:r>
              <a:rPr lang="en-US" sz="2600" b="0" dirty="0">
                <a:latin typeface="+mj-lt"/>
              </a:rPr>
              <a:t> Line </a:t>
            </a:r>
            <a:r>
              <a:rPr lang="en-US" sz="2600" b="0" dirty="0" err="1">
                <a:latin typeface="+mj-lt"/>
              </a:rPr>
              <a:t>trong</a:t>
            </a:r>
            <a:r>
              <a:rPr lang="en-US" sz="2600" b="0" dirty="0">
                <a:latin typeface="+mj-lt"/>
              </a:rPr>
              <a:t> Cache = </a:t>
            </a:r>
            <a:r>
              <a:rPr lang="en-US" sz="2600" b="0" dirty="0"/>
              <a:t>2</a:t>
            </a:r>
            <a:r>
              <a:rPr lang="en-US" sz="2600" b="0" baseline="30000" dirty="0"/>
              <a:t>18</a:t>
            </a:r>
            <a:r>
              <a:rPr lang="en-US" sz="2600" b="0" dirty="0"/>
              <a:t>/2</a:t>
            </a:r>
            <a:r>
              <a:rPr lang="en-US" sz="2600" b="0" baseline="30000" dirty="0"/>
              <a:t>5</a:t>
            </a:r>
            <a:r>
              <a:rPr lang="en-US" sz="2600" b="0" dirty="0"/>
              <a:t>=2</a:t>
            </a:r>
            <a:r>
              <a:rPr lang="en-US" sz="2600" b="0" baseline="30000" dirty="0"/>
              <a:t>13 </a:t>
            </a:r>
            <a:r>
              <a:rPr lang="en-US" sz="2600" b="0" dirty="0"/>
              <a:t>Line </a:t>
            </a:r>
            <a:endParaRPr lang="en-US" sz="2600" b="0" dirty="0"/>
          </a:p>
          <a:p>
            <a:pPr>
              <a:lnSpc>
                <a:spcPct val="130000"/>
              </a:lnSpc>
              <a:spcBef>
                <a:spcPts val="0"/>
              </a:spcBef>
              <a:buClr>
                <a:schemeClr val="tx1"/>
              </a:buClr>
              <a:buFont typeface="Wingdings" panose="05000000000000000000" pitchFamily="2" charset="2"/>
              <a:buChar char="§"/>
            </a:pPr>
            <a:r>
              <a:rPr lang="en-US" sz="2600" b="0" dirty="0" err="1">
                <a:latin typeface="+mj-lt"/>
              </a:rPr>
              <a:t>Một</a:t>
            </a:r>
            <a:r>
              <a:rPr lang="en-US" sz="2600" b="0" dirty="0">
                <a:latin typeface="+mj-lt"/>
              </a:rPr>
              <a:t> Set </a:t>
            </a:r>
            <a:r>
              <a:rPr lang="en-US" sz="2600" b="0" dirty="0" err="1">
                <a:latin typeface="+mj-lt"/>
              </a:rPr>
              <a:t>có</a:t>
            </a:r>
            <a:r>
              <a:rPr lang="en-US" sz="2600" b="0" dirty="0">
                <a:latin typeface="+mj-lt"/>
              </a:rPr>
              <a:t> 4 Line = </a:t>
            </a:r>
            <a:r>
              <a:rPr lang="en-US" sz="2600" b="0" dirty="0"/>
              <a:t>2</a:t>
            </a:r>
            <a:r>
              <a:rPr lang="en-US" sz="2600" b="0" baseline="30000" dirty="0"/>
              <a:t>2</a:t>
            </a:r>
            <a:r>
              <a:rPr lang="en-US" sz="2600" b="0" dirty="0"/>
              <a:t> Line </a:t>
            </a:r>
            <a:endParaRPr lang="en-US" sz="2600" b="0" dirty="0"/>
          </a:p>
          <a:p>
            <a:pPr marL="0" indent="0">
              <a:lnSpc>
                <a:spcPct val="130000"/>
              </a:lnSpc>
              <a:spcBef>
                <a:spcPts val="0"/>
              </a:spcBef>
              <a:buClr>
                <a:schemeClr val="tx1"/>
              </a:buClr>
              <a:buNone/>
            </a:pPr>
            <a:r>
              <a:rPr lang="en-US" sz="2600" b="0" dirty="0"/>
              <a:t>=&gt; </a:t>
            </a:r>
            <a:r>
              <a:rPr lang="en-US" sz="2600" b="0" dirty="0" err="1"/>
              <a:t>Số</a:t>
            </a:r>
            <a:r>
              <a:rPr lang="en-US" sz="2600" b="0" dirty="0"/>
              <a:t> set </a:t>
            </a:r>
            <a:r>
              <a:rPr lang="en-US" sz="2600" b="0" dirty="0" err="1"/>
              <a:t>trong</a:t>
            </a:r>
            <a:r>
              <a:rPr lang="en-US" sz="2600" b="0" dirty="0"/>
              <a:t> Cache 2</a:t>
            </a:r>
            <a:r>
              <a:rPr lang="en-US" sz="2600" b="0" baseline="30000" dirty="0"/>
              <a:t>13</a:t>
            </a:r>
            <a:r>
              <a:rPr lang="en-US" sz="2600" b="0" dirty="0"/>
              <a:t>/2</a:t>
            </a:r>
            <a:r>
              <a:rPr lang="en-US" sz="2600" b="0" baseline="30000" dirty="0"/>
              <a:t>2</a:t>
            </a:r>
            <a:r>
              <a:rPr lang="en-US" sz="2600" b="0" dirty="0"/>
              <a:t>=2</a:t>
            </a:r>
            <a:r>
              <a:rPr lang="en-US" sz="2600" b="0" baseline="30000" dirty="0"/>
              <a:t>11 </a:t>
            </a:r>
            <a:r>
              <a:rPr lang="en-US" sz="2600" b="0" dirty="0"/>
              <a:t>Set =&gt; </a:t>
            </a:r>
            <a:r>
              <a:rPr lang="en-US" sz="2600" b="0" dirty="0">
                <a:solidFill>
                  <a:srgbClr val="FF0000"/>
                </a:solidFill>
              </a:rPr>
              <a:t>S = 11</a:t>
            </a:r>
            <a:r>
              <a:rPr lang="en-US" sz="2600" b="0" dirty="0"/>
              <a:t> </a:t>
            </a:r>
            <a:endParaRPr lang="en-US" sz="2600" b="0" dirty="0">
              <a:solidFill>
                <a:srgbClr val="FF0000"/>
              </a:solidFill>
              <a:latin typeface="+mj-lt"/>
            </a:endParaRPr>
          </a:p>
          <a:p>
            <a:pPr>
              <a:lnSpc>
                <a:spcPct val="130000"/>
              </a:lnSpc>
              <a:spcBef>
                <a:spcPts val="0"/>
              </a:spcBef>
              <a:buClr>
                <a:schemeClr val="tx1"/>
              </a:buClr>
              <a:buFont typeface="Wingdings" panose="05000000000000000000" pitchFamily="2" charset="2"/>
              <a:buChar char="§"/>
            </a:pPr>
            <a:r>
              <a:rPr lang="en-US" sz="2600" b="0" dirty="0" err="1"/>
              <a:t>Số</a:t>
            </a:r>
            <a:r>
              <a:rPr lang="en-US" sz="2600" b="0" dirty="0"/>
              <a:t> bit </a:t>
            </a:r>
            <a:r>
              <a:rPr lang="en-US" sz="2600" b="0" dirty="0" err="1"/>
              <a:t>của</a:t>
            </a:r>
            <a:r>
              <a:rPr lang="en-US" sz="2600" b="0" dirty="0"/>
              <a:t> </a:t>
            </a:r>
            <a:r>
              <a:rPr lang="en-US" sz="2600" b="0" dirty="0" err="1"/>
              <a:t>trường</a:t>
            </a:r>
            <a:r>
              <a:rPr lang="en-US" sz="2600" b="0" dirty="0"/>
              <a:t> Tag </a:t>
            </a:r>
            <a:r>
              <a:rPr lang="en-US" sz="2600" b="0" dirty="0" err="1"/>
              <a:t>sẽ</a:t>
            </a:r>
            <a:r>
              <a:rPr lang="en-US" sz="2600" b="0" dirty="0"/>
              <a:t> </a:t>
            </a:r>
            <a:r>
              <a:rPr lang="en-US" sz="2600" b="0" dirty="0" err="1"/>
              <a:t>là</a:t>
            </a:r>
            <a:r>
              <a:rPr lang="en-US" sz="2600" b="0" dirty="0"/>
              <a:t>: </a:t>
            </a:r>
            <a:r>
              <a:rPr lang="en-US" sz="2600" b="0" dirty="0">
                <a:solidFill>
                  <a:srgbClr val="FF0000"/>
                </a:solidFill>
              </a:rPr>
              <a:t>T=</a:t>
            </a:r>
            <a:r>
              <a:rPr lang="en-US" sz="2600" b="0" dirty="0"/>
              <a:t>32-(5+11)=</a:t>
            </a:r>
            <a:r>
              <a:rPr lang="en-US" sz="2600" b="0" dirty="0">
                <a:solidFill>
                  <a:srgbClr val="FF0000"/>
                </a:solidFill>
                <a:latin typeface="+mj-lt"/>
              </a:rPr>
              <a:t>16 </a:t>
            </a:r>
            <a:endParaRPr lang="en-US" sz="2600" b="0" dirty="0">
              <a:solidFill>
                <a:srgbClr val="FF0000"/>
              </a:solidFill>
              <a:latin typeface="+mj-lt"/>
            </a:endParaRPr>
          </a:p>
        </p:txBody>
      </p:sp>
      <p:sp>
        <p:nvSpPr>
          <p:cNvPr id="2355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5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Rectangle 2"/>
          <p:cNvSpPr>
            <a:spLocks noGrp="1" noChangeArrowheads="1"/>
          </p:cNvSpPr>
          <p:nvPr>
            <p:ph type="title"/>
          </p:nvPr>
        </p:nvSpPr>
        <p:spPr>
          <a:xfrm>
            <a:off x="76200" y="288929"/>
            <a:ext cx="8763000" cy="777871"/>
          </a:xfrm>
        </p:spPr>
        <p:txBody>
          <a:bodyPr/>
          <a:lstStyle/>
          <a:p>
            <a:pPr algn="ctr"/>
            <a:r>
              <a:rPr lang="en-US" sz="4000"/>
              <a:t>Ánh xạ liên kết tập hợp 4 đường</a:t>
            </a:r>
            <a:endParaRPr lang="en-US" sz="4000" b="1"/>
          </a:p>
        </p:txBody>
      </p:sp>
      <p:graphicFrame>
        <p:nvGraphicFramePr>
          <p:cNvPr id="3" name="Table 2"/>
          <p:cNvGraphicFramePr>
            <a:graphicFrameLocks noGrp="1"/>
          </p:cNvGraphicFramePr>
          <p:nvPr/>
        </p:nvGraphicFramePr>
        <p:xfrm>
          <a:off x="1219200" y="5029200"/>
          <a:ext cx="6096000" cy="70104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sz="2000" dirty="0">
                          <a:solidFill>
                            <a:schemeClr val="tx1"/>
                          </a:solidFill>
                          <a:latin typeface="+mj-lt"/>
                        </a:rPr>
                        <a:t>Tag</a:t>
                      </a:r>
                      <a:endParaRPr lang="en-US" sz="2000" dirty="0">
                        <a:solidFill>
                          <a:schemeClr val="tx1"/>
                        </a:solidFill>
                        <a:latin typeface="+mj-lt"/>
                      </a:endParaRPr>
                    </a:p>
                    <a:p>
                      <a:pPr algn="ctr"/>
                      <a:r>
                        <a:rPr lang="en-US" sz="2000" dirty="0">
                          <a:solidFill>
                            <a:schemeClr val="tx1"/>
                          </a:solidFill>
                          <a:latin typeface="+mj-lt"/>
                        </a:rPr>
                        <a:t>16 </a:t>
                      </a:r>
                      <a:r>
                        <a:rPr lang="en-US" sz="2000" dirty="0" err="1">
                          <a:solidFill>
                            <a:schemeClr val="tx1"/>
                          </a:solidFill>
                          <a:latin typeface="+mj-lt"/>
                        </a:rPr>
                        <a:t>bít</a:t>
                      </a:r>
                      <a:endParaRPr lang="en-US" sz="200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solidFill>
                            <a:schemeClr val="tx1"/>
                          </a:solidFill>
                          <a:latin typeface="+mj-lt"/>
                        </a:rPr>
                        <a:t>Set</a:t>
                      </a:r>
                      <a:endParaRPr lang="en-US" sz="2000">
                        <a:solidFill>
                          <a:schemeClr val="tx1"/>
                        </a:solidFill>
                        <a:latin typeface="+mj-lt"/>
                      </a:endParaRPr>
                    </a:p>
                    <a:p>
                      <a:pPr algn="ctr"/>
                      <a:r>
                        <a:rPr lang="en-US" sz="2000" dirty="0">
                          <a:solidFill>
                            <a:schemeClr val="tx1"/>
                          </a:solidFill>
                          <a:latin typeface="+mj-lt"/>
                        </a:rPr>
                        <a:t>11 </a:t>
                      </a:r>
                      <a:r>
                        <a:rPr lang="en-US" sz="2000" dirty="0" err="1">
                          <a:solidFill>
                            <a:schemeClr val="tx1"/>
                          </a:solidFill>
                          <a:latin typeface="+mj-lt"/>
                        </a:rPr>
                        <a:t>bít</a:t>
                      </a:r>
                      <a:endParaRPr lang="en-US" sz="200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a:solidFill>
                            <a:schemeClr val="tx1"/>
                          </a:solidFill>
                          <a:latin typeface="+mj-lt"/>
                        </a:rPr>
                        <a:t>Word</a:t>
                      </a:r>
                      <a:endParaRPr lang="en-US" sz="2000">
                        <a:solidFill>
                          <a:schemeClr val="tx1"/>
                        </a:solidFill>
                        <a:latin typeface="+mj-lt"/>
                      </a:endParaRPr>
                    </a:p>
                    <a:p>
                      <a:pPr algn="ctr"/>
                      <a:r>
                        <a:rPr lang="en-US" sz="2000">
                          <a:solidFill>
                            <a:schemeClr val="tx1"/>
                          </a:solidFill>
                          <a:latin typeface="+mj-lt"/>
                        </a:rPr>
                        <a:t>5</a:t>
                      </a:r>
                      <a:r>
                        <a:rPr lang="en-US" sz="2000" baseline="0">
                          <a:solidFill>
                            <a:schemeClr val="tx1"/>
                          </a:solidFill>
                          <a:latin typeface="+mj-lt"/>
                        </a:rPr>
                        <a:t> bít</a:t>
                      </a:r>
                      <a:endParaRPr lang="en-US" sz="200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0" y="365129"/>
            <a:ext cx="8991600" cy="701671"/>
          </a:xfrm>
        </p:spPr>
        <p:txBody>
          <a:bodyPr/>
          <a:lstStyle/>
          <a:p>
            <a:pPr algn="ctr"/>
            <a:r>
              <a:rPr lang="de-DE" b="1" dirty="0"/>
              <a:t>4.4.4 Các phương pháp thay thế dữ liệu</a:t>
            </a:r>
            <a:endParaRPr lang="en-US" b="1" dirty="0"/>
          </a:p>
        </p:txBody>
      </p:sp>
      <p:sp>
        <p:nvSpPr>
          <p:cNvPr id="241667" name="Rectangle 3"/>
          <p:cNvSpPr>
            <a:spLocks noGrp="1" noChangeArrowheads="1"/>
          </p:cNvSpPr>
          <p:nvPr>
            <p:ph type="body" idx="1"/>
          </p:nvPr>
        </p:nvSpPr>
        <p:spPr>
          <a:xfrm>
            <a:off x="374768" y="1370012"/>
            <a:ext cx="8159632" cy="4421188"/>
          </a:xfrm>
        </p:spPr>
        <p:txBody>
          <a:bodyPr/>
          <a:lstStyle/>
          <a:p>
            <a:pPr>
              <a:buFontTx/>
              <a:buNone/>
            </a:pPr>
            <a:r>
              <a:rPr lang="en-US" sz="3600" b="1">
                <a:latin typeface="+mj-lt"/>
              </a:rPr>
              <a:t>Có 4 phương pháp</a:t>
            </a:r>
            <a:endParaRPr lang="en-US" sz="3600" b="1">
              <a:latin typeface="+mj-lt"/>
            </a:endParaRPr>
          </a:p>
          <a:p>
            <a:pPr>
              <a:buClr>
                <a:schemeClr val="tx1"/>
              </a:buClr>
              <a:buFont typeface="Wingdings" panose="05000000000000000000" pitchFamily="2" charset="2"/>
              <a:buChar char="§"/>
            </a:pPr>
            <a:r>
              <a:rPr lang="en-US" sz="3600" b="0">
                <a:latin typeface="+mj-lt"/>
              </a:rPr>
              <a:t>LFU (least frequency used).</a:t>
            </a:r>
            <a:endParaRPr lang="en-US" sz="3600" b="0">
              <a:latin typeface="+mj-lt"/>
            </a:endParaRPr>
          </a:p>
          <a:p>
            <a:pPr>
              <a:buClr>
                <a:schemeClr val="tx1"/>
              </a:buClr>
              <a:buFont typeface="Wingdings" panose="05000000000000000000" pitchFamily="2" charset="2"/>
              <a:buChar char="§"/>
            </a:pPr>
            <a:r>
              <a:rPr lang="en-US" sz="3600" b="0">
                <a:latin typeface="+mj-lt"/>
              </a:rPr>
              <a:t>LRU (least recently used)</a:t>
            </a:r>
            <a:endParaRPr lang="en-US" sz="3600" b="0">
              <a:latin typeface="+mj-lt"/>
            </a:endParaRPr>
          </a:p>
          <a:p>
            <a:pPr>
              <a:buClr>
                <a:schemeClr val="tx1"/>
              </a:buClr>
              <a:buFont typeface="Wingdings" panose="05000000000000000000" pitchFamily="2" charset="2"/>
              <a:buChar char="§"/>
            </a:pPr>
            <a:r>
              <a:rPr lang="en-US" sz="3600" b="0">
                <a:latin typeface="+mj-lt"/>
              </a:rPr>
              <a:t>FIFO(first in first out)</a:t>
            </a:r>
            <a:endParaRPr lang="en-US" sz="3600" b="0">
              <a:latin typeface="+mj-lt"/>
            </a:endParaRPr>
          </a:p>
          <a:p>
            <a:pPr>
              <a:buClr>
                <a:schemeClr val="tx1"/>
              </a:buClr>
              <a:buFont typeface="Wingdings" panose="05000000000000000000" pitchFamily="2" charset="2"/>
              <a:buChar char="§"/>
            </a:pPr>
            <a:r>
              <a:rPr lang="en-US" sz="3600" b="0">
                <a:latin typeface="+mj-lt"/>
              </a:rPr>
              <a:t>Random (Ngẫu nhiên).</a:t>
            </a:r>
            <a:endParaRPr lang="en-US" sz="3600" b="0">
              <a:latin typeface="+mj-lt"/>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81000" y="348584"/>
            <a:ext cx="7924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dirty="0"/>
              <a:t>CHƯƠNG </a:t>
            </a:r>
            <a:r>
              <a:rPr lang="vi-VN" dirty="0"/>
              <a:t>4</a:t>
            </a:r>
            <a:r>
              <a:rPr lang="en-US" dirty="0"/>
              <a:t>: THIẾT KẾ BỘ NHỚ</a:t>
            </a:r>
            <a:endParaRPr lang="en-US" dirty="0"/>
          </a:p>
        </p:txBody>
      </p:sp>
      <p:grpSp>
        <p:nvGrpSpPr>
          <p:cNvPr id="5" name="Group 4"/>
          <p:cNvGrpSpPr/>
          <p:nvPr/>
        </p:nvGrpSpPr>
        <p:grpSpPr>
          <a:xfrm>
            <a:off x="76200" y="3505200"/>
            <a:ext cx="7848600"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143000"/>
            <a:ext cx="8305800" cy="4487382"/>
          </a:xfrm>
          <a:prstGeom prst="rect">
            <a:avLst/>
          </a:prstGeom>
        </p:spPr>
        <p:txBody>
          <a:bodyPr wrap="square">
            <a:spAutoFit/>
          </a:bodyPr>
          <a:lstStyle/>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1</a:t>
            </a:r>
            <a:r>
              <a:rPr lang="en-US" sz="3400" b="0" dirty="0">
                <a:solidFill>
                  <a:srgbClr val="000000"/>
                </a:solidFill>
              </a:rPr>
              <a:t> </a:t>
            </a:r>
            <a:r>
              <a:rPr lang="en-US" sz="3400" b="0" dirty="0" err="1">
                <a:solidFill>
                  <a:srgbClr val="000000"/>
                </a:solidFill>
              </a:rPr>
              <a:t>Mô</a:t>
            </a:r>
            <a:r>
              <a:rPr lang="en-US" sz="3400" b="0" dirty="0">
                <a:solidFill>
                  <a:srgbClr val="000000"/>
                </a:solidFill>
              </a:rPr>
              <a:t> </a:t>
            </a:r>
            <a:r>
              <a:rPr lang="en-US" sz="3400" b="0" dirty="0" err="1">
                <a:solidFill>
                  <a:srgbClr val="000000"/>
                </a:solidFill>
              </a:rPr>
              <a:t>hình</a:t>
            </a:r>
            <a:r>
              <a:rPr lang="en-US" sz="3400" b="0" dirty="0">
                <a:solidFill>
                  <a:srgbClr val="000000"/>
                </a:solidFill>
              </a:rPr>
              <a: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cấp</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2</a:t>
            </a:r>
            <a:r>
              <a:rPr lang="en-US" sz="3400" b="0" dirty="0">
                <a:solidFill>
                  <a:srgbClr val="000000"/>
                </a:solidFill>
              </a:rPr>
              <a:t> </a:t>
            </a:r>
            <a:r>
              <a:rPr lang="en-US" sz="3400" b="0" dirty="0" err="1">
                <a:solidFill>
                  <a:srgbClr val="000000"/>
                </a:solidFill>
              </a:rPr>
              <a:t>Xây</a:t>
            </a:r>
            <a:r>
              <a:rPr lang="en-US" sz="3400" b="0" dirty="0">
                <a:solidFill>
                  <a:srgbClr val="000000"/>
                </a:solidFill>
              </a:rPr>
              <a:t> </a:t>
            </a:r>
            <a:r>
              <a:rPr lang="en-US" sz="3400" b="0" dirty="0" err="1">
                <a:solidFill>
                  <a:srgbClr val="000000"/>
                </a:solidFill>
              </a:rPr>
              <a:t>dựng</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3</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Cache.</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4</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trang</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5</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đoạn</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6</a:t>
            </a:r>
            <a:r>
              <a:rPr lang="en-US" sz="3400" b="0" dirty="0">
                <a:solidFill>
                  <a:srgbClr val="000000"/>
                </a:solidFill>
              </a:rPr>
              <a:t> </a:t>
            </a:r>
            <a:r>
              <a:rPr lang="en-US" sz="3400" b="0" dirty="0" err="1">
                <a:solidFill>
                  <a:srgbClr val="000000"/>
                </a:solidFill>
              </a:rPr>
              <a:t>Ngắt</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en-US" sz="3400" b="0" dirty="0" err="1">
                <a:solidFill>
                  <a:srgbClr val="000000"/>
                </a:solidFill>
              </a:rPr>
              <a:t>loại</a:t>
            </a:r>
            <a:r>
              <a:rPr lang="en-US" sz="3400" b="0" dirty="0">
                <a:solidFill>
                  <a:srgbClr val="000000"/>
                </a:solidFill>
              </a:rPr>
              <a:t> </a:t>
            </a:r>
            <a:r>
              <a:rPr lang="en-US" sz="3400" b="0" dirty="0" err="1">
                <a:solidFill>
                  <a:srgbClr val="000000"/>
                </a:solidFill>
              </a:rPr>
              <a:t>trừ</a:t>
            </a:r>
            <a:r>
              <a:rPr lang="en-US" sz="3400" b="0" dirty="0">
                <a:solidFill>
                  <a:srgbClr val="000000"/>
                </a:solidFill>
              </a:rPr>
              <a:t>.</a:t>
            </a:r>
            <a:endParaRPr lang="en-US" sz="3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1"/>
            <a:ext cx="8991600" cy="5181599"/>
          </a:xfrm>
        </p:spPr>
        <p:txBody>
          <a:bodyPr/>
          <a:lstStyle/>
          <a:p>
            <a:pPr>
              <a:lnSpc>
                <a:spcPct val="130000"/>
              </a:lnSpc>
              <a:spcBef>
                <a:spcPts val="0"/>
              </a:spcBef>
              <a:buClr>
                <a:schemeClr val="tx1"/>
              </a:buClr>
              <a:buFont typeface="Wingdings" panose="05000000000000000000" pitchFamily="2" charset="2"/>
              <a:buChar char="§"/>
            </a:pPr>
            <a:r>
              <a:rPr lang="en-US" sz="3000" b="0">
                <a:solidFill>
                  <a:srgbClr val="000000"/>
                </a:solidFill>
                <a:latin typeface="+mj-lt"/>
              </a:rPr>
              <a:t>Bộ nhớ ảo là kỹ thuật cho phép thực thi chương trình mà nó có thể không hoàn toàn trong bộ nhớ. </a:t>
            </a:r>
            <a:endParaRPr lang="en-US"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en-US" sz="3000" b="0">
                <a:solidFill>
                  <a:srgbClr val="000000"/>
                </a:solidFill>
                <a:latin typeface="+mj-lt"/>
              </a:rPr>
              <a:t>Các chương trình có thể lớn hơn bộ nhớ vật lý.</a:t>
            </a:r>
            <a:endParaRPr lang="en-US"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en-US" sz="3000" b="0">
                <a:solidFill>
                  <a:srgbClr val="000000"/>
                </a:solidFill>
                <a:latin typeface="+mj-lt"/>
              </a:rPr>
              <a:t>Bộ nhớ ảo phóng đại bộ nhớ chính thành bộ nhớ luận lý cực lớn khi được hiển thị bởi người dùng.</a:t>
            </a:r>
            <a:endParaRPr lang="en-US"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en-US" sz="3000" b="0">
                <a:solidFill>
                  <a:srgbClr val="000000"/>
                </a:solidFill>
                <a:latin typeface="+mj-lt"/>
              </a:rPr>
              <a:t>Bộ nhớ ảo cho phép các chương trình dễ dàng chia sẻ tập tin và không gian địa chỉ.</a:t>
            </a:r>
            <a:endParaRPr lang="en-US" sz="3000" b="0">
              <a:solidFill>
                <a:srgbClr val="000000"/>
              </a:solidFill>
              <a:latin typeface="+mj-lt"/>
            </a:endParaRPr>
          </a:p>
          <a:p>
            <a:pPr>
              <a:lnSpc>
                <a:spcPct val="120000"/>
              </a:lnSpc>
              <a:spcBef>
                <a:spcPts val="0"/>
              </a:spcBef>
              <a:buClr>
                <a:schemeClr val="tx1"/>
              </a:buClr>
              <a:buFont typeface="Wingdings" panose="05000000000000000000" pitchFamily="2" charset="2"/>
              <a:buChar char="§"/>
            </a:pPr>
            <a:endParaRPr lang="en-US" b="0">
              <a:solidFill>
                <a:srgbClr val="000000"/>
              </a:solidFill>
              <a:latin typeface="+mj-lt"/>
            </a:endParaRPr>
          </a:p>
        </p:txBody>
      </p:sp>
      <p:sp>
        <p:nvSpPr>
          <p:cNvPr id="3" name="Title 1"/>
          <p:cNvSpPr txBox="1"/>
          <p:nvPr/>
        </p:nvSpPr>
        <p:spPr>
          <a:xfrm>
            <a:off x="152400" y="348584"/>
            <a:ext cx="81915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dirty="0"/>
              <a:t>SỰ CẦN THIẾT CỦA BỘ NHỚ ẢO</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1"/>
            <a:ext cx="8991600" cy="5181599"/>
          </a:xfrm>
        </p:spPr>
        <p:txBody>
          <a:bodyPr/>
          <a:lstStyle/>
          <a:p>
            <a:pPr marL="0" indent="0">
              <a:lnSpc>
                <a:spcPct val="110000"/>
              </a:lnSpc>
              <a:spcBef>
                <a:spcPts val="0"/>
              </a:spcBef>
              <a:buClr>
                <a:schemeClr val="tx1"/>
              </a:buClr>
              <a:buNone/>
            </a:pPr>
            <a:r>
              <a:rPr lang="en-US" sz="2400" b="0">
                <a:solidFill>
                  <a:srgbClr val="000000"/>
                </a:solidFill>
                <a:latin typeface="+mj-lt"/>
              </a:rPr>
              <a:t>Khi xem xét các chương trình thực thi, trong nhiều trường hợp toàn bộ chương trình là không cần thiết. Khả năng thực thi chương trình khi chỉ một phần chương trình ở trong bộ nhớ có nhiều lợi điểm:</a:t>
            </a:r>
            <a:endParaRPr lang="en-US" sz="2400" b="0">
              <a:solidFill>
                <a:srgbClr val="000000"/>
              </a:solidFill>
              <a:latin typeface="+mj-lt"/>
            </a:endParaRPr>
          </a:p>
          <a:p>
            <a:pPr>
              <a:lnSpc>
                <a:spcPct val="110000"/>
              </a:lnSpc>
              <a:spcBef>
                <a:spcPts val="0"/>
              </a:spcBef>
              <a:buClr>
                <a:schemeClr val="tx1"/>
              </a:buClr>
              <a:buFont typeface="Wingdings" panose="05000000000000000000" pitchFamily="2" charset="2"/>
              <a:buChar char="§"/>
            </a:pPr>
            <a:r>
              <a:rPr lang="en-US" sz="2400" b="0">
                <a:solidFill>
                  <a:srgbClr val="000000"/>
                </a:solidFill>
                <a:latin typeface="+mj-lt"/>
              </a:rPr>
              <a:t>Chương trình không bị ràng buộc bởi không gian bộ nhớ vật lý sẵn có. Người dùng có thể viết chương trình có không gian địa chỉ ảo rất lớn, đơn giản hoá tác vụ lập trình.</a:t>
            </a:r>
            <a:endParaRPr lang="en-US" sz="2400" b="0">
              <a:solidFill>
                <a:srgbClr val="000000"/>
              </a:solidFill>
              <a:latin typeface="+mj-lt"/>
            </a:endParaRPr>
          </a:p>
          <a:p>
            <a:pPr>
              <a:lnSpc>
                <a:spcPct val="110000"/>
              </a:lnSpc>
              <a:spcBef>
                <a:spcPts val="0"/>
              </a:spcBef>
              <a:buClr>
                <a:schemeClr val="tx1"/>
              </a:buClr>
              <a:buFont typeface="Wingdings" panose="05000000000000000000" pitchFamily="2" charset="2"/>
              <a:buChar char="§"/>
            </a:pPr>
            <a:r>
              <a:rPr lang="en-US" sz="2400" b="0">
                <a:solidFill>
                  <a:srgbClr val="000000"/>
                </a:solidFill>
                <a:latin typeface="+mj-lt"/>
              </a:rPr>
              <a:t>Nhiều chương trình hơn có thể được thực thi tại một thời điểm, vì mỗi chương trình lấy ít hơn bộ nhớ vật lý nên =&gt; tăng việc sử dụng CPU và thông lượng nhưng không tăng thời gian đáp ứng.</a:t>
            </a:r>
            <a:endParaRPr lang="en-US" sz="2400" b="0">
              <a:solidFill>
                <a:srgbClr val="000000"/>
              </a:solidFill>
              <a:latin typeface="+mj-lt"/>
            </a:endParaRPr>
          </a:p>
          <a:p>
            <a:pPr>
              <a:lnSpc>
                <a:spcPct val="110000"/>
              </a:lnSpc>
              <a:spcBef>
                <a:spcPts val="0"/>
              </a:spcBef>
              <a:buClr>
                <a:schemeClr val="tx1"/>
              </a:buClr>
              <a:buFont typeface="Wingdings" panose="05000000000000000000" pitchFamily="2" charset="2"/>
              <a:buChar char="§"/>
            </a:pPr>
            <a:r>
              <a:rPr lang="en-US" sz="2400" b="0">
                <a:solidFill>
                  <a:srgbClr val="000000"/>
                </a:solidFill>
                <a:latin typeface="+mj-lt"/>
              </a:rPr>
              <a:t>Yêu cầu ít nhập/xuất hơn để nạp hay hoán vị mỗi chương trình trong bộ nhớ nên sẽ chạy nhanh hơn.</a:t>
            </a:r>
            <a:endParaRPr lang="en-US" sz="2400" b="0">
              <a:solidFill>
                <a:srgbClr val="000000"/>
              </a:solidFill>
              <a:latin typeface="+mj-lt"/>
            </a:endParaRPr>
          </a:p>
        </p:txBody>
      </p:sp>
      <p:sp>
        <p:nvSpPr>
          <p:cNvPr id="3" name="Title 1"/>
          <p:cNvSpPr txBox="1"/>
          <p:nvPr/>
        </p:nvSpPr>
        <p:spPr>
          <a:xfrm>
            <a:off x="152400" y="348584"/>
            <a:ext cx="81915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dirty="0"/>
              <a:t>LỢI ÍCH KHI SỬ DỤNG BỘ NHỚ ẢO</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74957"/>
            <a:ext cx="8991600" cy="5302043"/>
          </a:xfrm>
        </p:spPr>
        <p:txBody>
          <a:bodyPr/>
          <a:lstStyle/>
          <a:p>
            <a:pPr>
              <a:lnSpc>
                <a:spcPct val="120000"/>
              </a:lnSpc>
              <a:spcBef>
                <a:spcPts val="0"/>
              </a:spcBef>
              <a:buClr>
                <a:schemeClr val="tx1"/>
              </a:buClr>
              <a:buFont typeface="Wingdings" panose="05000000000000000000" pitchFamily="2" charset="2"/>
              <a:buChar char="§"/>
            </a:pPr>
            <a:r>
              <a:rPr lang="en-US" sz="2400" b="0">
                <a:solidFill>
                  <a:srgbClr val="000000"/>
                </a:solidFill>
                <a:latin typeface="+mj-lt"/>
              </a:rPr>
              <a:t>Một chương trình/tiến trình được chia thành nhiều khối nhỏ có kích thước như nhau gọi là các trang, lưu ở bộ nhớ phụ. </a:t>
            </a:r>
            <a:endParaRPr lang="en-US" sz="24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400" b="0">
                <a:solidFill>
                  <a:srgbClr val="000000"/>
                </a:solidFill>
                <a:latin typeface="+mj-lt"/>
              </a:rPr>
              <a:t>Khi chương trình được thực hiện, hệ điều hành sẽ nạp các trang vào các đoạn có kích thước tương ứng ở bộ nhớ chính.</a:t>
            </a:r>
            <a:endParaRPr lang="en-US" sz="24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400" b="0">
                <a:solidFill>
                  <a:srgbClr val="000000"/>
                </a:solidFill>
                <a:latin typeface="+mj-lt"/>
              </a:rPr>
              <a:t>Mỗi đoạn nhỏ chứa trang được gọi là khung trang. Tại một thời điểm, trong bộ nhớ chính có một số khung đã sử dụng, một số khung rỗng. Danh sách các khung rỗng được quản lý bởi Hệ điều hành.</a:t>
            </a:r>
            <a:endParaRPr lang="en-US" sz="24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400" b="0">
                <a:solidFill>
                  <a:srgbClr val="000000"/>
                </a:solidFill>
                <a:latin typeface="+mj-lt"/>
              </a:rPr>
              <a:t>Các trang của một tiến trình mới khi thực hiện sẽ được nạp vào các khung rỗng này, ứng với mỗi chương trình/tiến trình hệ điều hành duy trì một bảng phân trang cho nó. Kích thước trang = 512 Byte.</a:t>
            </a:r>
            <a:endParaRPr lang="en-US" sz="2400" b="0">
              <a:solidFill>
                <a:srgbClr val="000000"/>
              </a:solidFill>
              <a:latin typeface="+mj-lt"/>
            </a:endParaRPr>
          </a:p>
        </p:txBody>
      </p:sp>
      <p:sp>
        <p:nvSpPr>
          <p:cNvPr id="3" name="Title 1"/>
          <p:cNvSpPr txBox="1"/>
          <p:nvPr/>
        </p:nvSpPr>
        <p:spPr>
          <a:xfrm>
            <a:off x="0" y="348584"/>
            <a:ext cx="9220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dirty="0"/>
              <a:t> BỘ NHỚ ẢO VÀ KỸ THUẬT PHÂN TRANG</a:t>
            </a:r>
            <a:endParaRPr 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27357"/>
            <a:ext cx="8991600" cy="4844843"/>
          </a:xfrm>
        </p:spPr>
        <p:txBody>
          <a:bodyPr/>
          <a:lstStyle/>
          <a:p>
            <a:pPr marL="457200" indent="-457200">
              <a:lnSpc>
                <a:spcPct val="150000"/>
              </a:lnSpc>
              <a:spcBef>
                <a:spcPts val="0"/>
              </a:spcBef>
              <a:buClr>
                <a:schemeClr val="tx1"/>
              </a:buClr>
              <a:buFont typeface="+mj-lt"/>
              <a:buAutoNum type="arabicPeriod"/>
            </a:pPr>
            <a:r>
              <a:rPr lang="en-US" sz="3200" b="0">
                <a:solidFill>
                  <a:srgbClr val="000000"/>
                </a:solidFill>
                <a:latin typeface="+mj-lt"/>
              </a:rPr>
              <a:t>Thay thế trang FIFO</a:t>
            </a:r>
            <a:endParaRPr lang="en-US" sz="3200" b="0">
              <a:solidFill>
                <a:srgbClr val="000000"/>
              </a:solidFill>
              <a:latin typeface="+mj-lt"/>
            </a:endParaRPr>
          </a:p>
          <a:p>
            <a:pPr marL="457200" indent="-457200">
              <a:lnSpc>
                <a:spcPct val="150000"/>
              </a:lnSpc>
              <a:spcBef>
                <a:spcPts val="0"/>
              </a:spcBef>
              <a:buClr>
                <a:schemeClr val="tx1"/>
              </a:buClr>
              <a:buFont typeface="+mj-lt"/>
              <a:buAutoNum type="arabicPeriod"/>
            </a:pPr>
            <a:r>
              <a:rPr lang="en-US" sz="3200" b="0">
                <a:solidFill>
                  <a:srgbClr val="000000"/>
                </a:solidFill>
                <a:latin typeface="+mj-lt"/>
              </a:rPr>
              <a:t>Thay thế trang tối ưu hóa</a:t>
            </a:r>
            <a:endParaRPr lang="en-US" sz="3200" b="0">
              <a:solidFill>
                <a:srgbClr val="000000"/>
              </a:solidFill>
              <a:latin typeface="+mj-lt"/>
            </a:endParaRPr>
          </a:p>
          <a:p>
            <a:pPr marL="457200" indent="-457200">
              <a:lnSpc>
                <a:spcPct val="150000"/>
              </a:lnSpc>
              <a:spcBef>
                <a:spcPts val="0"/>
              </a:spcBef>
              <a:buClr>
                <a:schemeClr val="tx1"/>
              </a:buClr>
              <a:buFont typeface="+mj-lt"/>
              <a:buAutoNum type="arabicPeriod"/>
            </a:pPr>
            <a:r>
              <a:rPr lang="en-US" sz="3200" b="0">
                <a:solidFill>
                  <a:srgbClr val="000000"/>
                </a:solidFill>
                <a:latin typeface="+mj-lt"/>
              </a:rPr>
              <a:t>Thay thế trang LRU </a:t>
            </a:r>
            <a:r>
              <a:rPr lang="en-US" sz="3200">
                <a:solidFill>
                  <a:srgbClr val="000000"/>
                </a:solidFill>
                <a:latin typeface="+mj-lt"/>
              </a:rPr>
              <a:t>(least-recently-used) </a:t>
            </a:r>
            <a:endParaRPr lang="en-US" sz="3200" b="0">
              <a:solidFill>
                <a:srgbClr val="000000"/>
              </a:solidFill>
              <a:latin typeface="+mj-lt"/>
            </a:endParaRPr>
          </a:p>
        </p:txBody>
      </p:sp>
      <p:sp>
        <p:nvSpPr>
          <p:cNvPr id="3" name="Title 1"/>
          <p:cNvSpPr txBox="1"/>
          <p:nvPr/>
        </p:nvSpPr>
        <p:spPr>
          <a:xfrm>
            <a:off x="0" y="348584"/>
            <a:ext cx="9144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sz="3000" dirty="0"/>
              <a:t>CÁC PHƯƠNG PHÁP THAY THẾ KHUNG TRANG</a:t>
            </a:r>
            <a:endParaRPr 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2904" y="1143000"/>
            <a:ext cx="8991600" cy="5257800"/>
          </a:xfrm>
        </p:spPr>
        <p:txBody>
          <a:bodyPr/>
          <a:lstStyle/>
          <a:p>
            <a:pPr>
              <a:lnSpc>
                <a:spcPct val="120000"/>
              </a:lnSpc>
              <a:spcBef>
                <a:spcPts val="0"/>
              </a:spcBef>
              <a:buClr>
                <a:schemeClr val="tx1"/>
              </a:buClr>
              <a:buFont typeface="Wingdings" panose="05000000000000000000" pitchFamily="2" charset="2"/>
              <a:buChar char="§"/>
            </a:pPr>
            <a:r>
              <a:rPr lang="en-US" sz="2600" b="0">
                <a:solidFill>
                  <a:srgbClr val="000000"/>
                </a:solidFill>
                <a:latin typeface="+mj-lt"/>
              </a:rPr>
              <a:t>Giải thuật này gắn với mỗi trang thời gian khi trang đó được mang vào trong bộ nhớ. Khi một trang phải được thay thế, trang cũ nhất sẽ được chọn. </a:t>
            </a:r>
            <a:endParaRPr lang="en-US" sz="26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600" b="0">
                <a:solidFill>
                  <a:srgbClr val="000000"/>
                </a:solidFill>
                <a:latin typeface="+mj-lt"/>
              </a:rPr>
              <a:t>Có thể tạo một hàng đợi FIFO để quản lý trang trong bộ nhớ, ta thay thế trang tại đầu hàng đợi. Khi trang được mang vào bộ nhớ, chèn nó vào cuối hàng đợi.</a:t>
            </a:r>
            <a:endParaRPr lang="en-US" sz="2600" b="0">
              <a:solidFill>
                <a:srgbClr val="000000"/>
              </a:solidFill>
              <a:latin typeface="+mj-lt"/>
            </a:endParaRPr>
          </a:p>
          <a:p>
            <a:pPr>
              <a:lnSpc>
                <a:spcPct val="120000"/>
              </a:lnSpc>
              <a:spcBef>
                <a:spcPts val="0"/>
              </a:spcBef>
              <a:buClr>
                <a:schemeClr val="tx1"/>
              </a:buClr>
              <a:buFont typeface="Wingdings" panose="05000000000000000000" pitchFamily="2" charset="2"/>
              <a:buChar char="§"/>
            </a:pPr>
            <a:r>
              <a:rPr lang="en-US" sz="2600" b="0">
                <a:solidFill>
                  <a:srgbClr val="000000"/>
                </a:solidFill>
                <a:latin typeface="+mj-lt"/>
              </a:rPr>
              <a:t>Giải thuật thay thế trang FIFO rất dễ hiểu và lập trình. Tuy nhiên, trang được thay thế có thể là trang chứa nhiều dữ liệu cần thiết, thường xuyên được sử dụng nên được nạp sớm, do vậy khi chuyển ra bộ nhớ phụ sẽ nhanh chóng gây ra lỗi trang.</a:t>
            </a:r>
            <a:endParaRPr lang="en-US" sz="2600" b="0">
              <a:solidFill>
                <a:srgbClr val="000000"/>
              </a:solidFill>
              <a:latin typeface="+mj-lt"/>
            </a:endParaRPr>
          </a:p>
        </p:txBody>
      </p:sp>
      <p:sp>
        <p:nvSpPr>
          <p:cNvPr id="3" name="Title 1"/>
          <p:cNvSpPr txBox="1"/>
          <p:nvPr/>
        </p:nvSpPr>
        <p:spPr>
          <a:xfrm>
            <a:off x="228600" y="348584"/>
            <a:ext cx="5562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THAY THẾ TRANG FIFO</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56" y="1219200"/>
            <a:ext cx="9097296" cy="5257800"/>
          </a:xfrm>
        </p:spPr>
        <p:txBody>
          <a:bodyPr/>
          <a:lstStyle/>
          <a:p>
            <a:pPr>
              <a:lnSpc>
                <a:spcPct val="130000"/>
              </a:lnSpc>
              <a:spcBef>
                <a:spcPts val="0"/>
              </a:spcBef>
              <a:buClr>
                <a:schemeClr val="tx1"/>
              </a:buClr>
              <a:buFont typeface="Wingdings" panose="05000000000000000000" pitchFamily="2" charset="2"/>
              <a:buChar char="§"/>
            </a:pPr>
            <a:r>
              <a:rPr lang="vi-VN" sz="2700" b="0">
                <a:solidFill>
                  <a:srgbClr val="000000"/>
                </a:solidFill>
                <a:latin typeface="+mj-lt"/>
              </a:rPr>
              <a:t>Giải thuật thay thế trang tối ưu có tỉ lệ lỗi trang thấp nhất trong tất cả các giải thuật</a:t>
            </a:r>
            <a:r>
              <a:rPr lang="en-US" sz="2700" b="0">
                <a:solidFill>
                  <a:srgbClr val="000000"/>
                </a:solidFill>
                <a:latin typeface="+mj-lt"/>
              </a:rPr>
              <a:t>.</a:t>
            </a:r>
            <a:r>
              <a:rPr lang="vi-VN" sz="2700" b="0">
                <a:solidFill>
                  <a:srgbClr val="000000"/>
                </a:solidFill>
                <a:latin typeface="+mj-lt"/>
              </a:rPr>
              <a:t> </a:t>
            </a:r>
            <a:r>
              <a:rPr lang="en-US" sz="2700" b="0">
                <a:solidFill>
                  <a:srgbClr val="000000"/>
                </a:solidFill>
                <a:latin typeface="+mj-lt"/>
              </a:rPr>
              <a:t>T</a:t>
            </a:r>
            <a:r>
              <a:rPr lang="vi-VN" sz="2700" b="0">
                <a:solidFill>
                  <a:srgbClr val="000000"/>
                </a:solidFill>
                <a:latin typeface="+mj-lt"/>
              </a:rPr>
              <a:t>hay thế trang mà nó không được dùng cho một khoảng thời gian lâu nhất.</a:t>
            </a:r>
            <a:endParaRPr lang="en-US" sz="27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2700" b="0">
                <a:solidFill>
                  <a:srgbClr val="000000"/>
                </a:solidFill>
                <a:latin typeface="+mj-lt"/>
              </a:rPr>
              <a:t>Tuy nhiên, giải thuật thay thế trang tối ưu khó cài đặt vì nó yêu cầu kiến thức tương lai về chuỗi tham khảo.</a:t>
            </a:r>
            <a:r>
              <a:rPr lang="en-US" sz="2700" b="0">
                <a:solidFill>
                  <a:srgbClr val="000000"/>
                </a:solidFill>
                <a:latin typeface="+mj-lt"/>
              </a:rPr>
              <a:t>    </a:t>
            </a:r>
            <a:r>
              <a:rPr lang="vi-VN" sz="2700" b="0">
                <a:solidFill>
                  <a:srgbClr val="000000"/>
                </a:solidFill>
                <a:latin typeface="+mj-lt"/>
              </a:rPr>
              <a:t>Do đó, giải thuật tối ưu được dùng chủ yếu cho nghiên cứu so sánh. </a:t>
            </a:r>
            <a:endParaRPr lang="en-US" sz="2700" b="0">
              <a:solidFill>
                <a:srgbClr val="000000"/>
              </a:solidFill>
              <a:latin typeface="+mj-lt"/>
            </a:endParaRPr>
          </a:p>
        </p:txBody>
      </p:sp>
      <p:sp>
        <p:nvSpPr>
          <p:cNvPr id="3" name="Title 1"/>
          <p:cNvSpPr txBox="1"/>
          <p:nvPr/>
        </p:nvSpPr>
        <p:spPr>
          <a:xfrm>
            <a:off x="228600" y="348584"/>
            <a:ext cx="7620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THAY THẾ TRANG TỐI ƯU HÓA</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56" y="1219200"/>
            <a:ext cx="9112044" cy="5257800"/>
          </a:xfrm>
        </p:spPr>
        <p:txBody>
          <a:bodyPr/>
          <a:lstStyle/>
          <a:p>
            <a:pPr>
              <a:lnSpc>
                <a:spcPct val="130000"/>
              </a:lnSpc>
              <a:spcBef>
                <a:spcPts val="0"/>
              </a:spcBef>
              <a:buClr>
                <a:schemeClr val="tx1"/>
              </a:buClr>
              <a:buFont typeface="Wingdings" panose="05000000000000000000" pitchFamily="2" charset="2"/>
              <a:buChar char="§"/>
            </a:pPr>
            <a:r>
              <a:rPr lang="vi-VN" sz="2700" b="0">
                <a:solidFill>
                  <a:srgbClr val="000000"/>
                </a:solidFill>
                <a:latin typeface="+mj-lt"/>
              </a:rPr>
              <a:t>Thay thế trang LRU gắn với mỗi trang thời gian sử dụng cuối cùng của trang. </a:t>
            </a:r>
            <a:endParaRPr lang="en-US" sz="27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2700" b="0">
                <a:solidFill>
                  <a:srgbClr val="000000"/>
                </a:solidFill>
                <a:latin typeface="+mj-lt"/>
              </a:rPr>
              <a:t>Khi một trang phải được thay thế, LRU chọn trang không được dùng trong một khoảng thời gian lâu nhất. </a:t>
            </a:r>
            <a:endParaRPr lang="en-US" sz="27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2700" b="0">
                <a:solidFill>
                  <a:srgbClr val="000000"/>
                </a:solidFill>
                <a:latin typeface="+mj-lt"/>
              </a:rPr>
              <a:t>Chính sách LRU thường được dùng như giải thuật thay thế trang và được xem là tốt. </a:t>
            </a:r>
            <a:endParaRPr lang="en-US" sz="2700" b="0">
              <a:solidFill>
                <a:srgbClr val="000000"/>
              </a:solidFill>
              <a:latin typeface="+mj-lt"/>
            </a:endParaRPr>
          </a:p>
          <a:p>
            <a:pPr>
              <a:lnSpc>
                <a:spcPct val="120000"/>
              </a:lnSpc>
              <a:spcBef>
                <a:spcPts val="0"/>
              </a:spcBef>
              <a:buClr>
                <a:schemeClr val="tx1"/>
              </a:buClr>
              <a:buFont typeface="Wingdings" panose="05000000000000000000" pitchFamily="2" charset="2"/>
              <a:buChar char="§"/>
            </a:pPr>
            <a:endParaRPr lang="en-US" sz="2600" b="0">
              <a:solidFill>
                <a:srgbClr val="000000"/>
              </a:solidFill>
              <a:latin typeface="+mj-lt"/>
            </a:endParaRPr>
          </a:p>
        </p:txBody>
      </p:sp>
      <p:sp>
        <p:nvSpPr>
          <p:cNvPr id="3" name="Title 1"/>
          <p:cNvSpPr txBox="1"/>
          <p:nvPr/>
        </p:nvSpPr>
        <p:spPr>
          <a:xfrm>
            <a:off x="228600" y="348584"/>
            <a:ext cx="7620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THAY THẾ TRANG LRU</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1.2.2 MÔ HÌNH MÁY TÍNH CƠ BẢN</a:t>
            </a:r>
            <a:endParaRPr lang="en-US" dirty="0"/>
          </a:p>
        </p:txBody>
      </p:sp>
      <p:pic>
        <p:nvPicPr>
          <p:cNvPr id="133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363" y="1643063"/>
            <a:ext cx="867727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22"/>
                                        </p:tgtEl>
                                        <p:attrNameLst>
                                          <p:attrName>style.visibility</p:attrName>
                                        </p:attrNameLst>
                                      </p:cBhvr>
                                      <p:to>
                                        <p:strVal val="visible"/>
                                      </p:to>
                                    </p:set>
                                    <p:animEffect transition="in" filter="fade">
                                      <p:cBhvr>
                                        <p:cTn id="7" dur="500"/>
                                        <p:tgtEl>
                                          <p:spTgt spid="133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60556" y="1219200"/>
                <a:ext cx="8578644" cy="5257800"/>
              </a:xfrm>
            </p:spPr>
            <p:txBody>
              <a:bodyPr/>
              <a:lstStyle/>
              <a:p>
                <a:pPr marL="0" indent="0">
                  <a:lnSpc>
                    <a:spcPct val="120000"/>
                  </a:lnSpc>
                  <a:spcBef>
                    <a:spcPts val="0"/>
                  </a:spcBef>
                  <a:buClr>
                    <a:schemeClr val="tx1"/>
                  </a:buClr>
                  <a:buNone/>
                </a:pPr>
                <a14:m>
                  <m:oMathPara xmlns:m="http://schemas.openxmlformats.org/officeDocument/2006/math">
                    <m:oMathParaPr>
                      <m:jc m:val="centerGroup"/>
                    </m:oMathParaPr>
                    <m:oMath xmlns:m="http://schemas.openxmlformats.org/officeDocument/2006/math">
                      <m:r>
                        <a:rPr lang="en-US" sz="3600" b="0" i="1" smtClean="0">
                          <a:solidFill>
                            <a:srgbClr val="000000"/>
                          </a:solidFill>
                          <a:latin typeface="Cambria Math" panose="02040503050406030204"/>
                        </a:rPr>
                        <m:t>𝑃𝐹</m:t>
                      </m:r>
                      <m:r>
                        <a:rPr lang="en-US" sz="3600" b="0" i="1" smtClean="0">
                          <a:solidFill>
                            <a:srgbClr val="000000"/>
                          </a:solidFill>
                          <a:latin typeface="Cambria Math" panose="02040503050406030204"/>
                        </a:rPr>
                        <m:t>=</m:t>
                      </m:r>
                      <m:f>
                        <m:fPr>
                          <m:ctrlPr>
                            <a:rPr lang="en-US" sz="3600" b="0" i="1" smtClean="0">
                              <a:solidFill>
                                <a:srgbClr val="000000"/>
                              </a:solidFill>
                              <a:latin typeface="Cambria Math" panose="02040503050406030204" pitchFamily="18" charset="0"/>
                            </a:rPr>
                          </m:ctrlPr>
                        </m:fPr>
                        <m:num>
                          <m:r>
                            <a:rPr lang="en-US" sz="3600" b="0" i="1" smtClean="0">
                              <a:solidFill>
                                <a:srgbClr val="000000"/>
                              </a:solidFill>
                              <a:latin typeface="Cambria Math" panose="02040503050406030204"/>
                            </a:rPr>
                            <m:t>𝐹</m:t>
                          </m:r>
                        </m:num>
                        <m:den>
                          <m:r>
                            <a:rPr lang="en-US" sz="3600" b="0" i="1" smtClean="0">
                              <a:solidFill>
                                <a:srgbClr val="000000"/>
                              </a:solidFill>
                              <a:latin typeface="Cambria Math" panose="02040503050406030204"/>
                            </a:rPr>
                            <m:t>𝐹</m:t>
                          </m:r>
                          <m:r>
                            <a:rPr lang="en-US" sz="3600" b="0" i="1" smtClean="0">
                              <a:solidFill>
                                <a:srgbClr val="000000"/>
                              </a:solidFill>
                              <a:latin typeface="Cambria Math" panose="02040503050406030204"/>
                            </a:rPr>
                            <m:t>+</m:t>
                          </m:r>
                          <m:r>
                            <a:rPr lang="en-US" sz="3600" b="0" i="1" smtClean="0">
                              <a:solidFill>
                                <a:srgbClr val="000000"/>
                              </a:solidFill>
                              <a:latin typeface="Cambria Math" panose="02040503050406030204"/>
                            </a:rPr>
                            <m:t>𝑆</m:t>
                          </m:r>
                        </m:den>
                      </m:f>
                    </m:oMath>
                  </m:oMathPara>
                </a14:m>
                <a:endParaRPr lang="en-US" sz="2600" b="0">
                  <a:solidFill>
                    <a:srgbClr val="000000"/>
                  </a:solidFill>
                  <a:latin typeface="+mj-lt"/>
                </a:endParaRPr>
              </a:p>
              <a:p>
                <a:pPr marL="0" indent="0">
                  <a:lnSpc>
                    <a:spcPct val="120000"/>
                  </a:lnSpc>
                  <a:spcBef>
                    <a:spcPts val="0"/>
                  </a:spcBef>
                  <a:buClr>
                    <a:schemeClr val="tx1"/>
                  </a:buClr>
                  <a:buNone/>
                </a:pPr>
                <a:r>
                  <a:rPr lang="en-US" b="0">
                    <a:solidFill>
                      <a:srgbClr val="000000"/>
                    </a:solidFill>
                    <a:latin typeface="+mj-lt"/>
                  </a:rPr>
                  <a:t>Trong đó: </a:t>
                </a:r>
                <a:endParaRPr lang="en-US" b="0">
                  <a:solidFill>
                    <a:srgbClr val="000000"/>
                  </a:solidFill>
                  <a:latin typeface="+mj-lt"/>
                </a:endParaRPr>
              </a:p>
              <a:p>
                <a:pPr lvl="1">
                  <a:lnSpc>
                    <a:spcPct val="120000"/>
                  </a:lnSpc>
                  <a:spcBef>
                    <a:spcPts val="0"/>
                  </a:spcBef>
                  <a:buClr>
                    <a:schemeClr val="tx1"/>
                  </a:buClr>
                </a:pPr>
                <a:r>
                  <a:rPr lang="en-US">
                    <a:solidFill>
                      <a:srgbClr val="000000"/>
                    </a:solidFill>
                  </a:rPr>
                  <a:t> S: tổng số lần truy cập trang thành công.</a:t>
                </a:r>
                <a:endParaRPr lang="en-US">
                  <a:solidFill>
                    <a:srgbClr val="000000"/>
                  </a:solidFill>
                </a:endParaRPr>
              </a:p>
              <a:p>
                <a:pPr lvl="1">
                  <a:lnSpc>
                    <a:spcPct val="120000"/>
                  </a:lnSpc>
                  <a:spcBef>
                    <a:spcPts val="0"/>
                  </a:spcBef>
                  <a:buClr>
                    <a:schemeClr val="tx1"/>
                  </a:buClr>
                </a:pPr>
                <a:r>
                  <a:rPr lang="en-US">
                    <a:solidFill>
                      <a:srgbClr val="000000"/>
                    </a:solidFill>
                  </a:rPr>
                  <a:t> F: tổng số lần truy cập trang bị lỗi.</a:t>
                </a:r>
                <a:endParaRPr lang="en-US">
                  <a:solidFill>
                    <a:srgbClr val="000000"/>
                  </a:solidFill>
                </a:endParaRPr>
              </a:p>
              <a:p>
                <a:pPr lvl="1">
                  <a:lnSpc>
                    <a:spcPct val="120000"/>
                  </a:lnSpc>
                  <a:spcBef>
                    <a:spcPts val="0"/>
                  </a:spcBef>
                  <a:buClr>
                    <a:schemeClr val="tx1"/>
                  </a:buClr>
                </a:pPr>
                <a:r>
                  <a:rPr lang="en-US">
                    <a:solidFill>
                      <a:srgbClr val="000000"/>
                    </a:solidFill>
                  </a:rPr>
                  <a:t>F + S: số lần truy cập trang.</a:t>
                </a:r>
                <a:endParaRPr lang="en-US" b="0">
                  <a:solidFill>
                    <a:srgbClr val="000000"/>
                  </a:solidFill>
                </a:endParaRPr>
              </a:p>
              <a:p>
                <a:pPr>
                  <a:lnSpc>
                    <a:spcPct val="120000"/>
                  </a:lnSpc>
                  <a:spcBef>
                    <a:spcPts val="0"/>
                  </a:spcBef>
                  <a:buClr>
                    <a:schemeClr val="tx1"/>
                  </a:buClr>
                  <a:buFont typeface="Wingdings" panose="05000000000000000000" pitchFamily="2" charset="2"/>
                  <a:buChar char="§"/>
                </a:pPr>
                <a:endParaRPr lang="en-US" sz="2600" b="0">
                  <a:solidFill>
                    <a:srgbClr val="000000"/>
                  </a:solidFill>
                  <a:latin typeface="+mj-lt"/>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260556" y="1219200"/>
                <a:ext cx="8578644" cy="5257800"/>
              </a:xfrm>
              <a:blipFill rotWithShape="1">
                <a:blip r:embed="rId1"/>
                <a:stretch>
                  <a:fillRect l="-2"/>
                </a:stretch>
              </a:blipFill>
            </p:spPr>
            <p:txBody>
              <a:bodyPr/>
              <a:lstStyle/>
              <a:p>
                <a:r>
                  <a:rPr lang="en-US" altLang="en-US">
                    <a:noFill/>
                  </a:rPr>
                  <a:t> </a:t>
                </a:r>
              </a:p>
            </p:txBody>
          </p:sp>
        </mc:Fallback>
      </mc:AlternateContent>
      <p:sp>
        <p:nvSpPr>
          <p:cNvPr id="3" name="Title 1"/>
          <p:cNvSpPr txBox="1"/>
          <p:nvPr/>
        </p:nvSpPr>
        <p:spPr>
          <a:xfrm>
            <a:off x="457200" y="348584"/>
            <a:ext cx="5791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TỶ LỆ LỖI TRANG (PF)</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445" y="1514685"/>
            <a:ext cx="8869680" cy="1110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46" y="3019890"/>
            <a:ext cx="8869680" cy="1264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26" y="4611324"/>
            <a:ext cx="8869680" cy="174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1143000"/>
            <a:ext cx="1066800" cy="400110"/>
          </a:xfrm>
          <a:prstGeom prst="rect">
            <a:avLst/>
          </a:prstGeom>
          <a:noFill/>
        </p:spPr>
        <p:txBody>
          <a:bodyPr wrap="square" rtlCol="0">
            <a:spAutoFit/>
          </a:bodyPr>
          <a:lstStyle/>
          <a:p>
            <a:r>
              <a:rPr lang="en-US">
                <a:solidFill>
                  <a:srgbClr val="000000"/>
                </a:solidFill>
              </a:rPr>
              <a:t>FIFO</a:t>
            </a:r>
            <a:endParaRPr lang="en-US">
              <a:solidFill>
                <a:srgbClr val="000000"/>
              </a:solidFill>
            </a:endParaRPr>
          </a:p>
        </p:txBody>
      </p:sp>
      <p:sp>
        <p:nvSpPr>
          <p:cNvPr id="8" name="TextBox 7"/>
          <p:cNvSpPr txBox="1"/>
          <p:nvPr/>
        </p:nvSpPr>
        <p:spPr>
          <a:xfrm>
            <a:off x="304800" y="2647890"/>
            <a:ext cx="1524000" cy="400110"/>
          </a:xfrm>
          <a:prstGeom prst="rect">
            <a:avLst/>
          </a:prstGeom>
          <a:noFill/>
        </p:spPr>
        <p:txBody>
          <a:bodyPr wrap="square" rtlCol="0">
            <a:spAutoFit/>
          </a:bodyPr>
          <a:lstStyle/>
          <a:p>
            <a:r>
              <a:rPr lang="en-US">
                <a:solidFill>
                  <a:srgbClr val="000000"/>
                </a:solidFill>
              </a:rPr>
              <a:t>Tối ưu hóa</a:t>
            </a:r>
            <a:endParaRPr lang="en-US">
              <a:solidFill>
                <a:srgbClr val="000000"/>
              </a:solidFill>
            </a:endParaRPr>
          </a:p>
        </p:txBody>
      </p:sp>
      <p:sp>
        <p:nvSpPr>
          <p:cNvPr id="9" name="TextBox 8"/>
          <p:cNvSpPr txBox="1"/>
          <p:nvPr/>
        </p:nvSpPr>
        <p:spPr>
          <a:xfrm>
            <a:off x="272845" y="4225962"/>
            <a:ext cx="1022555" cy="400110"/>
          </a:xfrm>
          <a:prstGeom prst="rect">
            <a:avLst/>
          </a:prstGeom>
          <a:noFill/>
        </p:spPr>
        <p:txBody>
          <a:bodyPr wrap="square" rtlCol="0">
            <a:spAutoFit/>
          </a:bodyPr>
          <a:lstStyle/>
          <a:p>
            <a:r>
              <a:rPr lang="en-US">
                <a:solidFill>
                  <a:srgbClr val="000000"/>
                </a:solidFill>
              </a:rPr>
              <a:t>LRU</a:t>
            </a:r>
            <a:endParaRPr lang="en-US">
              <a:solidFill>
                <a:srgbClr val="000000"/>
              </a:solidFill>
            </a:endParaRPr>
          </a:p>
        </p:txBody>
      </p:sp>
      <p:sp>
        <p:nvSpPr>
          <p:cNvPr id="10" name="Title 1"/>
          <p:cNvSpPr txBox="1"/>
          <p:nvPr/>
        </p:nvSpPr>
        <p:spPr>
          <a:xfrm>
            <a:off x="152400" y="117065"/>
            <a:ext cx="8490156" cy="873535"/>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2800" dirty="0" err="1"/>
              <a:t>Tính</a:t>
            </a:r>
            <a:r>
              <a:rPr lang="en-US" sz="2800" dirty="0"/>
              <a:t> </a:t>
            </a:r>
            <a:r>
              <a:rPr lang="en-US" sz="2800" dirty="0" err="1"/>
              <a:t>tỷ</a:t>
            </a:r>
            <a:r>
              <a:rPr lang="en-US" sz="2800" dirty="0"/>
              <a:t> </a:t>
            </a:r>
            <a:r>
              <a:rPr lang="en-US" sz="2800" dirty="0" err="1"/>
              <a:t>lệ</a:t>
            </a:r>
            <a:r>
              <a:rPr lang="en-US" sz="2800" dirty="0"/>
              <a:t> </a:t>
            </a:r>
            <a:r>
              <a:rPr lang="en-US" sz="2800" dirty="0" err="1"/>
              <a:t>lỗi</a:t>
            </a:r>
            <a:r>
              <a:rPr lang="en-US" sz="2800" dirty="0"/>
              <a:t> </a:t>
            </a:r>
            <a:r>
              <a:rPr lang="en-US" sz="2800" dirty="0" err="1"/>
              <a:t>trang</a:t>
            </a:r>
            <a:r>
              <a:rPr lang="en-US" sz="2800" dirty="0"/>
              <a:t> </a:t>
            </a:r>
            <a:r>
              <a:rPr lang="en-US" sz="2800" dirty="0" err="1"/>
              <a:t>cho</a:t>
            </a:r>
            <a:r>
              <a:rPr lang="en-US" sz="2800" dirty="0"/>
              <a:t> </a:t>
            </a:r>
            <a:r>
              <a:rPr lang="en-US" sz="2800" dirty="0" err="1"/>
              <a:t>một</a:t>
            </a:r>
            <a:r>
              <a:rPr lang="en-US" sz="2800" dirty="0"/>
              <a:t> </a:t>
            </a:r>
            <a:r>
              <a:rPr lang="en-US" sz="2800" dirty="0" err="1"/>
              <a:t>tiến</a:t>
            </a:r>
            <a:r>
              <a:rPr lang="en-US" sz="2800" dirty="0"/>
              <a:t> </a:t>
            </a:r>
            <a:r>
              <a:rPr lang="en-US" sz="2800" dirty="0" err="1"/>
              <a:t>trình</a:t>
            </a:r>
            <a:r>
              <a:rPr lang="en-US" sz="2800" dirty="0"/>
              <a:t> </a:t>
            </a:r>
            <a:r>
              <a:rPr lang="en-US" sz="2800" dirty="0" err="1"/>
              <a:t>truy</a:t>
            </a:r>
            <a:r>
              <a:rPr lang="en-US" sz="2800" dirty="0"/>
              <a:t> </a:t>
            </a:r>
            <a:r>
              <a:rPr lang="en-US" sz="2800" dirty="0" err="1"/>
              <a:t>cập</a:t>
            </a:r>
            <a:endParaRPr lang="en-US" sz="2800" dirty="0"/>
          </a:p>
          <a:p>
            <a:r>
              <a:rPr lang="en-US" sz="2800" dirty="0" err="1"/>
              <a:t>bộ</a:t>
            </a:r>
            <a:r>
              <a:rPr lang="en-US" sz="2800" dirty="0"/>
              <a:t> </a:t>
            </a:r>
            <a:r>
              <a:rPr lang="en-US" sz="2800" dirty="0" err="1"/>
              <a:t>nhớ</a:t>
            </a:r>
            <a:r>
              <a:rPr lang="en-US" sz="2800" dirty="0"/>
              <a:t> </a:t>
            </a:r>
            <a:r>
              <a:rPr lang="en-US" sz="2800" dirty="0" err="1"/>
              <a:t>có</a:t>
            </a:r>
            <a:r>
              <a:rPr lang="en-US" sz="2800" dirty="0"/>
              <a:t> 3 </a:t>
            </a:r>
            <a:r>
              <a:rPr lang="en-US" sz="2800" dirty="0" err="1"/>
              <a:t>khung</a:t>
            </a:r>
            <a:r>
              <a:rPr lang="en-US" sz="2800" dirty="0"/>
              <a:t> </a:t>
            </a:r>
            <a:r>
              <a:rPr lang="en-US" sz="2800" dirty="0" err="1"/>
              <a:t>trang</a:t>
            </a:r>
            <a:r>
              <a:rPr lang="en-US" sz="2800" dirty="0"/>
              <a:t>.</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wipe(left)">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099"/>
                                        </p:tgtEl>
                                        <p:attrNameLst>
                                          <p:attrName>style.visibility</p:attrName>
                                        </p:attrNameLst>
                                      </p:cBhvr>
                                      <p:to>
                                        <p:strVal val="visible"/>
                                      </p:to>
                                    </p:set>
                                    <p:animEffect transition="in" filter="wipe(left)">
                                      <p:cBhvr>
                                        <p:cTn id="20" dur="500"/>
                                        <p:tgtEl>
                                          <p:spTgt spid="409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100"/>
                                        </p:tgtEl>
                                        <p:attrNameLst>
                                          <p:attrName>style.visibility</p:attrName>
                                        </p:attrNameLst>
                                      </p:cBhvr>
                                      <p:to>
                                        <p:strVal val="visible"/>
                                      </p:to>
                                    </p:set>
                                    <p:animEffect transition="in" filter="wipe(left)">
                                      <p:cBhvr>
                                        <p:cTn id="2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b="0"/>
              <a:t>Tính tỷ suất lỗi trang (PF) cho một tiến trình truy nhập bộ nhớ theo các trang như sau: </a:t>
            </a:r>
            <a:endParaRPr lang="vi-VN" sz="3600" b="0"/>
          </a:p>
          <a:p>
            <a:pPr marL="0" indent="0">
              <a:buNone/>
            </a:pPr>
            <a:r>
              <a:rPr lang="en-US" sz="3600"/>
              <a:t>1, 1, 3, 2, 5, 3, 6, 1, 5, 3, 4, 5, 6. </a:t>
            </a:r>
            <a:endParaRPr lang="vi-VN" sz="3600"/>
          </a:p>
          <a:p>
            <a:r>
              <a:rPr lang="en-US" sz="3600" b="0"/>
              <a:t>Biết bộ nhớ có 3 khung trang, thay thế dữ liệu theo phương pháp FIFO</a:t>
            </a:r>
            <a:r>
              <a:rPr lang="vi-VN" sz="3600" b="0"/>
              <a:t>, Tối ưu hóa và LRU.</a:t>
            </a:r>
            <a:endParaRPr lang="en-US" sz="3600" b="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81000" y="348584"/>
            <a:ext cx="7924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dirty="0"/>
              <a:t>CHƯƠNG </a:t>
            </a:r>
            <a:r>
              <a:rPr lang="vi-VN" dirty="0"/>
              <a:t>4</a:t>
            </a:r>
            <a:r>
              <a:rPr lang="en-US" dirty="0"/>
              <a:t>: THIẾT KẾ BỘ NHỚ</a:t>
            </a:r>
            <a:endParaRPr lang="en-US" dirty="0"/>
          </a:p>
        </p:txBody>
      </p:sp>
      <p:grpSp>
        <p:nvGrpSpPr>
          <p:cNvPr id="5" name="Group 4"/>
          <p:cNvGrpSpPr/>
          <p:nvPr/>
        </p:nvGrpSpPr>
        <p:grpSpPr>
          <a:xfrm>
            <a:off x="76200" y="4191000"/>
            <a:ext cx="7848600"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143000"/>
            <a:ext cx="8305800" cy="4487382"/>
          </a:xfrm>
          <a:prstGeom prst="rect">
            <a:avLst/>
          </a:prstGeom>
        </p:spPr>
        <p:txBody>
          <a:bodyPr wrap="square">
            <a:spAutoFit/>
          </a:bodyPr>
          <a:lstStyle/>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1</a:t>
            </a:r>
            <a:r>
              <a:rPr lang="en-US" sz="3400" b="0" dirty="0">
                <a:solidFill>
                  <a:srgbClr val="000000"/>
                </a:solidFill>
              </a:rPr>
              <a:t> </a:t>
            </a:r>
            <a:r>
              <a:rPr lang="en-US" sz="3400" b="0" dirty="0" err="1">
                <a:solidFill>
                  <a:srgbClr val="000000"/>
                </a:solidFill>
              </a:rPr>
              <a:t>Mô</a:t>
            </a:r>
            <a:r>
              <a:rPr lang="en-US" sz="3400" b="0" dirty="0">
                <a:solidFill>
                  <a:srgbClr val="000000"/>
                </a:solidFill>
              </a:rPr>
              <a:t> </a:t>
            </a:r>
            <a:r>
              <a:rPr lang="en-US" sz="3400" b="0" dirty="0" err="1">
                <a:solidFill>
                  <a:srgbClr val="000000"/>
                </a:solidFill>
              </a:rPr>
              <a:t>hình</a:t>
            </a:r>
            <a:r>
              <a:rPr lang="en-US" sz="3400" b="0" dirty="0">
                <a:solidFill>
                  <a:srgbClr val="000000"/>
                </a:solidFill>
              </a:rPr>
              <a: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cấp</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2</a:t>
            </a:r>
            <a:r>
              <a:rPr lang="en-US" sz="3400" b="0" dirty="0">
                <a:solidFill>
                  <a:srgbClr val="000000"/>
                </a:solidFill>
              </a:rPr>
              <a:t> </a:t>
            </a:r>
            <a:r>
              <a:rPr lang="en-US" sz="3400" b="0" dirty="0" err="1">
                <a:solidFill>
                  <a:srgbClr val="000000"/>
                </a:solidFill>
              </a:rPr>
              <a:t>Xây</a:t>
            </a:r>
            <a:r>
              <a:rPr lang="en-US" sz="3400" b="0" dirty="0">
                <a:solidFill>
                  <a:srgbClr val="000000"/>
                </a:solidFill>
              </a:rPr>
              <a:t> </a:t>
            </a:r>
            <a:r>
              <a:rPr lang="en-US" sz="3400" b="0" dirty="0" err="1">
                <a:solidFill>
                  <a:srgbClr val="000000"/>
                </a:solidFill>
              </a:rPr>
              <a:t>dựng</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3</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Cache.</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4</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trang</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5</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đoạn</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6</a:t>
            </a:r>
            <a:r>
              <a:rPr lang="en-US" sz="3400" b="0" dirty="0">
                <a:solidFill>
                  <a:srgbClr val="000000"/>
                </a:solidFill>
              </a:rPr>
              <a:t> </a:t>
            </a:r>
            <a:r>
              <a:rPr lang="en-US" sz="3400" b="0" dirty="0" err="1">
                <a:solidFill>
                  <a:srgbClr val="000000"/>
                </a:solidFill>
              </a:rPr>
              <a:t>Ngắt</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en-US" sz="3400" b="0" dirty="0" err="1">
                <a:solidFill>
                  <a:srgbClr val="000000"/>
                </a:solidFill>
              </a:rPr>
              <a:t>loại</a:t>
            </a:r>
            <a:r>
              <a:rPr lang="en-US" sz="3400" b="0" dirty="0">
                <a:solidFill>
                  <a:srgbClr val="000000"/>
                </a:solidFill>
              </a:rPr>
              <a:t> </a:t>
            </a:r>
            <a:r>
              <a:rPr lang="en-US" sz="3400" b="0" dirty="0" err="1">
                <a:solidFill>
                  <a:srgbClr val="000000"/>
                </a:solidFill>
              </a:rPr>
              <a:t>trừ</a:t>
            </a:r>
            <a:r>
              <a:rPr lang="en-US" sz="3400" b="0" dirty="0">
                <a:solidFill>
                  <a:srgbClr val="000000"/>
                </a:solidFill>
              </a:rPr>
              <a:t>.</a:t>
            </a:r>
            <a:endParaRPr lang="en-US" sz="3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143000"/>
            <a:ext cx="8991600" cy="5181599"/>
          </a:xfrm>
        </p:spPr>
        <p:txBody>
          <a:bodyPr/>
          <a:lstStyle/>
          <a:p>
            <a:pPr>
              <a:lnSpc>
                <a:spcPct val="120000"/>
              </a:lnSpc>
              <a:spcBef>
                <a:spcPts val="0"/>
              </a:spcBef>
              <a:buClr>
                <a:schemeClr val="tx1"/>
              </a:buClr>
              <a:buFont typeface="Wingdings" panose="05000000000000000000" pitchFamily="2" charset="2"/>
              <a:buChar char="§"/>
            </a:pPr>
            <a:r>
              <a:rPr lang="en-US" sz="2600" b="0">
                <a:latin typeface="+mj-lt"/>
              </a:rPr>
              <a:t>Là một trong các phương pháp tổ chức việc chuyển đổi dữ liệu giữa bộ nhớ ngoài và bộ nhớ trong. </a:t>
            </a:r>
            <a:endParaRPr lang="en-US" sz="2600" b="0">
              <a:latin typeface="+mj-lt"/>
            </a:endParaRPr>
          </a:p>
          <a:p>
            <a:pPr>
              <a:lnSpc>
                <a:spcPct val="120000"/>
              </a:lnSpc>
              <a:spcBef>
                <a:spcPts val="0"/>
              </a:spcBef>
              <a:buClr>
                <a:schemeClr val="tx1"/>
              </a:buClr>
              <a:buFont typeface="Wingdings" panose="05000000000000000000" pitchFamily="2" charset="2"/>
              <a:buChar char="§"/>
            </a:pPr>
            <a:r>
              <a:rPr lang="en-US" sz="2600" b="0">
                <a:latin typeface="+mj-lt"/>
              </a:rPr>
              <a:t>Một số đặc điểm:</a:t>
            </a:r>
            <a:endParaRPr lang="en-US" sz="2600" b="0">
              <a:latin typeface="+mj-lt"/>
            </a:endParaRPr>
          </a:p>
          <a:p>
            <a:pPr lvl="1">
              <a:lnSpc>
                <a:spcPct val="120000"/>
              </a:lnSpc>
              <a:spcBef>
                <a:spcPts val="0"/>
              </a:spcBef>
              <a:buClr>
                <a:schemeClr val="tx1"/>
              </a:buClr>
              <a:buFont typeface="Arial" panose="020B0604020202020204" pitchFamily="34" charset="0"/>
              <a:buChar char="•"/>
            </a:pPr>
            <a:r>
              <a:rPr lang="en-US" sz="2600"/>
              <a:t>Kích thước của mỗi đoạn có thể không giống nhau đối với các tiến trình khác nhau hoặc đối với các phần trong cùng một tiến trình.</a:t>
            </a:r>
            <a:endParaRPr lang="en-US" sz="2600"/>
          </a:p>
          <a:p>
            <a:pPr lvl="1">
              <a:lnSpc>
                <a:spcPct val="120000"/>
              </a:lnSpc>
              <a:spcBef>
                <a:spcPts val="0"/>
              </a:spcBef>
              <a:buClr>
                <a:schemeClr val="tx1"/>
              </a:buClr>
              <a:buFont typeface="Arial" panose="020B0604020202020204" pitchFamily="34" charset="0"/>
              <a:buChar char="•"/>
            </a:pPr>
            <a:r>
              <a:rPr lang="en-US" sz="2600"/>
              <a:t>Dùng bảng phân đoạn cho mỗi tiến trình để quản lý các đoạn.</a:t>
            </a:r>
            <a:endParaRPr lang="en-US" sz="2600"/>
          </a:p>
          <a:p>
            <a:pPr lvl="1">
              <a:lnSpc>
                <a:spcPct val="120000"/>
              </a:lnSpc>
              <a:spcBef>
                <a:spcPts val="0"/>
              </a:spcBef>
              <a:buClr>
                <a:schemeClr val="tx1"/>
              </a:buClr>
              <a:buFont typeface="Arial" panose="020B0604020202020204" pitchFamily="34" charset="0"/>
              <a:buChar char="•"/>
            </a:pPr>
            <a:r>
              <a:rPr lang="en-US" sz="2600"/>
              <a:t>Trong bảng chứa các thông tin: quyền hạn, số lượng đoạn, độ dài đoạn, điểm khởi đầu của đoạn.</a:t>
            </a:r>
            <a:endParaRPr lang="en-US" sz="2600"/>
          </a:p>
          <a:p>
            <a:pPr lvl="1">
              <a:lnSpc>
                <a:spcPct val="120000"/>
              </a:lnSpc>
              <a:spcBef>
                <a:spcPts val="0"/>
              </a:spcBef>
              <a:buClr>
                <a:schemeClr val="tx1"/>
              </a:buClr>
              <a:buFont typeface="Arial" panose="020B0604020202020204" pitchFamily="34" charset="0"/>
              <a:buChar char="•"/>
            </a:pPr>
            <a:r>
              <a:rPr lang="en-US" sz="2600" b="0"/>
              <a:t>Trong hệ thống lưu một bảng xác định vùng nhớ trống</a:t>
            </a:r>
            <a:endParaRPr lang="en-US" sz="2600" b="0"/>
          </a:p>
        </p:txBody>
      </p:sp>
      <p:sp>
        <p:nvSpPr>
          <p:cNvPr id="3" name="Rectangle 2"/>
          <p:cNvSpPr txBox="1">
            <a:spLocks noChangeArrowheads="1"/>
          </p:cNvSpPr>
          <p:nvPr/>
        </p:nvSpPr>
        <p:spPr>
          <a:xfrm>
            <a:off x="0" y="228600"/>
            <a:ext cx="8839200" cy="838200"/>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sz="4000"/>
              <a:t>V.1 Khái niệm phân đoạn  </a:t>
            </a:r>
            <a:endParaRPr lang="en-US" sz="40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0"/>
            <a:ext cx="9067800" cy="5029200"/>
          </a:xfrm>
        </p:spPr>
        <p:txBody>
          <a:bodyPr/>
          <a:lstStyle/>
          <a:p>
            <a:pPr>
              <a:lnSpc>
                <a:spcPct val="120000"/>
              </a:lnSpc>
              <a:spcBef>
                <a:spcPts val="0"/>
              </a:spcBef>
              <a:buClr>
                <a:schemeClr val="tx1"/>
              </a:buClr>
              <a:buFont typeface="Wingdings" panose="05000000000000000000" pitchFamily="2" charset="2"/>
              <a:buChar char="§"/>
            </a:pPr>
            <a:r>
              <a:rPr lang="en-US">
                <a:latin typeface="+mj-lt"/>
              </a:rPr>
              <a:t>Tìm vị trí vừa nhất (best fit):</a:t>
            </a:r>
            <a:endParaRPr lang="en-US">
              <a:latin typeface="+mj-lt"/>
            </a:endParaRPr>
          </a:p>
          <a:p>
            <a:pPr marL="0" indent="0">
              <a:lnSpc>
                <a:spcPct val="120000"/>
              </a:lnSpc>
              <a:spcBef>
                <a:spcPts val="0"/>
              </a:spcBef>
              <a:buClr>
                <a:schemeClr val="tx1"/>
              </a:buClr>
              <a:buNone/>
            </a:pPr>
            <a:r>
              <a:rPr lang="en-US" b="0">
                <a:latin typeface="+mj-lt"/>
              </a:rPr>
              <a:t>Tìm kiếm trong bảng lưu trữ những đoạn còn trống để lấy ra vị trí có kích thước vừa nhất với kích thước của đoạn cần nạp.</a:t>
            </a:r>
            <a:endParaRPr lang="en-US" b="0">
              <a:latin typeface="+mj-lt"/>
            </a:endParaRPr>
          </a:p>
          <a:p>
            <a:pPr>
              <a:lnSpc>
                <a:spcPct val="120000"/>
              </a:lnSpc>
              <a:spcBef>
                <a:spcPts val="0"/>
              </a:spcBef>
              <a:buClr>
                <a:schemeClr val="tx1"/>
              </a:buClr>
              <a:buFont typeface="Wingdings" panose="05000000000000000000" pitchFamily="2" charset="2"/>
              <a:buChar char="§"/>
            </a:pPr>
            <a:r>
              <a:rPr lang="en-US">
                <a:latin typeface="+mj-lt"/>
              </a:rPr>
              <a:t>Tìm vị trí lớn nhất (Worst fit):</a:t>
            </a:r>
            <a:endParaRPr lang="en-US">
              <a:latin typeface="+mj-lt"/>
            </a:endParaRPr>
          </a:p>
          <a:p>
            <a:pPr marL="0" indent="0">
              <a:lnSpc>
                <a:spcPct val="120000"/>
              </a:lnSpc>
              <a:spcBef>
                <a:spcPts val="0"/>
              </a:spcBef>
              <a:buClr>
                <a:schemeClr val="tx1"/>
              </a:buClr>
              <a:buNone/>
            </a:pPr>
            <a:r>
              <a:rPr lang="en-US" b="0">
                <a:latin typeface="+mj-lt"/>
              </a:rPr>
              <a:t>Tìm vùng nhớ còn trống lớn nhất để nạp đoạn.</a:t>
            </a:r>
            <a:endParaRPr lang="en-US" b="0">
              <a:latin typeface="+mj-lt"/>
            </a:endParaRPr>
          </a:p>
          <a:p>
            <a:pPr>
              <a:lnSpc>
                <a:spcPct val="120000"/>
              </a:lnSpc>
              <a:spcBef>
                <a:spcPts val="0"/>
              </a:spcBef>
              <a:buClr>
                <a:schemeClr val="tx1"/>
              </a:buClr>
              <a:buFont typeface="Wingdings" panose="05000000000000000000" pitchFamily="2" charset="2"/>
              <a:buChar char="§"/>
            </a:pPr>
            <a:r>
              <a:rPr lang="en-US">
                <a:latin typeface="+mj-lt"/>
              </a:rPr>
              <a:t>Tìm vị trí vừa đoạn đầu tiên (First fit):</a:t>
            </a:r>
            <a:endParaRPr lang="en-US">
              <a:latin typeface="+mj-lt"/>
            </a:endParaRPr>
          </a:p>
          <a:p>
            <a:pPr marL="0" indent="0">
              <a:lnSpc>
                <a:spcPct val="120000"/>
              </a:lnSpc>
              <a:spcBef>
                <a:spcPts val="0"/>
              </a:spcBef>
              <a:buClr>
                <a:schemeClr val="tx1"/>
              </a:buClr>
              <a:buNone/>
            </a:pPr>
            <a:r>
              <a:rPr lang="en-US" b="0">
                <a:latin typeface="+mj-lt"/>
              </a:rPr>
              <a:t>Sắp xếp các vùng nhớ còn trống, tìm ra vị trí có thể nạp vừa đoạn đầu tiên.</a:t>
            </a:r>
            <a:endParaRPr lang="en-US" b="0">
              <a:latin typeface="+mj-lt"/>
            </a:endParaRPr>
          </a:p>
        </p:txBody>
      </p:sp>
      <p:sp>
        <p:nvSpPr>
          <p:cNvPr id="3" name="Rectangle 2"/>
          <p:cNvSpPr txBox="1">
            <a:spLocks noChangeArrowheads="1"/>
          </p:cNvSpPr>
          <p:nvPr/>
        </p:nvSpPr>
        <p:spPr>
          <a:xfrm>
            <a:off x="0" y="304800"/>
            <a:ext cx="9144000" cy="838200"/>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sz="2700" dirty="0"/>
              <a:t>V.1 </a:t>
            </a:r>
            <a:r>
              <a:rPr lang="en-US" sz="2700" dirty="0" err="1"/>
              <a:t>Chiến</a:t>
            </a:r>
            <a:r>
              <a:rPr lang="en-US" sz="2700" dirty="0"/>
              <a:t> </a:t>
            </a:r>
            <a:r>
              <a:rPr lang="en-US" sz="2700" dirty="0" err="1"/>
              <a:t>lược</a:t>
            </a:r>
            <a:r>
              <a:rPr lang="en-US" sz="2700" dirty="0"/>
              <a:t> </a:t>
            </a:r>
            <a:r>
              <a:rPr lang="en-US" sz="2700" dirty="0" err="1"/>
              <a:t>đặt</a:t>
            </a:r>
            <a:r>
              <a:rPr lang="en-US" sz="2700" dirty="0"/>
              <a:t> </a:t>
            </a:r>
            <a:r>
              <a:rPr lang="en-US" sz="2700" dirty="0" err="1"/>
              <a:t>các</a:t>
            </a:r>
            <a:r>
              <a:rPr lang="en-US" sz="2700" dirty="0"/>
              <a:t> </a:t>
            </a:r>
            <a:r>
              <a:rPr lang="en-US" sz="2700" dirty="0" err="1"/>
              <a:t>phân</a:t>
            </a:r>
            <a:r>
              <a:rPr lang="en-US" sz="2700" dirty="0"/>
              <a:t> </a:t>
            </a:r>
            <a:r>
              <a:rPr lang="en-US" sz="2700" dirty="0" err="1"/>
              <a:t>đoạn</a:t>
            </a:r>
            <a:r>
              <a:rPr lang="en-US" sz="2700" dirty="0"/>
              <a:t> </a:t>
            </a:r>
            <a:r>
              <a:rPr lang="en-US" sz="2700" dirty="0" err="1"/>
              <a:t>vào</a:t>
            </a:r>
            <a:r>
              <a:rPr lang="en-US" sz="2700" dirty="0"/>
              <a:t> </a:t>
            </a:r>
            <a:r>
              <a:rPr lang="en-US" sz="2700" dirty="0" err="1"/>
              <a:t>phần</a:t>
            </a:r>
            <a:r>
              <a:rPr lang="en-US" sz="2700" dirty="0"/>
              <a:t> BN </a:t>
            </a:r>
            <a:r>
              <a:rPr lang="en-US" sz="2700" dirty="0" err="1"/>
              <a:t>trống</a:t>
            </a:r>
            <a:endParaRPr lang="en-US" sz="27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81000" y="348584"/>
            <a:ext cx="7924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dirty="0"/>
              <a:t>CHƯƠNG </a:t>
            </a:r>
            <a:r>
              <a:rPr lang="vi-VN" dirty="0"/>
              <a:t>4</a:t>
            </a:r>
            <a:r>
              <a:rPr lang="en-US" dirty="0"/>
              <a:t>: THIẾT KẾ BỘ NHỚ</a:t>
            </a:r>
            <a:endParaRPr lang="en-US" dirty="0"/>
          </a:p>
        </p:txBody>
      </p:sp>
      <p:grpSp>
        <p:nvGrpSpPr>
          <p:cNvPr id="5" name="Group 4"/>
          <p:cNvGrpSpPr/>
          <p:nvPr/>
        </p:nvGrpSpPr>
        <p:grpSpPr>
          <a:xfrm>
            <a:off x="76200" y="4876800"/>
            <a:ext cx="7848600"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143000"/>
            <a:ext cx="8305800" cy="4487382"/>
          </a:xfrm>
          <a:prstGeom prst="rect">
            <a:avLst/>
          </a:prstGeom>
        </p:spPr>
        <p:txBody>
          <a:bodyPr wrap="square">
            <a:spAutoFit/>
          </a:bodyPr>
          <a:lstStyle/>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1</a:t>
            </a:r>
            <a:r>
              <a:rPr lang="en-US" sz="3400" b="0" dirty="0">
                <a:solidFill>
                  <a:srgbClr val="000000"/>
                </a:solidFill>
              </a:rPr>
              <a:t> </a:t>
            </a:r>
            <a:r>
              <a:rPr lang="en-US" sz="3400" b="0" dirty="0" err="1">
                <a:solidFill>
                  <a:srgbClr val="000000"/>
                </a:solidFill>
              </a:rPr>
              <a:t>Mô</a:t>
            </a:r>
            <a:r>
              <a:rPr lang="en-US" sz="3400" b="0" dirty="0">
                <a:solidFill>
                  <a:srgbClr val="000000"/>
                </a:solidFill>
              </a:rPr>
              <a:t> </a:t>
            </a:r>
            <a:r>
              <a:rPr lang="en-US" sz="3400" b="0" dirty="0" err="1">
                <a:solidFill>
                  <a:srgbClr val="000000"/>
                </a:solidFill>
              </a:rPr>
              <a:t>hình</a:t>
            </a:r>
            <a:r>
              <a:rPr lang="en-US" sz="3400" b="0" dirty="0">
                <a:solidFill>
                  <a:srgbClr val="000000"/>
                </a:solidFill>
              </a:rPr>
              <a: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cấp</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2</a:t>
            </a:r>
            <a:r>
              <a:rPr lang="en-US" sz="3400" b="0" dirty="0">
                <a:solidFill>
                  <a:srgbClr val="000000"/>
                </a:solidFill>
              </a:rPr>
              <a:t> </a:t>
            </a:r>
            <a:r>
              <a:rPr lang="en-US" sz="3400" b="0" dirty="0" err="1">
                <a:solidFill>
                  <a:srgbClr val="000000"/>
                </a:solidFill>
              </a:rPr>
              <a:t>Xây</a:t>
            </a:r>
            <a:r>
              <a:rPr lang="en-US" sz="3400" b="0" dirty="0">
                <a:solidFill>
                  <a:srgbClr val="000000"/>
                </a:solidFill>
              </a:rPr>
              <a:t> </a:t>
            </a:r>
            <a:r>
              <a:rPr lang="en-US" sz="3400" b="0" dirty="0" err="1">
                <a:solidFill>
                  <a:srgbClr val="000000"/>
                </a:solidFill>
              </a:rPr>
              <a:t>dựng</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3</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Cache.</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4</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trang</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5</a:t>
            </a:r>
            <a:r>
              <a:rPr lang="en-US" sz="3400" b="0" dirty="0">
                <a:solidFill>
                  <a:srgbClr val="000000"/>
                </a:solidFill>
              </a:rPr>
              <a:t> </a:t>
            </a:r>
            <a:r>
              <a:rPr lang="en-US" sz="3400" b="0" dirty="0" err="1">
                <a:solidFill>
                  <a:srgbClr val="000000"/>
                </a:solidFill>
              </a:rPr>
              <a:t>Bộ</a:t>
            </a:r>
            <a:r>
              <a:rPr lang="en-US" sz="3400" b="0" dirty="0">
                <a:solidFill>
                  <a:srgbClr val="000000"/>
                </a:solidFill>
              </a:rPr>
              <a:t> </a:t>
            </a:r>
            <a:r>
              <a:rPr lang="en-US" sz="3400" b="0" dirty="0" err="1">
                <a:solidFill>
                  <a:srgbClr val="000000"/>
                </a:solidFill>
              </a:rPr>
              <a:t>nhớ</a:t>
            </a:r>
            <a:r>
              <a:rPr lang="en-US" sz="3400" b="0" dirty="0">
                <a:solidFill>
                  <a:srgbClr val="000000"/>
                </a:solidFill>
              </a:rPr>
              <a:t> </a:t>
            </a:r>
            <a:r>
              <a:rPr lang="en-US" sz="3400" b="0" dirty="0" err="1">
                <a:solidFill>
                  <a:srgbClr val="000000"/>
                </a:solidFill>
              </a:rPr>
              <a:t>ảo</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vi-VN" sz="3400" b="0" dirty="0">
                <a:solidFill>
                  <a:srgbClr val="000000"/>
                </a:solidFill>
              </a:rPr>
              <a:t>kỹ thuật </a:t>
            </a:r>
            <a:r>
              <a:rPr lang="en-US" sz="3400" b="0" dirty="0" err="1">
                <a:solidFill>
                  <a:srgbClr val="000000"/>
                </a:solidFill>
              </a:rPr>
              <a:t>phân</a:t>
            </a:r>
            <a:r>
              <a:rPr lang="en-US" sz="3400" b="0" dirty="0">
                <a:solidFill>
                  <a:srgbClr val="000000"/>
                </a:solidFill>
              </a:rPr>
              <a:t> </a:t>
            </a:r>
            <a:r>
              <a:rPr lang="en-US" sz="3400" b="0" dirty="0" err="1">
                <a:solidFill>
                  <a:srgbClr val="000000"/>
                </a:solidFill>
              </a:rPr>
              <a:t>đoạn</a:t>
            </a:r>
            <a:r>
              <a:rPr lang="en-US" sz="3400" b="0" dirty="0">
                <a:solidFill>
                  <a:srgbClr val="000000"/>
                </a:solidFill>
              </a:rPr>
              <a:t>.</a:t>
            </a:r>
            <a:endParaRPr lang="en-US" sz="3400" b="0" dirty="0">
              <a:solidFill>
                <a:srgbClr val="000000"/>
              </a:solidFill>
            </a:endParaRPr>
          </a:p>
          <a:p>
            <a:pPr marL="0" indent="0" algn="just">
              <a:lnSpc>
                <a:spcPct val="140000"/>
              </a:lnSpc>
              <a:buNone/>
            </a:pPr>
            <a:r>
              <a:rPr lang="vi-VN" sz="3400" b="0" dirty="0">
                <a:solidFill>
                  <a:srgbClr val="000000"/>
                </a:solidFill>
              </a:rPr>
              <a:t>4</a:t>
            </a:r>
            <a:r>
              <a:rPr lang="en-US" sz="3400" b="0" dirty="0">
                <a:solidFill>
                  <a:srgbClr val="000000"/>
                </a:solidFill>
              </a:rPr>
              <a:t>.</a:t>
            </a:r>
            <a:r>
              <a:rPr lang="vi-VN" sz="3400" b="0" dirty="0">
                <a:solidFill>
                  <a:srgbClr val="000000"/>
                </a:solidFill>
              </a:rPr>
              <a:t>6</a:t>
            </a:r>
            <a:r>
              <a:rPr lang="en-US" sz="3400" b="0" dirty="0">
                <a:solidFill>
                  <a:srgbClr val="000000"/>
                </a:solidFill>
              </a:rPr>
              <a:t> </a:t>
            </a:r>
            <a:r>
              <a:rPr lang="en-US" sz="3400" b="0" dirty="0" err="1">
                <a:solidFill>
                  <a:srgbClr val="000000"/>
                </a:solidFill>
              </a:rPr>
              <a:t>Ngắt</a:t>
            </a:r>
            <a:r>
              <a:rPr lang="en-US" sz="3400" b="0" dirty="0">
                <a:solidFill>
                  <a:srgbClr val="000000"/>
                </a:solidFill>
              </a:rPr>
              <a:t> </a:t>
            </a:r>
            <a:r>
              <a:rPr lang="en-US" sz="3400" b="0" dirty="0" err="1">
                <a:solidFill>
                  <a:srgbClr val="000000"/>
                </a:solidFill>
              </a:rPr>
              <a:t>và</a:t>
            </a:r>
            <a:r>
              <a:rPr lang="en-US" sz="3400" b="0" dirty="0">
                <a:solidFill>
                  <a:srgbClr val="000000"/>
                </a:solidFill>
              </a:rPr>
              <a:t> </a:t>
            </a:r>
            <a:r>
              <a:rPr lang="en-US" sz="3400" b="0" dirty="0" err="1">
                <a:solidFill>
                  <a:srgbClr val="000000"/>
                </a:solidFill>
              </a:rPr>
              <a:t>loại</a:t>
            </a:r>
            <a:r>
              <a:rPr lang="en-US" sz="3400" b="0" dirty="0">
                <a:solidFill>
                  <a:srgbClr val="000000"/>
                </a:solidFill>
              </a:rPr>
              <a:t> </a:t>
            </a:r>
            <a:r>
              <a:rPr lang="en-US" sz="3400" b="0" dirty="0" err="1">
                <a:solidFill>
                  <a:srgbClr val="000000"/>
                </a:solidFill>
              </a:rPr>
              <a:t>trừ</a:t>
            </a:r>
            <a:r>
              <a:rPr lang="en-US" sz="3400" b="0" dirty="0">
                <a:solidFill>
                  <a:srgbClr val="000000"/>
                </a:solidFill>
              </a:rPr>
              <a:t>.</a:t>
            </a:r>
            <a:endParaRPr lang="en-US" sz="3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88929"/>
            <a:ext cx="8362950" cy="777871"/>
          </a:xfrm>
        </p:spPr>
        <p:txBody>
          <a:bodyPr/>
          <a:lstStyle/>
          <a:p>
            <a:pPr algn="ctr"/>
            <a:r>
              <a:rPr lang="vi-VN" b="1" spc="50" dirty="0">
                <a:ln w="9525" cmpd="sng">
                  <a:noFill/>
                  <a:prstDash val="solid"/>
                </a:ln>
                <a:effectLst>
                  <a:glow rad="38100">
                    <a:schemeClr val="accent1">
                      <a:alpha val="40000"/>
                    </a:schemeClr>
                  </a:glow>
                </a:effectLst>
              </a:rPr>
              <a:t>Hiện tượng ngắt (Interrupts)</a:t>
            </a:r>
            <a:endParaRPr lang="vi-VN" b="1" spc="50" dirty="0">
              <a:ln w="9525" cmpd="sng">
                <a:noFill/>
                <a:prstDash val="solid"/>
              </a:ln>
              <a:effectLst>
                <a:glow rad="38100">
                  <a:schemeClr val="accent1">
                    <a:alpha val="40000"/>
                  </a:schemeClr>
                </a:glow>
              </a:effectLst>
            </a:endParaRPr>
          </a:p>
        </p:txBody>
      </p:sp>
      <p:sp>
        <p:nvSpPr>
          <p:cNvPr id="3" name="Content Placeholder 2"/>
          <p:cNvSpPr>
            <a:spLocks noGrp="1"/>
          </p:cNvSpPr>
          <p:nvPr>
            <p:ph idx="1"/>
          </p:nvPr>
        </p:nvSpPr>
        <p:spPr>
          <a:xfrm>
            <a:off x="152400" y="1158240"/>
            <a:ext cx="8915400" cy="5166360"/>
          </a:xfrm>
        </p:spPr>
        <p:txBody>
          <a:bodyPr>
            <a:noAutofit/>
          </a:bodyPr>
          <a:lstStyle/>
          <a:p>
            <a:pPr marL="0" indent="0">
              <a:lnSpc>
                <a:spcPct val="110000"/>
              </a:lnSpc>
              <a:spcBef>
                <a:spcPts val="0"/>
              </a:spcBef>
              <a:buClr>
                <a:schemeClr val="tx1"/>
              </a:buClr>
              <a:buNone/>
            </a:pPr>
            <a:r>
              <a:rPr lang="vi-VN" sz="2500" dirty="0">
                <a:latin typeface="+mj-lt"/>
              </a:rPr>
              <a:t>Ngắt là gì?</a:t>
            </a:r>
            <a:endParaRPr lang="vi-VN" sz="2500" dirty="0">
              <a:latin typeface="+mj-lt"/>
            </a:endParaRPr>
          </a:p>
          <a:p>
            <a:pPr>
              <a:lnSpc>
                <a:spcPct val="110000"/>
              </a:lnSpc>
              <a:spcBef>
                <a:spcPts val="0"/>
              </a:spcBef>
              <a:buFont typeface="Wingdings" panose="05000000000000000000" pitchFamily="2" charset="2"/>
              <a:buChar char="§"/>
            </a:pPr>
            <a:r>
              <a:rPr lang="en-US" sz="2500" b="0">
                <a:latin typeface="+mj-lt"/>
                <a:cs typeface="Times New Roman" panose="02020603050405020304" pitchFamily="18" charset="0"/>
              </a:rPr>
              <a:t>Ngắt </a:t>
            </a:r>
            <a:r>
              <a:rPr lang="en-US" sz="2500" b="0" dirty="0">
                <a:latin typeface="+mj-lt"/>
                <a:cs typeface="Times New Roman" panose="02020603050405020304" pitchFamily="18" charset="0"/>
              </a:rPr>
              <a:t>là cơ chế bắt bộ vi xử lí phải dừng </a:t>
            </a:r>
            <a:r>
              <a:rPr lang="en-US" sz="2500" b="0">
                <a:latin typeface="+mj-lt"/>
                <a:cs typeface="Times New Roman" panose="02020603050405020304" pitchFamily="18" charset="0"/>
              </a:rPr>
              <a:t>công việc đang </a:t>
            </a:r>
            <a:r>
              <a:rPr lang="en-US" sz="2500" b="0" dirty="0">
                <a:latin typeface="+mj-lt"/>
                <a:cs typeface="Times New Roman" panose="02020603050405020304" pitchFamily="18" charset="0"/>
              </a:rPr>
              <a:t>thực hiện để thực hiện một công việc khác.</a:t>
            </a:r>
            <a:endParaRPr lang="vi-VN" sz="2500" b="0" dirty="0">
              <a:latin typeface="+mj-lt"/>
              <a:cs typeface="Times New Roman" panose="02020603050405020304" pitchFamily="18" charset="0"/>
            </a:endParaRPr>
          </a:p>
          <a:p>
            <a:pPr>
              <a:lnSpc>
                <a:spcPct val="110000"/>
              </a:lnSpc>
              <a:spcBef>
                <a:spcPts val="0"/>
              </a:spcBef>
              <a:buFont typeface="Wingdings" panose="05000000000000000000" pitchFamily="2" charset="2"/>
              <a:buChar char="§"/>
            </a:pPr>
            <a:r>
              <a:rPr lang="en-US" sz="2500" b="0" dirty="0">
                <a:latin typeface="+mj-lt"/>
                <a:cs typeface="Times New Roman" panose="02020603050405020304" pitchFamily="18" charset="0"/>
              </a:rPr>
              <a:t>Chương trình xử lý </a:t>
            </a:r>
            <a:r>
              <a:rPr lang="en-US" sz="2500" b="0">
                <a:latin typeface="+mj-lt"/>
                <a:cs typeface="Times New Roman" panose="02020603050405020304" pitchFamily="18" charset="0"/>
              </a:rPr>
              <a:t>ngắt gọi </a:t>
            </a:r>
            <a:r>
              <a:rPr lang="en-US" sz="2500" b="0" dirty="0">
                <a:latin typeface="+mj-lt"/>
                <a:cs typeface="Times New Roman" panose="02020603050405020304" pitchFamily="18" charset="0"/>
              </a:rPr>
              <a:t>là chương trình phục </a:t>
            </a:r>
            <a:r>
              <a:rPr lang="en-US" sz="2500" b="0">
                <a:latin typeface="+mj-lt"/>
                <a:cs typeface="Times New Roman" panose="02020603050405020304" pitchFamily="18" charset="0"/>
              </a:rPr>
              <a:t>vụ ngắt. </a:t>
            </a:r>
            <a:endParaRPr lang="en-US" sz="2500" b="0">
              <a:latin typeface="+mj-lt"/>
              <a:cs typeface="Times New Roman" panose="02020603050405020304" pitchFamily="18" charset="0"/>
            </a:endParaRPr>
          </a:p>
          <a:p>
            <a:pPr marL="0" lvl="0" indent="0">
              <a:lnSpc>
                <a:spcPct val="110000"/>
              </a:lnSpc>
              <a:spcBef>
                <a:spcPts val="0"/>
              </a:spcBef>
              <a:buClr>
                <a:schemeClr val="tx1"/>
              </a:buClr>
              <a:buNone/>
            </a:pPr>
            <a:r>
              <a:rPr lang="en-US" sz="2500">
                <a:latin typeface="+mj-lt"/>
                <a:cs typeface="Times New Roman" panose="02020603050405020304" pitchFamily="18" charset="0"/>
              </a:rPr>
              <a:t>Nguyên lí hoạt động ngắt:</a:t>
            </a:r>
            <a:endParaRPr lang="vi-VN" sz="2500">
              <a:latin typeface="+mj-lt"/>
              <a:cs typeface="Times New Roman" panose="02020603050405020304" pitchFamily="18" charset="0"/>
            </a:endParaRPr>
          </a:p>
          <a:p>
            <a:pPr marL="0" indent="0" algn="just">
              <a:lnSpc>
                <a:spcPct val="110000"/>
              </a:lnSpc>
              <a:spcBef>
                <a:spcPts val="0"/>
              </a:spcBef>
              <a:buNone/>
            </a:pPr>
            <a:r>
              <a:rPr lang="en-US" sz="2500" b="0">
                <a:latin typeface="+mj-lt"/>
                <a:cs typeface="Times New Roman" panose="02020603050405020304" pitchFamily="18" charset="0"/>
              </a:rPr>
              <a:t>Khi một ngắt xảy ra, bộ xử lý thi hành các bước sau đây:</a:t>
            </a:r>
            <a:endParaRPr lang="en-US" sz="2500" b="0">
              <a:latin typeface="+mj-lt"/>
              <a:cs typeface="Times New Roman" panose="02020603050405020304" pitchFamily="18" charset="0"/>
            </a:endParaRPr>
          </a:p>
          <a:p>
            <a:pPr algn="just">
              <a:lnSpc>
                <a:spcPct val="110000"/>
              </a:lnSpc>
              <a:spcBef>
                <a:spcPts val="0"/>
              </a:spcBef>
              <a:buClr>
                <a:schemeClr val="tx1"/>
              </a:buClr>
              <a:buFont typeface="Wingdings" panose="05000000000000000000" pitchFamily="2" charset="2"/>
              <a:buChar char="§"/>
            </a:pPr>
            <a:r>
              <a:rPr lang="en-US" sz="2500" b="0">
                <a:latin typeface="+mj-lt"/>
                <a:cs typeface="Times New Roman" panose="02020603050405020304" pitchFamily="18" charset="0"/>
              </a:rPr>
              <a:t>Thực hiện xong lệnh đang làm. </a:t>
            </a:r>
            <a:endParaRPr lang="en-US" sz="2500" b="0">
              <a:latin typeface="+mj-lt"/>
              <a:cs typeface="Times New Roman" panose="02020603050405020304" pitchFamily="18" charset="0"/>
            </a:endParaRPr>
          </a:p>
          <a:p>
            <a:pPr algn="just">
              <a:lnSpc>
                <a:spcPct val="110000"/>
              </a:lnSpc>
              <a:spcBef>
                <a:spcPts val="0"/>
              </a:spcBef>
              <a:buClr>
                <a:schemeClr val="tx1"/>
              </a:buClr>
              <a:buFont typeface="Wingdings" panose="05000000000000000000" pitchFamily="2" charset="2"/>
              <a:buChar char="§"/>
            </a:pPr>
            <a:r>
              <a:rPr lang="en-US" sz="2500" b="0">
                <a:latin typeface="+mj-lt"/>
                <a:cs typeface="Times New Roman" panose="02020603050405020304" pitchFamily="18" charset="0"/>
              </a:rPr>
              <a:t>Lưu trữ trạng thái hiện tại. </a:t>
            </a:r>
            <a:endParaRPr lang="en-US" sz="2500" b="0">
              <a:latin typeface="+mj-lt"/>
              <a:cs typeface="Times New Roman" panose="02020603050405020304" pitchFamily="18" charset="0"/>
            </a:endParaRPr>
          </a:p>
          <a:p>
            <a:pPr algn="just">
              <a:lnSpc>
                <a:spcPct val="110000"/>
              </a:lnSpc>
              <a:spcBef>
                <a:spcPts val="0"/>
              </a:spcBef>
              <a:buClr>
                <a:schemeClr val="tx1"/>
              </a:buClr>
              <a:buFont typeface="Wingdings" panose="05000000000000000000" pitchFamily="2" charset="2"/>
              <a:buChar char="§"/>
            </a:pPr>
            <a:r>
              <a:rPr lang="en-US" sz="2500" b="0">
                <a:latin typeface="+mj-lt"/>
                <a:cs typeface="Times New Roman" panose="02020603050405020304" pitchFamily="18" charset="0"/>
              </a:rPr>
              <a:t>Nhảy đến chương trình phục vụ ngắt </a:t>
            </a:r>
            <a:endParaRPr lang="en-US" sz="2500" b="0">
              <a:latin typeface="+mj-lt"/>
              <a:cs typeface="Times New Roman" panose="02020603050405020304" pitchFamily="18" charset="0"/>
            </a:endParaRPr>
          </a:p>
          <a:p>
            <a:pPr algn="just">
              <a:lnSpc>
                <a:spcPct val="110000"/>
              </a:lnSpc>
              <a:spcBef>
                <a:spcPts val="0"/>
              </a:spcBef>
              <a:buClr>
                <a:schemeClr val="tx1"/>
              </a:buClr>
              <a:buFont typeface="Wingdings" panose="05000000000000000000" pitchFamily="2" charset="2"/>
              <a:buChar char="§"/>
            </a:pPr>
            <a:r>
              <a:rPr lang="en-US" sz="2500" b="0">
                <a:latin typeface="+mj-lt"/>
                <a:cs typeface="Times New Roman" panose="02020603050405020304" pitchFamily="18" charset="0"/>
              </a:rPr>
              <a:t>Khi chương trình phục vụ chấm dứt, bộ xử lý khôi phục lại trạng thái cũ, tiếp tục thực hiện chương trình mà nó đang thực hiện khi bị ngắt. </a:t>
            </a:r>
            <a:endParaRPr lang="en-US" sz="2500" b="0" dirty="0">
              <a:latin typeface="+mj-lt"/>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7886700" cy="701671"/>
          </a:xfrm>
        </p:spPr>
        <p:txBody>
          <a:bodyPr>
            <a:noAutofit/>
          </a:bodyPr>
          <a:lstStyle/>
          <a:p>
            <a:pPr algn="ctr"/>
            <a:r>
              <a:rPr lang="en-US" b="1" dirty="0" err="1">
                <a:cs typeface="Times New Roman" panose="02020603050405020304" pitchFamily="18" charset="0"/>
              </a:rPr>
              <a:t>Phân</a:t>
            </a:r>
            <a:r>
              <a:rPr lang="en-US" b="1" dirty="0">
                <a:cs typeface="Times New Roman" panose="02020603050405020304" pitchFamily="18" charset="0"/>
              </a:rPr>
              <a:t> </a:t>
            </a:r>
            <a:r>
              <a:rPr lang="en-US" b="1" err="1">
                <a:cs typeface="Times New Roman" panose="02020603050405020304" pitchFamily="18" charset="0"/>
              </a:rPr>
              <a:t>loại</a:t>
            </a:r>
            <a:r>
              <a:rPr lang="en-US" b="1">
                <a:cs typeface="Times New Roman" panose="02020603050405020304" pitchFamily="18" charset="0"/>
              </a:rPr>
              <a:t> ngắt</a:t>
            </a:r>
            <a:endParaRPr lang="en-US" dirty="0"/>
          </a:p>
        </p:txBody>
      </p:sp>
      <p:pic>
        <p:nvPicPr>
          <p:cNvPr id="4" name="Content Placeholder 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330374" y="1343167"/>
            <a:ext cx="8280226" cy="467663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34440"/>
            <a:ext cx="8915400" cy="5166360"/>
          </a:xfrm>
        </p:spPr>
        <p:txBody>
          <a:bodyPr>
            <a:noAutofit/>
          </a:bodyPr>
          <a:lstStyle/>
          <a:p>
            <a:pPr fontAlgn="auto">
              <a:lnSpc>
                <a:spcPct val="110000"/>
              </a:lnSpc>
              <a:spcBef>
                <a:spcPts val="0"/>
              </a:spcBef>
              <a:spcAft>
                <a:spcPts val="0"/>
              </a:spcAft>
              <a:buClrTx/>
              <a:buFont typeface="Wingdings" panose="05000000000000000000" pitchFamily="2" charset="2"/>
              <a:buChar char="§"/>
              <a:defRPr/>
            </a:pPr>
            <a:r>
              <a:rPr lang="en-US" sz="2600">
                <a:latin typeface="+mj-lt"/>
                <a:cs typeface="Times New Roman" panose="02020603050405020304" pitchFamily="18" charset="0"/>
                <a:sym typeface="Wingdings" panose="05000000000000000000" pitchFamily="2" charset="2"/>
              </a:rPr>
              <a:t>N</a:t>
            </a:r>
            <a:r>
              <a:rPr lang="en-US" sz="2600">
                <a:latin typeface="+mj-lt"/>
                <a:cs typeface="Times New Roman" panose="02020603050405020304" pitchFamily="18" charset="0"/>
              </a:rPr>
              <a:t>gắt mềm:</a:t>
            </a:r>
            <a:r>
              <a:rPr lang="en-US" sz="2600" b="0">
                <a:latin typeface="+mj-lt"/>
                <a:cs typeface="Times New Roman" panose="02020603050405020304" pitchFamily="18" charset="0"/>
              </a:rPr>
              <a:t> Ngắt do chính chương trình tạo ra nhằm gọi các chương trình con ở xa đang nằm trong ROM hoặc RAM</a:t>
            </a:r>
            <a:endParaRPr lang="en-US" sz="2600" b="0">
              <a:latin typeface="+mj-lt"/>
              <a:cs typeface="Times New Roman" panose="02020603050405020304" pitchFamily="18" charset="0"/>
            </a:endParaRPr>
          </a:p>
          <a:p>
            <a:pPr fontAlgn="auto">
              <a:lnSpc>
                <a:spcPct val="110000"/>
              </a:lnSpc>
              <a:spcBef>
                <a:spcPts val="0"/>
              </a:spcBef>
              <a:spcAft>
                <a:spcPts val="0"/>
              </a:spcAft>
              <a:buClrTx/>
              <a:buFont typeface="Wingdings" panose="05000000000000000000" pitchFamily="2" charset="2"/>
              <a:buChar char="§"/>
              <a:defRPr/>
            </a:pPr>
            <a:r>
              <a:rPr lang="en-US" sz="2600">
                <a:latin typeface="+mj-lt"/>
                <a:cs typeface="Times New Roman" panose="02020603050405020304" pitchFamily="18" charset="0"/>
              </a:rPr>
              <a:t>Ngắt cứng:</a:t>
            </a:r>
            <a:r>
              <a:rPr lang="en-US" sz="2600" b="0">
                <a:latin typeface="+mj-lt"/>
                <a:cs typeface="Times New Roman" panose="02020603050405020304" pitchFamily="18" charset="0"/>
              </a:rPr>
              <a:t> Ngắt được tạo ra bởi mạch điện của máy tính nhằm đáp lại một sự kiện nào đó như nhấn phím trên bàn phím. </a:t>
            </a:r>
            <a:endParaRPr lang="en-US" sz="2600" b="0">
              <a:latin typeface="+mj-lt"/>
              <a:cs typeface="Times New Roman" panose="02020603050405020304" pitchFamily="18" charset="0"/>
            </a:endParaRPr>
          </a:p>
          <a:p>
            <a:pPr fontAlgn="auto">
              <a:lnSpc>
                <a:spcPct val="110000"/>
              </a:lnSpc>
              <a:spcBef>
                <a:spcPts val="0"/>
              </a:spcBef>
              <a:spcAft>
                <a:spcPts val="0"/>
              </a:spcAft>
              <a:buClrTx/>
              <a:buFont typeface="Wingdings" panose="05000000000000000000" pitchFamily="2" charset="2"/>
              <a:buChar char="§"/>
              <a:defRPr/>
            </a:pPr>
            <a:r>
              <a:rPr lang="en-US" sz="2600">
                <a:latin typeface="+mj-lt"/>
                <a:cs typeface="Times New Roman" panose="02020603050405020304" pitchFamily="18" charset="0"/>
              </a:rPr>
              <a:t>Ngắt Logic:</a:t>
            </a:r>
            <a:r>
              <a:rPr lang="en-US" sz="2600" b="0">
                <a:latin typeface="+mj-lt"/>
                <a:cs typeface="Times New Roman" panose="02020603050405020304" pitchFamily="18" charset="0"/>
              </a:rPr>
              <a:t> </a:t>
            </a:r>
            <a:r>
              <a:rPr lang="en-US" sz="2600" b="0">
                <a:latin typeface="+mj-lt"/>
                <a:ea typeface="Calibri" panose="020F0502020204030204" charset="0"/>
                <a:cs typeface="Times New Roman" panose="02020603050405020304" pitchFamily="18" charset="0"/>
              </a:rPr>
              <a:t>Ngắt do CPU tạo ra khi gặp phải một kết quả bất thường trong khi thực hiện chương trình, ví dụ  như chia cho 0. </a:t>
            </a:r>
            <a:endParaRPr lang="vi-VN" sz="2600" b="0" dirty="0">
              <a:latin typeface="+mj-lt"/>
              <a:cs typeface="Times New Roman" panose="02020603050405020304" pitchFamily="18" charset="0"/>
            </a:endParaRPr>
          </a:p>
        </p:txBody>
      </p:sp>
      <p:sp>
        <p:nvSpPr>
          <p:cNvPr id="5" name="Title 1"/>
          <p:cNvSpPr>
            <a:spLocks noGrp="1"/>
          </p:cNvSpPr>
          <p:nvPr>
            <p:ph type="title"/>
          </p:nvPr>
        </p:nvSpPr>
        <p:spPr>
          <a:xfrm>
            <a:off x="152400" y="304800"/>
            <a:ext cx="7886700" cy="701671"/>
          </a:xfrm>
        </p:spPr>
        <p:txBody>
          <a:bodyPr>
            <a:noAutofit/>
          </a:bodyPr>
          <a:lstStyle/>
          <a:p>
            <a:pPr algn="ctr"/>
            <a:r>
              <a:rPr lang="en-US" b="1" dirty="0" err="1">
                <a:cs typeface="Times New Roman" panose="02020603050405020304" pitchFamily="18" charset="0"/>
              </a:rPr>
              <a:t>Phân</a:t>
            </a:r>
            <a:r>
              <a:rPr lang="en-US" b="1" dirty="0">
                <a:cs typeface="Times New Roman" panose="02020603050405020304" pitchFamily="18" charset="0"/>
              </a:rPr>
              <a:t> </a:t>
            </a:r>
            <a:r>
              <a:rPr lang="en-US" b="1" err="1">
                <a:cs typeface="Times New Roman" panose="02020603050405020304" pitchFamily="18" charset="0"/>
              </a:rPr>
              <a:t>loại</a:t>
            </a:r>
            <a:r>
              <a:rPr lang="en-US" b="1">
                <a:cs typeface="Times New Roman" panose="02020603050405020304" pitchFamily="18" charset="0"/>
              </a:rPr>
              <a:t> ngắt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sz="3400" dirty="0"/>
              <a:t>1.2.3 MÔ HÌNH PHÂN LỚP CỦA MÁY TÍNH</a:t>
            </a:r>
            <a:endParaRPr lang="en-US" sz="3400" dirty="0"/>
          </a:p>
        </p:txBody>
      </p:sp>
      <p:sp>
        <p:nvSpPr>
          <p:cNvPr id="2" name="Rectangle 1"/>
          <p:cNvSpPr/>
          <p:nvPr/>
        </p:nvSpPr>
        <p:spPr bwMode="auto">
          <a:xfrm>
            <a:off x="1524000" y="5074920"/>
            <a:ext cx="6004560" cy="640080"/>
          </a:xfrm>
          <a:prstGeom prst="rect">
            <a:avLst/>
          </a:prstGeom>
          <a:solidFill>
            <a:schemeClr val="accent2">
              <a:lumMod val="40000"/>
              <a:lumOff val="60000"/>
            </a:schemeClr>
          </a:solidFill>
          <a:ln>
            <a:solidFill>
              <a:srgbClr val="000000"/>
            </a:solidFill>
          </a:ln>
          <a:effectLst/>
        </p:spPr>
        <p:txBody>
          <a:bodyPr vert="horz" wrap="square" lIns="91440" tIns="45720" rIns="91440" bIns="45720" numCol="1" rtlCol="0" anchor="ctr"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lang="en-US" sz="2400">
                <a:solidFill>
                  <a:srgbClr val="000000"/>
                </a:solidFill>
              </a:rPr>
              <a:t>Phần cứng</a:t>
            </a:r>
            <a:endParaRPr kumimoji="0" lang="en-US" sz="2400" b="1" i="0" u="none" strike="noStrike" cap="none" normalizeH="0" baseline="0">
              <a:ln>
                <a:noFill/>
              </a:ln>
              <a:solidFill>
                <a:srgbClr val="000000"/>
              </a:solidFill>
              <a:effectLst/>
            </a:endParaRPr>
          </a:p>
        </p:txBody>
      </p:sp>
      <p:sp>
        <p:nvSpPr>
          <p:cNvPr id="6" name="Rectangle 5"/>
          <p:cNvSpPr/>
          <p:nvPr/>
        </p:nvSpPr>
        <p:spPr bwMode="auto">
          <a:xfrm>
            <a:off x="1524000" y="3149414"/>
            <a:ext cx="2468880" cy="640080"/>
          </a:xfrm>
          <a:prstGeom prst="rect">
            <a:avLst/>
          </a:prstGeom>
          <a:solidFill>
            <a:srgbClr val="66FFCC"/>
          </a:solidFill>
          <a:ln>
            <a:solidFill>
              <a:srgbClr val="000000"/>
            </a:solidFill>
          </a:ln>
          <a:effectLst/>
        </p:spPr>
        <p:txBody>
          <a:bodyPr vert="horz" wrap="square" lIns="91440" tIns="45720" rIns="91440" bIns="45720" numCol="1" rtlCol="0" anchor="ctr"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lang="en-US" sz="2400">
                <a:solidFill>
                  <a:srgbClr val="000000"/>
                </a:solidFill>
              </a:rPr>
              <a:t>Các ứng dụng</a:t>
            </a:r>
            <a:endParaRPr kumimoji="0" lang="en-US" sz="2400" b="1" i="0" u="none" strike="noStrike" cap="none" normalizeH="0" baseline="0">
              <a:ln>
                <a:noFill/>
              </a:ln>
              <a:solidFill>
                <a:srgbClr val="000000"/>
              </a:solidFill>
              <a:effectLst/>
            </a:endParaRPr>
          </a:p>
        </p:txBody>
      </p:sp>
      <p:sp>
        <p:nvSpPr>
          <p:cNvPr id="7" name="Rectangle 6"/>
          <p:cNvSpPr/>
          <p:nvPr/>
        </p:nvSpPr>
        <p:spPr bwMode="auto">
          <a:xfrm>
            <a:off x="1524000" y="3789494"/>
            <a:ext cx="3992880" cy="640080"/>
          </a:xfrm>
          <a:prstGeom prst="rect">
            <a:avLst/>
          </a:prstGeom>
          <a:solidFill>
            <a:srgbClr val="66FFCC"/>
          </a:solidFill>
          <a:ln>
            <a:solidFill>
              <a:srgbClr val="000000"/>
            </a:solidFill>
          </a:ln>
          <a:effectLst/>
        </p:spPr>
        <p:txBody>
          <a:bodyPr vert="horz" wrap="square" lIns="91440" tIns="45720" rIns="91440" bIns="45720" numCol="1" rtlCol="0" anchor="ctr"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lang="en-US" sz="2400">
                <a:solidFill>
                  <a:srgbClr val="000000"/>
                </a:solidFill>
              </a:rPr>
              <a:t>Các phần mềm trung gian</a:t>
            </a:r>
            <a:endParaRPr kumimoji="0" lang="en-US" sz="2400" b="1" i="0" u="none" strike="noStrike" cap="none" normalizeH="0" baseline="0">
              <a:ln>
                <a:noFill/>
              </a:ln>
              <a:solidFill>
                <a:srgbClr val="000000"/>
              </a:solidFill>
              <a:effectLst/>
            </a:endParaRPr>
          </a:p>
        </p:txBody>
      </p:sp>
      <p:sp>
        <p:nvSpPr>
          <p:cNvPr id="8" name="Rectangle 7"/>
          <p:cNvSpPr/>
          <p:nvPr/>
        </p:nvSpPr>
        <p:spPr bwMode="auto">
          <a:xfrm>
            <a:off x="1524000" y="4429574"/>
            <a:ext cx="4602480" cy="640080"/>
          </a:xfrm>
          <a:prstGeom prst="rect">
            <a:avLst/>
          </a:prstGeom>
          <a:solidFill>
            <a:srgbClr val="66FFCC"/>
          </a:solidFill>
          <a:ln>
            <a:solidFill>
              <a:srgbClr val="000000"/>
            </a:solidFill>
          </a:ln>
          <a:effectLst/>
        </p:spPr>
        <p:txBody>
          <a:bodyPr vert="horz" wrap="square" lIns="91440" tIns="45720" rIns="91440" bIns="45720" numCol="1" rtlCol="0" anchor="ctr"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r>
              <a:rPr lang="en-US" sz="2400">
                <a:solidFill>
                  <a:srgbClr val="000000"/>
                </a:solidFill>
              </a:rPr>
              <a:t>Hệ điều hành</a:t>
            </a:r>
            <a:endParaRPr kumimoji="0" lang="en-US" sz="2400" b="1" i="0" u="none" strike="noStrike" cap="none" normalizeH="0" baseline="0">
              <a:ln>
                <a:noFill/>
              </a:ln>
              <a:solidFill>
                <a:srgbClr val="000000"/>
              </a:solidFill>
              <a:effectLst/>
            </a:endParaRPr>
          </a:p>
        </p:txBody>
      </p:sp>
      <p:cxnSp>
        <p:nvCxnSpPr>
          <p:cNvPr id="5" name="Straight Arrow Connector 4"/>
          <p:cNvCxnSpPr/>
          <p:nvPr/>
        </p:nvCxnSpPr>
        <p:spPr bwMode="auto">
          <a:xfrm>
            <a:off x="2651760" y="2438400"/>
            <a:ext cx="0" cy="731520"/>
          </a:xfrm>
          <a:prstGeom prst="straightConnector1">
            <a:avLst/>
          </a:prstGeom>
          <a:noFill/>
          <a:ln w="2857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ounded Rectangle 18"/>
          <p:cNvSpPr/>
          <p:nvPr/>
        </p:nvSpPr>
        <p:spPr bwMode="auto">
          <a:xfrm>
            <a:off x="1904830" y="1539240"/>
            <a:ext cx="1496230" cy="919401"/>
          </a:xfrm>
          <a:prstGeom prst="roundRect">
            <a:avLst/>
          </a:prstGeom>
          <a:solidFill>
            <a:schemeClr val="accent2">
              <a:lumMod val="75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Arial" panose="020B0604020202020204" pitchFamily="34" charset="0"/>
              </a:rPr>
              <a:t>Người</a:t>
            </a:r>
            <a:br>
              <a:rPr kumimoji="0" lang="en-US" sz="2400" b="1" i="0" u="none" strike="noStrike" cap="none" normalizeH="0" baseline="0">
                <a:ln>
                  <a:noFill/>
                </a:ln>
                <a:solidFill>
                  <a:schemeClr val="bg1"/>
                </a:solidFill>
                <a:effectLst/>
                <a:latin typeface="Arial" panose="020B0604020202020204" pitchFamily="34" charset="0"/>
              </a:rPr>
            </a:br>
            <a:r>
              <a:rPr kumimoji="0" lang="en-US" sz="2400" b="1" i="0" u="none" strike="noStrike" cap="none" normalizeH="0">
                <a:ln>
                  <a:noFill/>
                </a:ln>
                <a:solidFill>
                  <a:schemeClr val="bg1"/>
                </a:solidFill>
                <a:effectLst/>
                <a:latin typeface="Arial" panose="020B0604020202020204" pitchFamily="34" charset="0"/>
              </a:rPr>
              <a:t>sử dụng</a:t>
            </a:r>
            <a:endParaRPr kumimoji="0" lang="en-US" sz="2400" b="1" i="0" u="none" strike="noStrike" cap="none" normalizeH="0" baseline="0">
              <a:ln>
                <a:noFill/>
              </a:ln>
              <a:solidFill>
                <a:schemeClr val="bg1"/>
              </a:solidFill>
              <a:effectLst/>
              <a:latin typeface="Arial" panose="020B0604020202020204" pitchFamily="34" charset="0"/>
            </a:endParaRPr>
          </a:p>
        </p:txBody>
      </p:sp>
      <p:sp>
        <p:nvSpPr>
          <p:cNvPr id="22" name="Rounded Rectangle 21"/>
          <p:cNvSpPr/>
          <p:nvPr/>
        </p:nvSpPr>
        <p:spPr bwMode="auto">
          <a:xfrm>
            <a:off x="4526987" y="1808559"/>
            <a:ext cx="1477573" cy="919401"/>
          </a:xfrm>
          <a:prstGeom prst="roundRect">
            <a:avLst/>
          </a:prstGeom>
          <a:solidFill>
            <a:schemeClr val="accent2">
              <a:lumMod val="75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Arial" panose="020B0604020202020204" pitchFamily="34" charset="0"/>
              </a:rPr>
              <a:t>Người</a:t>
            </a:r>
            <a:br>
              <a:rPr kumimoji="0" lang="en-US" sz="2400" b="1" i="0" u="none" strike="noStrike" cap="none" normalizeH="0" baseline="0">
                <a:ln>
                  <a:noFill/>
                </a:ln>
                <a:solidFill>
                  <a:schemeClr val="bg1"/>
                </a:solidFill>
                <a:effectLst/>
                <a:latin typeface="Arial" panose="020B0604020202020204" pitchFamily="34" charset="0"/>
              </a:rPr>
            </a:br>
            <a:r>
              <a:rPr kumimoji="0" lang="en-US" sz="2400" b="1" i="0" u="none" strike="noStrike" cap="none" normalizeH="0" baseline="0">
                <a:ln>
                  <a:noFill/>
                </a:ln>
                <a:solidFill>
                  <a:schemeClr val="bg1"/>
                </a:solidFill>
                <a:effectLst/>
                <a:latin typeface="Arial" panose="020B0604020202020204" pitchFamily="34" charset="0"/>
              </a:rPr>
              <a:t>lập</a:t>
            </a:r>
            <a:r>
              <a:rPr kumimoji="0" lang="en-US" sz="2400" b="1" i="0" u="none" strike="noStrike" cap="none" normalizeH="0">
                <a:ln>
                  <a:noFill/>
                </a:ln>
                <a:solidFill>
                  <a:schemeClr val="bg1"/>
                </a:solidFill>
                <a:effectLst/>
                <a:latin typeface="Arial" panose="020B0604020202020204" pitchFamily="34" charset="0"/>
              </a:rPr>
              <a:t> trình</a:t>
            </a:r>
            <a:endParaRPr kumimoji="0" lang="en-US" sz="2400" b="1" i="0" u="none" strike="noStrike" cap="none" normalizeH="0" baseline="0">
              <a:ln>
                <a:noFill/>
              </a:ln>
              <a:solidFill>
                <a:schemeClr val="bg1"/>
              </a:solidFill>
              <a:effectLst/>
              <a:latin typeface="Arial" panose="020B0604020202020204" pitchFamily="34" charset="0"/>
            </a:endParaRPr>
          </a:p>
        </p:txBody>
      </p:sp>
      <p:cxnSp>
        <p:nvCxnSpPr>
          <p:cNvPr id="23" name="Straight Arrow Connector 22"/>
          <p:cNvCxnSpPr/>
          <p:nvPr/>
        </p:nvCxnSpPr>
        <p:spPr bwMode="auto">
          <a:xfrm>
            <a:off x="5775960" y="2712720"/>
            <a:ext cx="0" cy="1737360"/>
          </a:xfrm>
          <a:prstGeom prst="straightConnector1">
            <a:avLst/>
          </a:prstGeom>
          <a:noFill/>
          <a:ln w="2857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4785360" y="2697480"/>
            <a:ext cx="0" cy="1097280"/>
          </a:xfrm>
          <a:prstGeom prst="straightConnector1">
            <a:avLst/>
          </a:prstGeom>
          <a:noFill/>
          <a:ln w="2857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ounded Rectangle 24"/>
          <p:cNvSpPr/>
          <p:nvPr/>
        </p:nvSpPr>
        <p:spPr bwMode="auto">
          <a:xfrm>
            <a:off x="6248400" y="2448639"/>
            <a:ext cx="1424996" cy="919401"/>
          </a:xfrm>
          <a:prstGeom prst="roundRect">
            <a:avLst/>
          </a:prstGeom>
          <a:solidFill>
            <a:schemeClr val="accent2">
              <a:lumMod val="75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Arial" panose="020B0604020202020204" pitchFamily="34" charset="0"/>
              </a:rPr>
              <a:t>Người</a:t>
            </a:r>
            <a:br>
              <a:rPr kumimoji="0" lang="en-US" sz="2400" b="1" i="0" u="none" strike="noStrike" cap="none" normalizeH="0" baseline="0">
                <a:ln>
                  <a:noFill/>
                </a:ln>
                <a:solidFill>
                  <a:schemeClr val="bg1"/>
                </a:solidFill>
                <a:effectLst/>
                <a:latin typeface="Arial" panose="020B0604020202020204" pitchFamily="34" charset="0"/>
              </a:rPr>
            </a:br>
            <a:r>
              <a:rPr kumimoji="0" lang="en-US" sz="2400" b="1" i="0" u="none" strike="noStrike" cap="none" normalizeH="0" baseline="0">
                <a:ln>
                  <a:noFill/>
                </a:ln>
                <a:solidFill>
                  <a:schemeClr val="bg1"/>
                </a:solidFill>
                <a:effectLst/>
                <a:latin typeface="Arial" panose="020B0604020202020204" pitchFamily="34" charset="0"/>
              </a:rPr>
              <a:t>thiết</a:t>
            </a:r>
            <a:r>
              <a:rPr kumimoji="0" lang="en-US" sz="2400" b="1" i="0" u="none" strike="noStrike" cap="none" normalizeH="0">
                <a:ln>
                  <a:noFill/>
                </a:ln>
                <a:solidFill>
                  <a:schemeClr val="bg1"/>
                </a:solidFill>
                <a:effectLst/>
                <a:latin typeface="Arial" panose="020B0604020202020204" pitchFamily="34" charset="0"/>
              </a:rPr>
              <a:t> kế </a:t>
            </a:r>
            <a:endParaRPr kumimoji="0" lang="en-US" sz="2400" b="1" i="0" u="none" strike="noStrike" cap="none" normalizeH="0" baseline="0">
              <a:ln>
                <a:noFill/>
              </a:ln>
              <a:solidFill>
                <a:schemeClr val="bg1"/>
              </a:solidFill>
              <a:effectLst/>
              <a:latin typeface="Arial" panose="020B0604020202020204" pitchFamily="34" charset="0"/>
            </a:endParaRPr>
          </a:p>
        </p:txBody>
      </p:sp>
      <p:cxnSp>
        <p:nvCxnSpPr>
          <p:cNvPr id="26" name="Straight Arrow Connector 25"/>
          <p:cNvCxnSpPr/>
          <p:nvPr/>
        </p:nvCxnSpPr>
        <p:spPr bwMode="auto">
          <a:xfrm>
            <a:off x="6918960" y="3352800"/>
            <a:ext cx="0" cy="1737360"/>
          </a:xfrm>
          <a:prstGeom prst="straightConnector1">
            <a:avLst/>
          </a:prstGeom>
          <a:noFill/>
          <a:ln w="2857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par>
                          <p:cTn id="32" fill="hold">
                            <p:stCondLst>
                              <p:cond delay="1500"/>
                            </p:stCondLst>
                            <p:childTnLst>
                              <p:par>
                                <p:cTn id="33" presetID="22" presetClass="entr" presetSubtype="1"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9" grpId="0" animBg="1"/>
      <p:bldP spid="22" grpId="0" animBg="1"/>
      <p:bldP spid="25"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88929"/>
            <a:ext cx="8362950" cy="777871"/>
          </a:xfrm>
        </p:spPr>
        <p:txBody>
          <a:bodyPr/>
          <a:lstStyle/>
          <a:p>
            <a:pPr algn="ctr"/>
            <a:r>
              <a:rPr lang="vi-VN" b="1" spc="50" dirty="0">
                <a:ln w="9525" cmpd="sng">
                  <a:noFill/>
                  <a:prstDash val="solid"/>
                </a:ln>
                <a:effectLst>
                  <a:glow rad="38100">
                    <a:schemeClr val="accent1">
                      <a:alpha val="40000"/>
                    </a:schemeClr>
                  </a:glow>
                </a:effectLst>
              </a:rPr>
              <a:t>Hiện tượng </a:t>
            </a:r>
            <a:r>
              <a:rPr lang="en-US" b="1" spc="50" dirty="0" err="1">
                <a:ln w="9525" cmpd="sng">
                  <a:noFill/>
                  <a:prstDash val="solid"/>
                </a:ln>
                <a:effectLst>
                  <a:glow rad="38100">
                    <a:schemeClr val="accent1">
                      <a:alpha val="40000"/>
                    </a:schemeClr>
                  </a:glow>
                </a:effectLst>
              </a:rPr>
              <a:t>loại</a:t>
            </a:r>
            <a:r>
              <a:rPr lang="en-US" b="1" spc="50" dirty="0">
                <a:ln w="9525" cmpd="sng">
                  <a:noFill/>
                  <a:prstDash val="solid"/>
                </a:ln>
                <a:effectLst>
                  <a:glow rad="38100">
                    <a:schemeClr val="accent1">
                      <a:alpha val="40000"/>
                    </a:schemeClr>
                  </a:glow>
                </a:effectLst>
              </a:rPr>
              <a:t> </a:t>
            </a:r>
            <a:r>
              <a:rPr lang="en-US" b="1" spc="50" dirty="0" err="1">
                <a:ln w="9525" cmpd="sng">
                  <a:noFill/>
                  <a:prstDash val="solid"/>
                </a:ln>
                <a:effectLst>
                  <a:glow rad="38100">
                    <a:schemeClr val="accent1">
                      <a:alpha val="40000"/>
                    </a:schemeClr>
                  </a:glow>
                </a:effectLst>
              </a:rPr>
              <a:t>trừ</a:t>
            </a:r>
            <a:endParaRPr lang="vi-VN" b="1" spc="50" dirty="0">
              <a:ln w="9525" cmpd="sng">
                <a:noFill/>
                <a:prstDash val="solid"/>
              </a:ln>
              <a:effectLst>
                <a:glow rad="38100">
                  <a:schemeClr val="accent1">
                    <a:alpha val="40000"/>
                  </a:schemeClr>
                </a:glow>
              </a:effectLst>
            </a:endParaRPr>
          </a:p>
        </p:txBody>
      </p:sp>
      <p:sp>
        <p:nvSpPr>
          <p:cNvPr id="3" name="Content Placeholder 2"/>
          <p:cNvSpPr>
            <a:spLocks noGrp="1"/>
          </p:cNvSpPr>
          <p:nvPr>
            <p:ph idx="1"/>
          </p:nvPr>
        </p:nvSpPr>
        <p:spPr>
          <a:xfrm>
            <a:off x="152400" y="1158240"/>
            <a:ext cx="8915400" cy="5166360"/>
          </a:xfrm>
        </p:spPr>
        <p:txBody>
          <a:bodyPr>
            <a:noAutofit/>
          </a:bodyPr>
          <a:lstStyle/>
          <a:p>
            <a:pPr marL="0" lvl="0" indent="0" algn="just">
              <a:lnSpc>
                <a:spcPct val="110000"/>
              </a:lnSpc>
              <a:spcBef>
                <a:spcPts val="0"/>
              </a:spcBef>
              <a:buNone/>
            </a:pPr>
            <a:r>
              <a:rPr lang="en-US" sz="2600">
                <a:latin typeface="+mj-lt"/>
                <a:cs typeface="Times New Roman" panose="02020603050405020304" pitchFamily="18" charset="0"/>
              </a:rPr>
              <a:t>Loại trừ là gì?</a:t>
            </a:r>
            <a:endParaRPr lang="en-US" sz="2600">
              <a:latin typeface="+mj-lt"/>
              <a:cs typeface="Times New Roman" panose="02020603050405020304" pitchFamily="18" charset="0"/>
            </a:endParaRPr>
          </a:p>
          <a:p>
            <a:pPr marL="0" lvl="0" indent="0" algn="just">
              <a:lnSpc>
                <a:spcPct val="110000"/>
              </a:lnSpc>
              <a:spcBef>
                <a:spcPts val="0"/>
              </a:spcBef>
              <a:buNone/>
            </a:pPr>
            <a:r>
              <a:rPr lang="en-US" sz="2600" b="0">
                <a:latin typeface="+mj-lt"/>
                <a:cs typeface="Times New Roman" panose="02020603050405020304" pitchFamily="18" charset="0"/>
              </a:rPr>
              <a:t>Thuờng được sản sinh từ các tín hiệu đồng bộ trong hệ thống. Các ngoại trừ thuờng được sử dụng để kiểm soát các lỗi của lệnh.</a:t>
            </a:r>
            <a:endParaRPr lang="en-US" sz="2600" b="0">
              <a:latin typeface="+mj-lt"/>
              <a:cs typeface="Times New Roman" panose="02020603050405020304" pitchFamily="18" charset="0"/>
            </a:endParaRPr>
          </a:p>
          <a:p>
            <a:pPr marL="0" lvl="0" indent="0" algn="just">
              <a:lnSpc>
                <a:spcPct val="110000"/>
              </a:lnSpc>
              <a:spcBef>
                <a:spcPts val="0"/>
              </a:spcBef>
              <a:buNone/>
            </a:pPr>
            <a:r>
              <a:rPr lang="en-US" sz="2600">
                <a:latin typeface="+mj-lt"/>
                <a:cs typeface="Times New Roman" panose="02020603050405020304" pitchFamily="18" charset="0"/>
              </a:rPr>
              <a:t>Phân loại:</a:t>
            </a:r>
            <a:endParaRPr lang="en-US" sz="2600">
              <a:latin typeface="+mj-lt"/>
              <a:cs typeface="Times New Roman" panose="02020603050405020304" pitchFamily="18" charset="0"/>
            </a:endParaRPr>
          </a:p>
          <a:p>
            <a:pPr lvl="0">
              <a:lnSpc>
                <a:spcPct val="110000"/>
              </a:lnSpc>
              <a:spcBef>
                <a:spcPts val="0"/>
              </a:spcBef>
              <a:buClr>
                <a:schemeClr val="tx1"/>
              </a:buClr>
              <a:buFont typeface="Wingdings" panose="05000000000000000000" pitchFamily="2" charset="2"/>
              <a:buChar char="§"/>
            </a:pPr>
            <a:r>
              <a:rPr lang="en-US" sz="2600">
                <a:latin typeface="+mj-lt"/>
                <a:cs typeface="Times New Roman" panose="02020603050405020304" pitchFamily="18" charset="0"/>
              </a:rPr>
              <a:t>Fault:</a:t>
            </a:r>
            <a:r>
              <a:rPr lang="en-US" sz="2600" b="0">
                <a:latin typeface="+mj-lt"/>
                <a:cs typeface="Times New Roman" panose="02020603050405020304" pitchFamily="18" charset="0"/>
              </a:rPr>
              <a:t> có thể được phát hiện và được xử lý trước khi thực hiện lệnh lỗi. Ví dụ: Chia cho 0, tràn Stack.</a:t>
            </a:r>
            <a:endParaRPr lang="en-US" sz="2600" b="0">
              <a:latin typeface="+mj-lt"/>
              <a:cs typeface="Times New Roman" panose="02020603050405020304" pitchFamily="18" charset="0"/>
            </a:endParaRPr>
          </a:p>
          <a:p>
            <a:pPr lvl="0">
              <a:lnSpc>
                <a:spcPct val="110000"/>
              </a:lnSpc>
              <a:spcBef>
                <a:spcPts val="0"/>
              </a:spcBef>
              <a:buClr>
                <a:schemeClr val="tx1"/>
              </a:buClr>
              <a:buFont typeface="Wingdings" panose="05000000000000000000" pitchFamily="2" charset="2"/>
              <a:buChar char="§"/>
            </a:pPr>
            <a:r>
              <a:rPr lang="en-US" sz="2600">
                <a:latin typeface="+mj-lt"/>
                <a:cs typeface="Times New Roman" panose="02020603050405020304" pitchFamily="18" charset="0"/>
              </a:rPr>
              <a:t>Trap:</a:t>
            </a:r>
            <a:r>
              <a:rPr lang="en-US" sz="2600" b="0">
                <a:latin typeface="+mj-lt"/>
                <a:cs typeface="Times New Roman" panose="02020603050405020304" pitchFamily="18" charset="0"/>
              </a:rPr>
              <a:t> được xử lý sau khi lệnh thực hiện mà lệnh đó sinh ra lỗi. Trong thực tế để xử lý Trap: sử dụng 1 chương trình con để thông báo cho người sử dụng.</a:t>
            </a:r>
            <a:endParaRPr lang="en-US" sz="2600" b="0">
              <a:latin typeface="+mj-lt"/>
              <a:cs typeface="Times New Roman" panose="02020603050405020304" pitchFamily="18" charset="0"/>
            </a:endParaRPr>
          </a:p>
          <a:p>
            <a:pPr lvl="0">
              <a:lnSpc>
                <a:spcPct val="110000"/>
              </a:lnSpc>
              <a:spcBef>
                <a:spcPts val="0"/>
              </a:spcBef>
              <a:buClr>
                <a:schemeClr val="tx1"/>
              </a:buClr>
              <a:buFont typeface="Wingdings" panose="05000000000000000000" pitchFamily="2" charset="2"/>
              <a:buChar char="§"/>
            </a:pPr>
            <a:r>
              <a:rPr lang="en-US" sz="2600">
                <a:latin typeface="+mj-lt"/>
                <a:cs typeface="Times New Roman" panose="02020603050405020304" pitchFamily="18" charset="0"/>
              </a:rPr>
              <a:t>Abort:</a:t>
            </a:r>
            <a:r>
              <a:rPr lang="en-US" sz="2600" b="0">
                <a:latin typeface="+mj-lt"/>
                <a:cs typeface="Times New Roman" panose="02020603050405020304" pitchFamily="18" charset="0"/>
              </a:rPr>
              <a:t> thuờng xảy ra ở các vị trí không thể xác định được, thuờng mang mục đích thông báo.</a:t>
            </a:r>
            <a:endParaRPr lang="en-US" sz="2600" b="0">
              <a:latin typeface="+mj-lt"/>
              <a:cs typeface="Times New Roman" panose="02020603050405020304" pitchFamily="18" charset="0"/>
            </a:endParaRPr>
          </a:p>
          <a:p>
            <a:pPr marL="0" lvl="0" indent="0" algn="just">
              <a:lnSpc>
                <a:spcPct val="110000"/>
              </a:lnSpc>
              <a:spcBef>
                <a:spcPts val="0"/>
              </a:spcBef>
              <a:buNone/>
            </a:pPr>
            <a:endParaRPr lang="en-US" sz="2600" b="0" dirty="0">
              <a:latin typeface="+mj-lt"/>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circle(in)">
                                      <p:cBhvr>
                                        <p:cTn id="3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0" y="348584"/>
            <a:ext cx="9144000" cy="794416"/>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sz="3400" dirty="0"/>
              <a:t>CHƯƠNG 5: HỆ THỐNG VÀO RA</a:t>
            </a:r>
            <a:endParaRPr lang="en-US" sz="3400" dirty="0"/>
          </a:p>
        </p:txBody>
      </p:sp>
      <p:sp>
        <p:nvSpPr>
          <p:cNvPr id="4" name="Rectangle 3"/>
          <p:cNvSpPr/>
          <p:nvPr/>
        </p:nvSpPr>
        <p:spPr>
          <a:xfrm>
            <a:off x="152400" y="1393615"/>
            <a:ext cx="8763000" cy="2289858"/>
          </a:xfrm>
          <a:prstGeom prst="rect">
            <a:avLst/>
          </a:prstGeom>
        </p:spPr>
        <p:txBody>
          <a:bodyPr wrap="square">
            <a:spAutoFit/>
          </a:bodyPr>
          <a:lstStyle/>
          <a:p>
            <a:pPr marL="571500" indent="-571500" algn="just">
              <a:lnSpc>
                <a:spcPct val="140000"/>
              </a:lnSpc>
              <a:buAutoNum type="romanUcPeriod"/>
            </a:pPr>
            <a:r>
              <a:rPr lang="vi-VN" sz="3400" b="0" dirty="0">
                <a:solidFill>
                  <a:srgbClr val="000000"/>
                </a:solidFill>
              </a:rPr>
              <a:t>Tổng quan về hệ thống vào ra</a:t>
            </a:r>
            <a:endParaRPr lang="vi-VN" sz="3400" b="0" dirty="0">
              <a:solidFill>
                <a:srgbClr val="000000"/>
              </a:solidFill>
            </a:endParaRPr>
          </a:p>
          <a:p>
            <a:pPr marL="571500" indent="-571500" algn="just">
              <a:lnSpc>
                <a:spcPct val="140000"/>
              </a:lnSpc>
              <a:buAutoNum type="romanUcPeriod"/>
            </a:pPr>
            <a:r>
              <a:rPr lang="vi-VN" sz="3400" b="0" dirty="0">
                <a:solidFill>
                  <a:srgbClr val="000000"/>
                </a:solidFill>
              </a:rPr>
              <a:t>Các phương pháp điều khiển vào ra </a:t>
            </a:r>
            <a:endParaRPr lang="vi-VN" sz="3400" b="0" dirty="0">
              <a:solidFill>
                <a:srgbClr val="000000"/>
              </a:solidFill>
            </a:endParaRPr>
          </a:p>
          <a:p>
            <a:pPr marL="571500" indent="-571500" algn="just">
              <a:lnSpc>
                <a:spcPct val="140000"/>
              </a:lnSpc>
              <a:buAutoNum type="romanUcPeriod"/>
            </a:pPr>
            <a:r>
              <a:rPr lang="vi-VN" sz="3400" b="0" dirty="0">
                <a:solidFill>
                  <a:srgbClr val="000000"/>
                </a:solidFill>
              </a:rPr>
              <a:t>Nối ghép thiết bị ngoại vi</a:t>
            </a:r>
            <a:endParaRPr lang="vi-VN" sz="3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533400"/>
            <a:ext cx="7696200" cy="369332"/>
          </a:xfrm>
          <a:prstGeom prst="rect">
            <a:avLst/>
          </a:prstGeom>
          <a:noFill/>
        </p:spPr>
        <p:txBody>
          <a:bodyPr wrap="square" rtlCol="0">
            <a:spAutoFit/>
          </a:bodyPr>
          <a:lstStyle/>
          <a:p>
            <a:pPr algn="l" eaLnBrk="1" fontAlgn="auto" hangingPunct="1">
              <a:spcBef>
                <a:spcPts val="0"/>
              </a:spcBef>
              <a:spcAft>
                <a:spcPts val="0"/>
              </a:spcAft>
            </a:pPr>
            <a:endParaRPr lang="en-US" sz="1800" b="0" dirty="0">
              <a:solidFill>
                <a:prstClr val="black"/>
              </a:solidFill>
              <a:latin typeface="Lucida Sans Unicode" panose="020B0602030504020204"/>
            </a:endParaRPr>
          </a:p>
        </p:txBody>
      </p:sp>
      <p:sp>
        <p:nvSpPr>
          <p:cNvPr id="5" name="TextBox 4"/>
          <p:cNvSpPr txBox="1"/>
          <p:nvPr/>
        </p:nvSpPr>
        <p:spPr>
          <a:xfrm>
            <a:off x="758483" y="304800"/>
            <a:ext cx="7696200" cy="5755422"/>
          </a:xfrm>
          <a:prstGeom prst="rect">
            <a:avLst/>
          </a:prstGeom>
          <a:noFill/>
        </p:spPr>
        <p:txBody>
          <a:bodyPr wrap="square" rtlCol="0">
            <a:spAutoFit/>
          </a:bodyPr>
          <a:lstStyle/>
          <a:p>
            <a:pPr marL="914400" indent="-914400" algn="l" eaLnBrk="1" fontAlgn="auto" hangingPunct="1">
              <a:spcBef>
                <a:spcPts val="0"/>
              </a:spcBef>
              <a:spcAft>
                <a:spcPts val="0"/>
              </a:spcAft>
              <a:buFontTx/>
              <a:buAutoNum type="arabicPeriod"/>
            </a:pPr>
            <a:r>
              <a:rPr lang="en-US" sz="4800" b="0" dirty="0" err="1">
                <a:latin typeface="Lucida Sans Unicode" panose="020B0602030504020204"/>
              </a:rPr>
              <a:t>Giới</a:t>
            </a:r>
            <a:r>
              <a:rPr lang="en-US" sz="4800" b="0" dirty="0">
                <a:latin typeface="Lucida Sans Unicode" panose="020B0602030504020204"/>
              </a:rPr>
              <a:t> </a:t>
            </a:r>
            <a:r>
              <a:rPr lang="en-US" sz="4800" b="0" dirty="0" err="1">
                <a:latin typeface="Lucida Sans Unicode" panose="020B0602030504020204"/>
              </a:rPr>
              <a:t>thiệu</a:t>
            </a:r>
            <a:r>
              <a:rPr lang="en-US" sz="4800" b="0" dirty="0">
                <a:latin typeface="Lucida Sans Unicode" panose="020B0602030504020204"/>
              </a:rPr>
              <a:t> </a:t>
            </a:r>
            <a:r>
              <a:rPr lang="en-US" sz="4800" b="0" dirty="0" err="1">
                <a:latin typeface="Lucida Sans Unicode" panose="020B0602030504020204"/>
              </a:rPr>
              <a:t>chung</a:t>
            </a:r>
            <a:endParaRPr lang="vi-VN" sz="4800" b="0" dirty="0"/>
          </a:p>
          <a:p>
            <a:pPr algn="l" eaLnBrk="1" fontAlgn="auto" hangingPunct="1">
              <a:spcBef>
                <a:spcPts val="0"/>
              </a:spcBef>
              <a:spcAft>
                <a:spcPts val="0"/>
              </a:spcAft>
            </a:pP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err="1">
                <a:solidFill>
                  <a:prstClr val="black"/>
                </a:solidFill>
                <a:latin typeface="Lucida Sans Unicode" panose="020B0602030504020204"/>
              </a:rPr>
              <a:t>Chức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năng</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của</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hệ</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thống</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vào-ra</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Trao</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đổi</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thông</a:t>
            </a:r>
            <a:r>
              <a:rPr lang="en-US" sz="3200" b="0" dirty="0">
                <a:solidFill>
                  <a:prstClr val="black"/>
                </a:solidFill>
                <a:latin typeface="Lucida Sans Unicode" panose="020B0602030504020204"/>
              </a:rPr>
              <a:t> tin </a:t>
            </a:r>
            <a:r>
              <a:rPr lang="en-US" sz="3200" b="0" dirty="0" err="1">
                <a:solidFill>
                  <a:prstClr val="black"/>
                </a:solidFill>
                <a:latin typeface="Lucida Sans Unicode" panose="020B0602030504020204"/>
              </a:rPr>
              <a:t>giữa</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máy</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tính</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với</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thế</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giới</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bên</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ngoài</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vi-VN" sz="3200" b="0" dirty="0">
                <a:solidFill>
                  <a:prstClr val="black"/>
                </a:solidFill>
              </a:rPr>
              <a:t>Các thao tác cơ bản:</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a:solidFill>
                  <a:prstClr val="black"/>
                </a:solidFill>
                <a:latin typeface="Lucida Sans Unicode" panose="020B0602030504020204"/>
              </a:rPr>
              <a:t>-</a:t>
            </a:r>
            <a:r>
              <a:rPr lang="en-US" sz="3200" b="0" dirty="0" err="1">
                <a:solidFill>
                  <a:prstClr val="black"/>
                </a:solidFill>
                <a:latin typeface="Lucida Sans Unicode" panose="020B0602030504020204"/>
              </a:rPr>
              <a:t>Vào</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dữ</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liệu</a:t>
            </a:r>
            <a:r>
              <a:rPr lang="en-US" sz="3200" b="0" dirty="0">
                <a:solidFill>
                  <a:prstClr val="black"/>
                </a:solidFill>
                <a:latin typeface="Lucida Sans Unicode" panose="020B0602030504020204"/>
              </a:rPr>
              <a:t> (Input)</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a:solidFill>
                  <a:prstClr val="black"/>
                </a:solidFill>
                <a:latin typeface="Lucida Sans Unicode" panose="020B0602030504020204"/>
              </a:rPr>
              <a:t>-Ra </a:t>
            </a:r>
            <a:r>
              <a:rPr lang="en-US" sz="3200" b="0" dirty="0" err="1">
                <a:solidFill>
                  <a:prstClr val="black"/>
                </a:solidFill>
                <a:latin typeface="Lucida Sans Unicode" panose="020B0602030504020204"/>
              </a:rPr>
              <a:t>dữ</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liệu</a:t>
            </a:r>
            <a:r>
              <a:rPr lang="en-US" sz="3200" b="0" dirty="0">
                <a:solidFill>
                  <a:prstClr val="black"/>
                </a:solidFill>
                <a:latin typeface="Lucida Sans Unicode" panose="020B0602030504020204"/>
              </a:rPr>
              <a:t> (Output)</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err="1">
                <a:solidFill>
                  <a:prstClr val="black"/>
                </a:solidFill>
                <a:latin typeface="Lucida Sans Unicode" panose="020B0602030504020204"/>
              </a:rPr>
              <a:t>Các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thành</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phần</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chính</a:t>
            </a:r>
            <a:r>
              <a:rPr lang="en-US" sz="3200" b="0" dirty="0">
                <a:solidFill>
                  <a:prstClr val="black"/>
                </a:solidFill>
                <a:latin typeface="Lucida Sans Unicode" panose="020B0602030504020204"/>
              </a:rPr>
              <a:t>:</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a:solidFill>
                  <a:prstClr val="black"/>
                </a:solidFill>
                <a:latin typeface="Lucida Sans Unicode" panose="020B0602030504020204"/>
              </a:rPr>
              <a:t>-</a:t>
            </a:r>
            <a:r>
              <a:rPr lang="en-US" sz="3200" b="0" dirty="0" err="1">
                <a:solidFill>
                  <a:prstClr val="black"/>
                </a:solidFill>
                <a:latin typeface="Lucida Sans Unicode" panose="020B0602030504020204"/>
              </a:rPr>
              <a:t>Các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thiết</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bị</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ngoại</a:t>
            </a:r>
            <a:r>
              <a:rPr lang="en-US" sz="3200" b="0" dirty="0">
                <a:solidFill>
                  <a:prstClr val="black"/>
                </a:solidFill>
                <a:latin typeface="Lucida Sans Unicode" panose="020B0602030504020204"/>
              </a:rPr>
              <a:t> vi</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a:solidFill>
                  <a:prstClr val="black"/>
                </a:solidFill>
                <a:latin typeface="Lucida Sans Unicode" panose="020B0602030504020204"/>
              </a:rPr>
              <a:t>-</a:t>
            </a:r>
            <a:r>
              <a:rPr lang="en-US" sz="3200" b="0" dirty="0" err="1">
                <a:solidFill>
                  <a:prstClr val="black"/>
                </a:solidFill>
                <a:latin typeface="Lucida Sans Unicode" panose="020B0602030504020204"/>
              </a:rPr>
              <a:t>Các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mô</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đun</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đầu</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ra</a:t>
            </a:r>
            <a:endParaRPr lang="en-US" sz="4800" b="0" dirty="0">
              <a:solidFill>
                <a:srgbClr val="EB641B"/>
              </a:solidFill>
              <a:latin typeface="Lucida Sans Unicode" panose="020B0602030504020204"/>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circle(in)">
                                      <p:cBhvr>
                                        <p:cTn id="12" dur="2000"/>
                                        <p:tgtEl>
                                          <p:spTgt spid="5">
                                            <p:txEl>
                                              <p:pRg st="2" end="2"/>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circle(in)">
                                      <p:cBhvr>
                                        <p:cTn id="15" dur="2000"/>
                                        <p:tgtEl>
                                          <p:spTgt spid="5">
                                            <p:txEl>
                                              <p:pRg st="3" end="3"/>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circle(in)">
                                      <p:cBhvr>
                                        <p:cTn id="18" dur="2000"/>
                                        <p:tgtEl>
                                          <p:spTgt spid="5">
                                            <p:txEl>
                                              <p:pRg st="4" end="4"/>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circle(in)">
                                      <p:cBhvr>
                                        <p:cTn id="21" dur="2000"/>
                                        <p:tgtEl>
                                          <p:spTgt spid="5">
                                            <p:txEl>
                                              <p:pRg st="5" end="5"/>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circle(in)">
                                      <p:cBhvr>
                                        <p:cTn id="24" dur="2000"/>
                                        <p:tgtEl>
                                          <p:spTgt spid="5">
                                            <p:txEl>
                                              <p:pRg st="6" end="6"/>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circle(in)">
                                      <p:cBhvr>
                                        <p:cTn id="27" dur="2000"/>
                                        <p:tgtEl>
                                          <p:spTgt spid="5">
                                            <p:txEl>
                                              <p:pRg st="7" end="7"/>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circle(in)">
                                      <p:cBhvr>
                                        <p:cTn id="30" dur="2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228600"/>
            <a:ext cx="8763000" cy="630942"/>
          </a:xfrm>
          <a:prstGeom prst="rect">
            <a:avLst/>
          </a:prstGeom>
          <a:noFill/>
        </p:spPr>
        <p:txBody>
          <a:bodyPr wrap="square" rtlCol="0">
            <a:spAutoFit/>
          </a:bodyPr>
          <a:lstStyle/>
          <a:p>
            <a:pPr algn="l" eaLnBrk="1" fontAlgn="auto" hangingPunct="1">
              <a:spcBef>
                <a:spcPts val="0"/>
              </a:spcBef>
              <a:spcAft>
                <a:spcPts val="0"/>
              </a:spcAft>
            </a:pPr>
            <a:r>
              <a:rPr lang="en-US" sz="3500" dirty="0">
                <a:latin typeface="Lucida Sans Unicode" panose="020B0602030504020204"/>
              </a:rPr>
              <a:t>2 . </a:t>
            </a:r>
            <a:r>
              <a:rPr lang="vi-VN" sz="3500" dirty="0"/>
              <a:t>Cấu trúc cơ bản của hệ thống vào-ra</a:t>
            </a:r>
            <a:endParaRPr lang="vi-VN" sz="3500" dirty="0"/>
          </a:p>
        </p:txBody>
      </p:sp>
      <p:sp>
        <p:nvSpPr>
          <p:cNvPr id="6" name="TextBox 5"/>
          <p:cNvSpPr txBox="1"/>
          <p:nvPr/>
        </p:nvSpPr>
        <p:spPr>
          <a:xfrm>
            <a:off x="914400" y="2819400"/>
            <a:ext cx="7467600" cy="369332"/>
          </a:xfrm>
          <a:prstGeom prst="rect">
            <a:avLst/>
          </a:prstGeom>
          <a:noFill/>
        </p:spPr>
        <p:txBody>
          <a:bodyPr wrap="square" rtlCol="0">
            <a:spAutoFit/>
          </a:bodyPr>
          <a:lstStyle/>
          <a:p>
            <a:pPr algn="l" eaLnBrk="1" fontAlgn="auto" hangingPunct="1">
              <a:spcBef>
                <a:spcPts val="0"/>
              </a:spcBef>
              <a:spcAft>
                <a:spcPts val="0"/>
              </a:spcAft>
            </a:pPr>
            <a:endParaRPr lang="en-US" sz="1800" b="0" dirty="0">
              <a:solidFill>
                <a:prstClr val="black"/>
              </a:solidFill>
              <a:latin typeface="Lucida Sans Unicode" panose="020B0602030504020204"/>
            </a:endParaRPr>
          </a:p>
        </p:txBody>
      </p:sp>
      <p:pic>
        <p:nvPicPr>
          <p:cNvPr id="7"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24000" y="1331558"/>
            <a:ext cx="5638799" cy="4926370"/>
          </a:xfr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28600"/>
            <a:ext cx="7696200" cy="769441"/>
          </a:xfrm>
          <a:prstGeom prst="rect">
            <a:avLst/>
          </a:prstGeom>
          <a:noFill/>
        </p:spPr>
        <p:txBody>
          <a:bodyPr wrap="square" rtlCol="0">
            <a:spAutoFit/>
          </a:bodyPr>
          <a:lstStyle/>
          <a:p>
            <a:pPr algn="l" eaLnBrk="1" fontAlgn="auto" hangingPunct="1">
              <a:spcBef>
                <a:spcPts val="0"/>
              </a:spcBef>
              <a:spcAft>
                <a:spcPts val="0"/>
              </a:spcAft>
            </a:pPr>
            <a:r>
              <a:rPr lang="en-US" sz="4400" b="0" dirty="0">
                <a:latin typeface="Lucida Sans Unicode" panose="020B0602030504020204"/>
              </a:rPr>
              <a:t>3.Đặc </a:t>
            </a:r>
            <a:r>
              <a:rPr lang="en-US" sz="4400" b="0" dirty="0" err="1">
                <a:latin typeface="Lucida Sans Unicode" panose="020B0602030504020204"/>
              </a:rPr>
              <a:t>điểm</a:t>
            </a:r>
            <a:r>
              <a:rPr lang="en-US" sz="4400" b="0" dirty="0">
                <a:latin typeface="Lucida Sans Unicode" panose="020B0602030504020204"/>
              </a:rPr>
              <a:t> </a:t>
            </a:r>
            <a:r>
              <a:rPr lang="en-US" sz="4400" b="0" dirty="0" err="1">
                <a:latin typeface="Lucida Sans Unicode" panose="020B0602030504020204"/>
              </a:rPr>
              <a:t>của</a:t>
            </a:r>
            <a:r>
              <a:rPr lang="en-US" sz="4400" b="0" dirty="0">
                <a:latin typeface="Lucida Sans Unicode" panose="020B0602030504020204"/>
              </a:rPr>
              <a:t> </a:t>
            </a:r>
            <a:r>
              <a:rPr lang="en-US" sz="4400" b="0" dirty="0" err="1">
                <a:latin typeface="Lucida Sans Unicode" panose="020B0602030504020204"/>
              </a:rPr>
              <a:t>vào-ra</a:t>
            </a:r>
            <a:r>
              <a:rPr lang="en-US" sz="4400" b="0" dirty="0">
                <a:latin typeface="Lucida Sans Unicode" panose="020B0602030504020204"/>
              </a:rPr>
              <a:t> </a:t>
            </a:r>
            <a:endParaRPr lang="en-US" sz="4400" b="0" dirty="0">
              <a:latin typeface="Lucida Sans Unicode" panose="020B0602030504020204"/>
            </a:endParaRPr>
          </a:p>
        </p:txBody>
      </p:sp>
      <p:sp>
        <p:nvSpPr>
          <p:cNvPr id="9" name="TextBox 8"/>
          <p:cNvSpPr txBox="1"/>
          <p:nvPr/>
        </p:nvSpPr>
        <p:spPr>
          <a:xfrm>
            <a:off x="533400" y="914400"/>
            <a:ext cx="8153400" cy="6001643"/>
          </a:xfrm>
          <a:prstGeom prst="rect">
            <a:avLst/>
          </a:prstGeom>
          <a:noFill/>
        </p:spPr>
        <p:txBody>
          <a:bodyPr wrap="square" rtlCol="0">
            <a:spAutoFit/>
          </a:bodyPr>
          <a:lstStyle/>
          <a:p>
            <a:pPr algn="l" eaLnBrk="1" fontAlgn="auto" hangingPunct="1">
              <a:spcBef>
                <a:spcPts val="0"/>
              </a:spcBef>
              <a:spcAft>
                <a:spcPts val="0"/>
              </a:spcAft>
            </a:pP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err="1">
                <a:solidFill>
                  <a:prstClr val="black"/>
                </a:solidFill>
                <a:latin typeface="Lucida Sans Unicode" panose="020B0602030504020204"/>
              </a:rPr>
              <a:t>Tồn</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tại</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đa</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dạng</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các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thiết</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bị</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ngoại</a:t>
            </a:r>
            <a:r>
              <a:rPr lang="en-US" sz="3200" b="0" dirty="0">
                <a:solidFill>
                  <a:prstClr val="black"/>
                </a:solidFill>
                <a:latin typeface="Lucida Sans Unicode" panose="020B0602030504020204"/>
              </a:rPr>
              <a:t> vi </a:t>
            </a:r>
            <a:r>
              <a:rPr lang="en-US" sz="3200" b="0" dirty="0" err="1">
                <a:solidFill>
                  <a:prstClr val="black"/>
                </a:solidFill>
                <a:latin typeface="Lucida Sans Unicode" panose="020B0602030504020204"/>
              </a:rPr>
              <a:t>khác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nhau</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về</a:t>
            </a:r>
            <a:r>
              <a:rPr lang="en-US" sz="3200" b="0" dirty="0">
                <a:solidFill>
                  <a:prstClr val="black"/>
                </a:solidFill>
                <a:latin typeface="Lucida Sans Unicode" panose="020B0602030504020204"/>
              </a:rPr>
              <a:t>:</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a:solidFill>
                  <a:prstClr val="black"/>
                </a:solidFill>
                <a:latin typeface="Lucida Sans Unicode" panose="020B0602030504020204"/>
              </a:rPr>
              <a:t>-</a:t>
            </a:r>
            <a:r>
              <a:rPr lang="en-US" sz="3200" b="0" dirty="0" err="1">
                <a:solidFill>
                  <a:prstClr val="black"/>
                </a:solidFill>
                <a:latin typeface="Lucida Sans Unicode" panose="020B0602030504020204"/>
              </a:rPr>
              <a:t>Nguyên</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tắc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hoạt</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động</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a:solidFill>
                  <a:prstClr val="black"/>
                </a:solidFill>
                <a:latin typeface="Lucida Sans Unicode" panose="020B0602030504020204"/>
              </a:rPr>
              <a:t>-</a:t>
            </a:r>
            <a:r>
              <a:rPr lang="en-US" sz="3200" b="0" dirty="0" err="1">
                <a:solidFill>
                  <a:prstClr val="black"/>
                </a:solidFill>
                <a:latin typeface="Lucida Sans Unicode" panose="020B0602030504020204"/>
              </a:rPr>
              <a:t>Tốc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độ</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err="1">
                <a:solidFill>
                  <a:prstClr val="black"/>
                </a:solidFill>
                <a:latin typeface="Lucida Sans Unicode" panose="020B0602030504020204"/>
              </a:rPr>
              <a:t>Khuôn</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dạng</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dữ</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liệu</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vi-VN" sz="3200" b="0" dirty="0">
                <a:solidFill>
                  <a:prstClr val="black"/>
                </a:solidFill>
              </a:rPr>
              <a:t>Tất cả các thiết bị ngoại vi đều chậm hơn CPU và RAM</a:t>
            </a:r>
            <a:endParaRPr lang="en-US" sz="3200" b="0" dirty="0">
              <a:solidFill>
                <a:prstClr val="black"/>
              </a:solidFill>
              <a:latin typeface="Lucida Sans Unicode" panose="020B0602030504020204"/>
            </a:endParaRPr>
          </a:p>
          <a:p>
            <a:pPr algn="l" eaLnBrk="1" fontAlgn="auto" hangingPunct="1">
              <a:spcBef>
                <a:spcPts val="0"/>
              </a:spcBef>
              <a:spcAft>
                <a:spcPts val="0"/>
              </a:spcAft>
            </a:pPr>
            <a:r>
              <a:rPr lang="en-US" sz="3200" b="0" dirty="0" err="1">
                <a:solidFill>
                  <a:prstClr val="black"/>
                </a:solidFill>
                <a:latin typeface="Lucida Sans Unicode" panose="020B0602030504020204"/>
              </a:rPr>
              <a:t>Cần</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có</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các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mô-đun</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vào-ra</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để</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nối</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ghép</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các</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thiết</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bị</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ngoại</a:t>
            </a:r>
            <a:r>
              <a:rPr lang="en-US" sz="3200" b="0" dirty="0">
                <a:solidFill>
                  <a:prstClr val="black"/>
                </a:solidFill>
                <a:latin typeface="Lucida Sans Unicode" panose="020B0602030504020204"/>
              </a:rPr>
              <a:t> vi </a:t>
            </a:r>
            <a:r>
              <a:rPr lang="en-US" sz="3200" b="0" dirty="0" err="1">
                <a:solidFill>
                  <a:prstClr val="black"/>
                </a:solidFill>
                <a:latin typeface="Lucida Sans Unicode" panose="020B0602030504020204"/>
              </a:rPr>
              <a:t>với</a:t>
            </a:r>
            <a:r>
              <a:rPr lang="en-US" sz="3200" b="0" dirty="0">
                <a:solidFill>
                  <a:prstClr val="black"/>
                </a:solidFill>
                <a:latin typeface="Lucida Sans Unicode" panose="020B0602030504020204"/>
              </a:rPr>
              <a:t> CPU </a:t>
            </a:r>
            <a:r>
              <a:rPr lang="en-US" sz="3200" b="0" dirty="0" err="1">
                <a:solidFill>
                  <a:prstClr val="black"/>
                </a:solidFill>
                <a:latin typeface="Lucida Sans Unicode" panose="020B0602030504020204"/>
              </a:rPr>
              <a:t>và</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bộ</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nhớ</a:t>
            </a:r>
            <a:r>
              <a:rPr lang="en-US" sz="3200" b="0" dirty="0">
                <a:solidFill>
                  <a:prstClr val="black"/>
                </a:solidFill>
                <a:latin typeface="Lucida Sans Unicode" panose="020B0602030504020204"/>
              </a:rPr>
              <a:t> </a:t>
            </a:r>
            <a:r>
              <a:rPr lang="en-US" sz="3200" b="0" dirty="0" err="1">
                <a:solidFill>
                  <a:prstClr val="black"/>
                </a:solidFill>
                <a:latin typeface="Lucida Sans Unicode" panose="020B0602030504020204"/>
              </a:rPr>
              <a:t>chính</a:t>
            </a:r>
            <a:endParaRPr lang="en-US" sz="3200" b="0" dirty="0">
              <a:solidFill>
                <a:prstClr val="black"/>
              </a:solidFill>
              <a:latin typeface="Lucida Sans Unicode" panose="020B0602030504020204"/>
            </a:endParaRPr>
          </a:p>
          <a:p>
            <a:pPr algn="l" eaLnBrk="1" fontAlgn="auto" hangingPunct="1">
              <a:spcBef>
                <a:spcPts val="0"/>
              </a:spcBef>
              <a:spcAft>
                <a:spcPts val="0"/>
              </a:spcAft>
            </a:pPr>
            <a:endParaRPr lang="en-US" sz="3200" b="0" dirty="0">
              <a:solidFill>
                <a:prstClr val="black"/>
              </a:solidFill>
              <a:latin typeface="Lucida Sans Unicode" panose="020B0602030504020204"/>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4000"/>
                                        <p:tgtEl>
                                          <p:spTgt spid="9"/>
                                        </p:tgtEl>
                                      </p:cBhvr>
                                    </p:animEffect>
                                    <p:anim calcmode="lin" valueType="num">
                                      <p:cBhvr>
                                        <p:cTn id="13" dur="4000" fill="hold"/>
                                        <p:tgtEl>
                                          <p:spTgt spid="9"/>
                                        </p:tgtEl>
                                        <p:attrNameLst>
                                          <p:attrName>ppt_x</p:attrName>
                                        </p:attrNameLst>
                                      </p:cBhvr>
                                      <p:tavLst>
                                        <p:tav tm="0">
                                          <p:val>
                                            <p:strVal val="#ppt_x"/>
                                          </p:val>
                                        </p:tav>
                                        <p:tav tm="100000">
                                          <p:val>
                                            <p:strVal val="#ppt_x"/>
                                          </p:val>
                                        </p:tav>
                                      </p:tavLst>
                                    </p:anim>
                                    <p:anim calcmode="lin" valueType="num">
                                      <p:cBhvr>
                                        <p:cTn id="14" dur="4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6278562"/>
          </a:xfrm>
        </p:spPr>
        <p:txBody>
          <a:bodyPr>
            <a:normAutofit/>
          </a:bodyPr>
          <a:lstStyle/>
          <a:p>
            <a:pPr algn="l"/>
            <a:r>
              <a:rPr lang="en-US" sz="3200" b="0" dirty="0" err="1"/>
              <a:t>Tổng</a:t>
            </a:r>
            <a:r>
              <a:rPr lang="en-US" sz="3200" b="0" dirty="0"/>
              <a:t> </a:t>
            </a:r>
            <a:r>
              <a:rPr lang="en-US" sz="3200" b="0" dirty="0" err="1"/>
              <a:t>quan</a:t>
            </a:r>
            <a:r>
              <a:rPr lang="en-US" sz="3200" b="0" dirty="0"/>
              <a:t> </a:t>
            </a:r>
            <a:r>
              <a:rPr lang="en-US" sz="3200" b="0" dirty="0" err="1"/>
              <a:t>về</a:t>
            </a:r>
            <a:r>
              <a:rPr lang="en-US" sz="3200" b="0" dirty="0"/>
              <a:t> </a:t>
            </a:r>
            <a:r>
              <a:rPr lang="en-US" sz="3200" b="0" dirty="0" err="1"/>
              <a:t>hệ</a:t>
            </a:r>
            <a:r>
              <a:rPr lang="en-US" sz="3200" b="0" dirty="0"/>
              <a:t> </a:t>
            </a:r>
            <a:r>
              <a:rPr lang="en-US" sz="3200" b="0" dirty="0" err="1"/>
              <a:t>thống</a:t>
            </a:r>
            <a:r>
              <a:rPr lang="en-US" sz="3200" b="0" dirty="0"/>
              <a:t> </a:t>
            </a:r>
            <a:r>
              <a:rPr lang="en-US" sz="3200" b="0" dirty="0" err="1"/>
              <a:t>vào</a:t>
            </a:r>
            <a:r>
              <a:rPr lang="en-US" sz="3200" b="0" dirty="0"/>
              <a:t> / </a:t>
            </a:r>
            <a:r>
              <a:rPr lang="en-US" sz="3200" b="0" dirty="0" err="1"/>
              <a:t>ra</a:t>
            </a:r>
            <a:br>
              <a:rPr lang="en-US" sz="3200" b="0" dirty="0"/>
            </a:br>
            <a:r>
              <a:rPr lang="en-US" sz="3200" b="0" dirty="0">
                <a:solidFill>
                  <a:schemeClr val="tx1"/>
                </a:solidFill>
              </a:rPr>
              <a:t>   </a:t>
            </a:r>
            <a:br>
              <a:rPr lang="en-US" sz="3200" b="0" dirty="0">
                <a:solidFill>
                  <a:schemeClr val="tx1"/>
                </a:solidFill>
              </a:rPr>
            </a:br>
            <a:r>
              <a:rPr lang="en-US" sz="3200" b="0" dirty="0">
                <a:solidFill>
                  <a:schemeClr val="tx1"/>
                </a:solidFill>
              </a:rPr>
              <a:t>- </a:t>
            </a:r>
            <a:r>
              <a:rPr lang="en-US" sz="3200" b="0" dirty="0" err="1">
                <a:solidFill>
                  <a:schemeClr val="tx1"/>
                </a:solidFill>
              </a:rPr>
              <a:t>Mang</a:t>
            </a:r>
            <a:r>
              <a:rPr lang="en-US" sz="3200" b="0" dirty="0">
                <a:solidFill>
                  <a:schemeClr val="tx1"/>
                </a:solidFill>
              </a:rPr>
              <a:t> </a:t>
            </a:r>
            <a:r>
              <a:rPr lang="en-US" sz="3200" b="0" dirty="0" err="1">
                <a:solidFill>
                  <a:schemeClr val="tx1"/>
                </a:solidFill>
              </a:rPr>
              <a:t>chức</a:t>
            </a:r>
            <a:r>
              <a:rPr lang="en-US" sz="3200" b="0" dirty="0">
                <a:solidFill>
                  <a:schemeClr val="tx1"/>
                </a:solidFill>
              </a:rPr>
              <a:t> </a:t>
            </a:r>
            <a:r>
              <a:rPr lang="en-US" sz="3200" b="0" dirty="0" err="1">
                <a:solidFill>
                  <a:schemeClr val="tx1"/>
                </a:solidFill>
              </a:rPr>
              <a:t>năng</a:t>
            </a:r>
            <a:r>
              <a:rPr lang="en-US" sz="3200" b="0" dirty="0">
                <a:solidFill>
                  <a:schemeClr val="tx1"/>
                </a:solidFill>
              </a:rPr>
              <a:t> </a:t>
            </a:r>
            <a:r>
              <a:rPr lang="en-US" sz="3200" b="0" dirty="0" err="1">
                <a:solidFill>
                  <a:schemeClr val="tx1"/>
                </a:solidFill>
              </a:rPr>
              <a:t>trao</a:t>
            </a:r>
            <a:r>
              <a:rPr lang="en-US" sz="3200" b="0" dirty="0">
                <a:solidFill>
                  <a:schemeClr val="tx1"/>
                </a:solidFill>
              </a:rPr>
              <a:t> </a:t>
            </a:r>
            <a:r>
              <a:rPr lang="en-US" sz="3200" b="0" dirty="0" err="1">
                <a:solidFill>
                  <a:schemeClr val="tx1"/>
                </a:solidFill>
              </a:rPr>
              <a:t>đổi</a:t>
            </a:r>
            <a:r>
              <a:rPr lang="en-US" sz="3200" b="0" dirty="0">
                <a:solidFill>
                  <a:schemeClr val="tx1"/>
                </a:solidFill>
              </a:rPr>
              <a:t> </a:t>
            </a:r>
            <a:r>
              <a:rPr lang="en-US" sz="3200" b="0" dirty="0" err="1">
                <a:solidFill>
                  <a:schemeClr val="tx1"/>
                </a:solidFill>
              </a:rPr>
              <a:t>thông</a:t>
            </a:r>
            <a:r>
              <a:rPr lang="en-US" sz="3200" b="0" dirty="0">
                <a:solidFill>
                  <a:schemeClr val="tx1"/>
                </a:solidFill>
              </a:rPr>
              <a:t> tin </a:t>
            </a:r>
            <a:r>
              <a:rPr lang="en-US" sz="3200" b="0" dirty="0" err="1">
                <a:solidFill>
                  <a:schemeClr val="tx1"/>
                </a:solidFill>
              </a:rPr>
              <a:t>máy</a:t>
            </a:r>
            <a:r>
              <a:rPr lang="en-US" sz="3200" b="0" dirty="0">
                <a:solidFill>
                  <a:schemeClr val="tx1"/>
                </a:solidFill>
              </a:rPr>
              <a:t> </a:t>
            </a:r>
            <a:r>
              <a:rPr lang="en-US" sz="3200" b="0" dirty="0" err="1">
                <a:solidFill>
                  <a:schemeClr val="tx1"/>
                </a:solidFill>
              </a:rPr>
              <a:t>tính</a:t>
            </a:r>
            <a:r>
              <a:rPr lang="en-US" sz="3200" b="0" dirty="0">
                <a:solidFill>
                  <a:schemeClr val="tx1"/>
                </a:solidFill>
              </a:rPr>
              <a:t> </a:t>
            </a:r>
            <a:r>
              <a:rPr lang="en-US" sz="3200" b="0" dirty="0" err="1">
                <a:solidFill>
                  <a:schemeClr val="tx1"/>
                </a:solidFill>
              </a:rPr>
              <a:t>và</a:t>
            </a:r>
            <a:r>
              <a:rPr lang="en-US" sz="3200" b="0" dirty="0">
                <a:solidFill>
                  <a:schemeClr val="tx1"/>
                </a:solidFill>
              </a:rPr>
              <a:t> </a:t>
            </a:r>
            <a:r>
              <a:rPr lang="en-US" sz="3200" b="0" dirty="0" err="1">
                <a:solidFill>
                  <a:schemeClr val="tx1"/>
                </a:solidFill>
              </a:rPr>
              <a:t>hệ</a:t>
            </a:r>
            <a:r>
              <a:rPr lang="en-US" sz="3200" b="0" dirty="0">
                <a:solidFill>
                  <a:schemeClr val="tx1"/>
                </a:solidFill>
              </a:rPr>
              <a:t> </a:t>
            </a:r>
            <a:r>
              <a:rPr lang="en-US" sz="3200" b="0" dirty="0" err="1">
                <a:solidFill>
                  <a:schemeClr val="tx1"/>
                </a:solidFill>
              </a:rPr>
              <a:t>thống</a:t>
            </a:r>
            <a:r>
              <a:rPr lang="en-US" sz="3200" b="0" dirty="0">
                <a:solidFill>
                  <a:schemeClr val="tx1"/>
                </a:solidFill>
              </a:rPr>
              <a:t> </a:t>
            </a:r>
            <a:r>
              <a:rPr lang="en-US" sz="3200" b="0" dirty="0" err="1">
                <a:solidFill>
                  <a:schemeClr val="tx1"/>
                </a:solidFill>
              </a:rPr>
              <a:t>bên</a:t>
            </a:r>
            <a:r>
              <a:rPr lang="en-US" sz="3200" b="0" dirty="0">
                <a:solidFill>
                  <a:schemeClr val="tx1"/>
                </a:solidFill>
              </a:rPr>
              <a:t> </a:t>
            </a:r>
            <a:r>
              <a:rPr lang="en-US" sz="3200" b="0" dirty="0" err="1">
                <a:solidFill>
                  <a:schemeClr val="tx1"/>
                </a:solidFill>
              </a:rPr>
              <a:t>ngoài</a:t>
            </a:r>
            <a:br>
              <a:rPr lang="en-US" sz="3200" b="0" dirty="0">
                <a:solidFill>
                  <a:schemeClr val="tx1"/>
                </a:solidFill>
              </a:rPr>
            </a:br>
            <a:r>
              <a:rPr lang="en-US" sz="3200" b="0" dirty="0">
                <a:solidFill>
                  <a:schemeClr val="tx1"/>
                </a:solidFill>
              </a:rPr>
              <a:t>*</a:t>
            </a:r>
            <a:r>
              <a:rPr lang="en-US" sz="3200" b="0" dirty="0" err="1">
                <a:solidFill>
                  <a:schemeClr val="tx1"/>
                </a:solidFill>
              </a:rPr>
              <a:t>Các</a:t>
            </a:r>
            <a:r>
              <a:rPr lang="en-US" sz="3200" b="0" dirty="0">
                <a:solidFill>
                  <a:schemeClr val="tx1"/>
                </a:solidFill>
              </a:rPr>
              <a:t> </a:t>
            </a:r>
            <a:r>
              <a:rPr lang="en-US" sz="3200" b="0" dirty="0" err="1">
                <a:solidFill>
                  <a:schemeClr val="tx1"/>
                </a:solidFill>
              </a:rPr>
              <a:t>thao</a:t>
            </a:r>
            <a:r>
              <a:rPr lang="en-US" sz="3200" b="0" dirty="0">
                <a:solidFill>
                  <a:schemeClr val="tx1"/>
                </a:solidFill>
              </a:rPr>
              <a:t> </a:t>
            </a:r>
            <a:r>
              <a:rPr lang="en-US" sz="3200" b="0" dirty="0" err="1">
                <a:solidFill>
                  <a:schemeClr val="tx1"/>
                </a:solidFill>
              </a:rPr>
              <a:t>tác</a:t>
            </a:r>
            <a:r>
              <a:rPr lang="en-US" sz="3200" b="0" dirty="0">
                <a:solidFill>
                  <a:schemeClr val="tx1"/>
                </a:solidFill>
              </a:rPr>
              <a:t> </a:t>
            </a:r>
            <a:r>
              <a:rPr lang="en-US" sz="3200" b="0" dirty="0" err="1">
                <a:solidFill>
                  <a:schemeClr val="tx1"/>
                </a:solidFill>
              </a:rPr>
              <a:t>cơ</a:t>
            </a:r>
            <a:r>
              <a:rPr lang="en-US" sz="3200" b="0" dirty="0">
                <a:solidFill>
                  <a:schemeClr val="tx1"/>
                </a:solidFill>
              </a:rPr>
              <a:t> </a:t>
            </a:r>
            <a:r>
              <a:rPr lang="en-US" sz="3200" b="0" dirty="0" err="1">
                <a:solidFill>
                  <a:schemeClr val="tx1"/>
                </a:solidFill>
              </a:rPr>
              <a:t>bản</a:t>
            </a:r>
            <a:br>
              <a:rPr lang="en-US" sz="3200" b="0" dirty="0">
                <a:solidFill>
                  <a:schemeClr val="tx1"/>
                </a:solidFill>
              </a:rPr>
            </a:br>
            <a:r>
              <a:rPr lang="en-US" sz="3200" b="0" dirty="0">
                <a:solidFill>
                  <a:schemeClr val="tx1"/>
                </a:solidFill>
              </a:rPr>
              <a:t>   - input : </a:t>
            </a:r>
            <a:r>
              <a:rPr lang="en-US" sz="3200" b="0" dirty="0" err="1">
                <a:solidFill>
                  <a:schemeClr val="tx1"/>
                </a:solidFill>
              </a:rPr>
              <a:t>vào</a:t>
            </a:r>
            <a:r>
              <a:rPr lang="en-US" sz="3200" b="0" dirty="0">
                <a:solidFill>
                  <a:schemeClr val="tx1"/>
                </a:solidFill>
              </a:rPr>
              <a:t> </a:t>
            </a:r>
            <a:r>
              <a:rPr lang="en-US" sz="3200" b="0" dirty="0" err="1">
                <a:solidFill>
                  <a:schemeClr val="tx1"/>
                </a:solidFill>
              </a:rPr>
              <a:t>dữ</a:t>
            </a:r>
            <a:r>
              <a:rPr lang="en-US" sz="3200" b="0" dirty="0">
                <a:solidFill>
                  <a:schemeClr val="tx1"/>
                </a:solidFill>
              </a:rPr>
              <a:t> </a:t>
            </a:r>
            <a:r>
              <a:rPr lang="en-US" sz="3200" b="0" dirty="0" err="1">
                <a:solidFill>
                  <a:schemeClr val="tx1"/>
                </a:solidFill>
              </a:rPr>
              <a:t>liệu</a:t>
            </a:r>
            <a:br>
              <a:rPr lang="en-US" sz="3200" b="0" dirty="0">
                <a:solidFill>
                  <a:schemeClr val="tx1"/>
                </a:solidFill>
              </a:rPr>
            </a:br>
            <a:r>
              <a:rPr lang="en-US" sz="3200" b="0" dirty="0">
                <a:solidFill>
                  <a:schemeClr val="tx1"/>
                </a:solidFill>
              </a:rPr>
              <a:t>   - output : </a:t>
            </a:r>
            <a:r>
              <a:rPr lang="en-US" sz="3200" b="0" dirty="0" err="1">
                <a:solidFill>
                  <a:schemeClr val="tx1"/>
                </a:solidFill>
              </a:rPr>
              <a:t>ra</a:t>
            </a:r>
            <a:r>
              <a:rPr lang="en-US" sz="3200" b="0" dirty="0">
                <a:solidFill>
                  <a:schemeClr val="tx1"/>
                </a:solidFill>
              </a:rPr>
              <a:t> </a:t>
            </a:r>
            <a:r>
              <a:rPr lang="en-US" sz="3200" b="0" dirty="0" err="1">
                <a:solidFill>
                  <a:schemeClr val="tx1"/>
                </a:solidFill>
              </a:rPr>
              <a:t>dữ</a:t>
            </a:r>
            <a:r>
              <a:rPr lang="en-US" sz="3200" b="0" dirty="0">
                <a:solidFill>
                  <a:schemeClr val="tx1"/>
                </a:solidFill>
              </a:rPr>
              <a:t> </a:t>
            </a:r>
            <a:r>
              <a:rPr lang="en-US" sz="3200" b="0" dirty="0" err="1">
                <a:solidFill>
                  <a:schemeClr val="tx1"/>
                </a:solidFill>
              </a:rPr>
              <a:t>liệu</a:t>
            </a:r>
            <a:br>
              <a:rPr lang="en-US" sz="3200" b="0" dirty="0">
                <a:solidFill>
                  <a:schemeClr val="tx1"/>
                </a:solidFill>
              </a:rPr>
            </a:br>
            <a:r>
              <a:rPr lang="en-US" sz="3200" b="0" dirty="0">
                <a:solidFill>
                  <a:schemeClr val="tx1"/>
                </a:solidFill>
              </a:rPr>
              <a:t>*</a:t>
            </a:r>
            <a:r>
              <a:rPr lang="en-US" sz="3200" b="0" dirty="0" err="1">
                <a:solidFill>
                  <a:schemeClr val="tx1"/>
                </a:solidFill>
              </a:rPr>
              <a:t>Các</a:t>
            </a:r>
            <a:r>
              <a:rPr lang="en-US" sz="3200" b="0" dirty="0">
                <a:solidFill>
                  <a:schemeClr val="tx1"/>
                </a:solidFill>
              </a:rPr>
              <a:t> </a:t>
            </a:r>
            <a:r>
              <a:rPr lang="en-US" sz="3200" b="0" dirty="0" err="1">
                <a:solidFill>
                  <a:schemeClr val="tx1"/>
                </a:solidFill>
              </a:rPr>
              <a:t>thành</a:t>
            </a:r>
            <a:r>
              <a:rPr lang="en-US" sz="3200" b="0" dirty="0">
                <a:solidFill>
                  <a:schemeClr val="tx1"/>
                </a:solidFill>
              </a:rPr>
              <a:t> </a:t>
            </a:r>
            <a:r>
              <a:rPr lang="en-US" sz="3200" b="0" dirty="0" err="1">
                <a:solidFill>
                  <a:schemeClr val="tx1"/>
                </a:solidFill>
              </a:rPr>
              <a:t>phần</a:t>
            </a:r>
            <a:r>
              <a:rPr lang="en-US" sz="3200" b="0" dirty="0">
                <a:solidFill>
                  <a:schemeClr val="tx1"/>
                </a:solidFill>
              </a:rPr>
              <a:t> </a:t>
            </a:r>
            <a:r>
              <a:rPr lang="en-US" sz="3200" b="0" dirty="0" err="1">
                <a:solidFill>
                  <a:schemeClr val="tx1"/>
                </a:solidFill>
              </a:rPr>
              <a:t>chính</a:t>
            </a:r>
            <a:br>
              <a:rPr lang="en-US" sz="3200" b="0" dirty="0">
                <a:solidFill>
                  <a:schemeClr val="tx1"/>
                </a:solidFill>
              </a:rPr>
            </a:br>
            <a:r>
              <a:rPr lang="en-US" sz="3200" b="0" dirty="0">
                <a:solidFill>
                  <a:schemeClr val="tx1"/>
                </a:solidFill>
              </a:rPr>
              <a:t>   - </a:t>
            </a:r>
            <a:r>
              <a:rPr lang="en-US" sz="3200" b="0" dirty="0" err="1">
                <a:solidFill>
                  <a:schemeClr val="tx1"/>
                </a:solidFill>
              </a:rPr>
              <a:t>Các</a:t>
            </a:r>
            <a:r>
              <a:rPr lang="en-US" sz="3200" b="0" dirty="0">
                <a:solidFill>
                  <a:schemeClr val="tx1"/>
                </a:solidFill>
              </a:rPr>
              <a:t> </a:t>
            </a:r>
            <a:r>
              <a:rPr lang="en-US" sz="3200" b="0" dirty="0" err="1">
                <a:solidFill>
                  <a:schemeClr val="tx1"/>
                </a:solidFill>
              </a:rPr>
              <a:t>thiết</a:t>
            </a:r>
            <a:r>
              <a:rPr lang="en-US" sz="3200" b="0" dirty="0">
                <a:solidFill>
                  <a:schemeClr val="tx1"/>
                </a:solidFill>
              </a:rPr>
              <a:t> </a:t>
            </a:r>
            <a:r>
              <a:rPr lang="en-US" sz="3200" b="0" dirty="0" err="1">
                <a:solidFill>
                  <a:schemeClr val="tx1"/>
                </a:solidFill>
              </a:rPr>
              <a:t>bị</a:t>
            </a:r>
            <a:r>
              <a:rPr lang="en-US" sz="3200" b="0" dirty="0">
                <a:solidFill>
                  <a:schemeClr val="tx1"/>
                </a:solidFill>
              </a:rPr>
              <a:t> </a:t>
            </a:r>
            <a:r>
              <a:rPr lang="en-US" sz="3200" b="0" dirty="0" err="1">
                <a:solidFill>
                  <a:schemeClr val="tx1"/>
                </a:solidFill>
              </a:rPr>
              <a:t>ngoại</a:t>
            </a:r>
            <a:r>
              <a:rPr lang="en-US" sz="3200" b="0" dirty="0">
                <a:solidFill>
                  <a:schemeClr val="tx1"/>
                </a:solidFill>
              </a:rPr>
              <a:t> vi</a:t>
            </a:r>
            <a:br>
              <a:rPr lang="en-US" sz="3200" b="0" dirty="0">
                <a:solidFill>
                  <a:schemeClr val="tx1"/>
                </a:solidFill>
              </a:rPr>
            </a:br>
            <a:r>
              <a:rPr lang="en-US" sz="3200" b="0" dirty="0">
                <a:solidFill>
                  <a:schemeClr val="tx1"/>
                </a:solidFill>
              </a:rPr>
              <a:t>   - </a:t>
            </a:r>
            <a:r>
              <a:rPr lang="en-US" sz="3200" b="0" dirty="0" err="1">
                <a:solidFill>
                  <a:schemeClr val="tx1"/>
                </a:solidFill>
              </a:rPr>
              <a:t>Các</a:t>
            </a:r>
            <a:r>
              <a:rPr lang="en-US" sz="3200" b="0" dirty="0">
                <a:solidFill>
                  <a:schemeClr val="tx1"/>
                </a:solidFill>
              </a:rPr>
              <a:t> </a:t>
            </a:r>
            <a:r>
              <a:rPr lang="en-US" sz="3200" b="0" dirty="0" err="1">
                <a:solidFill>
                  <a:schemeClr val="tx1"/>
                </a:solidFill>
              </a:rPr>
              <a:t>Modul</a:t>
            </a:r>
            <a:r>
              <a:rPr lang="en-US" sz="3200" b="0" dirty="0">
                <a:solidFill>
                  <a:schemeClr val="tx1"/>
                </a:solidFill>
              </a:rPr>
              <a:t> </a:t>
            </a:r>
            <a:r>
              <a:rPr lang="en-US" sz="3200" b="0" dirty="0" err="1">
                <a:solidFill>
                  <a:schemeClr val="tx1"/>
                </a:solidFill>
              </a:rPr>
              <a:t>vào</a:t>
            </a:r>
            <a:r>
              <a:rPr lang="en-US" sz="3200" b="0" dirty="0">
                <a:solidFill>
                  <a:schemeClr val="tx1"/>
                </a:solidFill>
              </a:rPr>
              <a:t> / </a:t>
            </a:r>
            <a:r>
              <a:rPr lang="en-US" sz="3200" b="0" dirty="0" err="1">
                <a:solidFill>
                  <a:schemeClr val="tx1"/>
                </a:solidFill>
              </a:rPr>
              <a:t>ra</a:t>
            </a:r>
            <a:endParaRPr lang="en-US" sz="3200" b="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51013"/>
            <a:ext cx="8229600" cy="3711387"/>
          </a:xfrm>
        </p:spPr>
        <p:txBody>
          <a:bodyPr>
            <a:normAutofit/>
          </a:bodyPr>
          <a:lstStyle/>
          <a:p>
            <a:pPr lvl="0" algn="l"/>
            <a:r>
              <a:rPr lang="en-US" sz="3200" b="0" dirty="0" err="1"/>
              <a:t>Có</a:t>
            </a:r>
            <a:r>
              <a:rPr lang="en-US" sz="3200" b="0" dirty="0"/>
              <a:t> 2 </a:t>
            </a:r>
            <a:r>
              <a:rPr lang="en-US" sz="3200" b="0" dirty="0" err="1"/>
              <a:t>kiểu</a:t>
            </a:r>
            <a:r>
              <a:rPr lang="en-US" sz="3200" b="0" dirty="0"/>
              <a:t> </a:t>
            </a:r>
            <a:r>
              <a:rPr lang="en-US" sz="3200" b="0" dirty="0" err="1"/>
              <a:t>nối</a:t>
            </a:r>
            <a:r>
              <a:rPr lang="en-US" sz="3200" b="0" dirty="0"/>
              <a:t> </a:t>
            </a:r>
            <a:r>
              <a:rPr lang="en-US" sz="3200" b="0" dirty="0" err="1"/>
              <a:t>ghép</a:t>
            </a:r>
            <a:r>
              <a:rPr lang="en-US" sz="3200" b="0" dirty="0"/>
              <a:t> </a:t>
            </a:r>
            <a:r>
              <a:rPr lang="en-US" sz="3200" b="0" dirty="0" err="1"/>
              <a:t>vào</a:t>
            </a:r>
            <a:r>
              <a:rPr lang="en-US" sz="3200" b="0" dirty="0"/>
              <a:t> </a:t>
            </a:r>
            <a:r>
              <a:rPr lang="en-US" sz="3200" b="0" dirty="0" err="1"/>
              <a:t>ra</a:t>
            </a:r>
            <a:br>
              <a:rPr lang="en-US" sz="3200" b="0" dirty="0"/>
            </a:br>
            <a:br>
              <a:rPr lang="en-US" sz="3200" b="0" dirty="0">
                <a:solidFill>
                  <a:schemeClr val="tx1"/>
                </a:solidFill>
              </a:rPr>
            </a:br>
            <a:r>
              <a:rPr lang="en-US" sz="3200" b="0" dirty="0">
                <a:solidFill>
                  <a:schemeClr val="tx1"/>
                </a:solidFill>
              </a:rPr>
              <a:t>1, </a:t>
            </a:r>
            <a:r>
              <a:rPr lang="en-US" sz="3200" b="0" dirty="0" err="1">
                <a:solidFill>
                  <a:schemeClr val="tx1"/>
                </a:solidFill>
              </a:rPr>
              <a:t>Nối</a:t>
            </a:r>
            <a:r>
              <a:rPr lang="en-US" sz="3200" b="0" dirty="0">
                <a:solidFill>
                  <a:schemeClr val="tx1"/>
                </a:solidFill>
              </a:rPr>
              <a:t> </a:t>
            </a:r>
            <a:r>
              <a:rPr lang="en-US" sz="3200" b="0" dirty="0" err="1">
                <a:solidFill>
                  <a:schemeClr val="tx1"/>
                </a:solidFill>
              </a:rPr>
              <a:t>ghép</a:t>
            </a:r>
            <a:r>
              <a:rPr lang="en-US" sz="3200" b="0" dirty="0">
                <a:solidFill>
                  <a:schemeClr val="tx1"/>
                </a:solidFill>
              </a:rPr>
              <a:t> song </a:t>
            </a:r>
            <a:r>
              <a:rPr lang="en-US" sz="3200" b="0" dirty="0" err="1">
                <a:solidFill>
                  <a:schemeClr val="tx1"/>
                </a:solidFill>
              </a:rPr>
              <a:t>song</a:t>
            </a:r>
            <a:br>
              <a:rPr lang="en-US" sz="3200" b="0" dirty="0">
                <a:solidFill>
                  <a:schemeClr val="tx1"/>
                </a:solidFill>
              </a:rPr>
            </a:br>
            <a:r>
              <a:rPr lang="en-US" sz="3200" b="0" dirty="0">
                <a:solidFill>
                  <a:schemeClr val="tx1"/>
                </a:solidFill>
              </a:rPr>
              <a:t>   - </a:t>
            </a:r>
            <a:r>
              <a:rPr lang="en-US" sz="3200" b="0" dirty="0" err="1">
                <a:solidFill>
                  <a:schemeClr val="tx1"/>
                </a:solidFill>
              </a:rPr>
              <a:t>Truyền</a:t>
            </a:r>
            <a:r>
              <a:rPr lang="en-US" sz="3200" b="0" dirty="0">
                <a:solidFill>
                  <a:schemeClr val="tx1"/>
                </a:solidFill>
              </a:rPr>
              <a:t> </a:t>
            </a:r>
            <a:r>
              <a:rPr lang="en-US" sz="3200" b="0" dirty="0" err="1">
                <a:solidFill>
                  <a:schemeClr val="tx1"/>
                </a:solidFill>
              </a:rPr>
              <a:t>các</a:t>
            </a:r>
            <a:r>
              <a:rPr lang="en-US" sz="3200" b="0" dirty="0">
                <a:solidFill>
                  <a:schemeClr val="tx1"/>
                </a:solidFill>
              </a:rPr>
              <a:t> bit song </a:t>
            </a:r>
            <a:r>
              <a:rPr lang="en-US" sz="3200" b="0" dirty="0" err="1">
                <a:solidFill>
                  <a:schemeClr val="tx1"/>
                </a:solidFill>
              </a:rPr>
              <a:t>song</a:t>
            </a:r>
            <a:br>
              <a:rPr lang="en-US" sz="3200" b="0" dirty="0">
                <a:solidFill>
                  <a:schemeClr val="tx1"/>
                </a:solidFill>
              </a:rPr>
            </a:br>
            <a:r>
              <a:rPr lang="en-US" sz="3200" b="0" dirty="0">
                <a:solidFill>
                  <a:schemeClr val="tx1"/>
                </a:solidFill>
              </a:rPr>
              <a:t>   - </a:t>
            </a:r>
            <a:r>
              <a:rPr lang="en-US" sz="3200" b="0" dirty="0" err="1">
                <a:solidFill>
                  <a:schemeClr val="tx1"/>
                </a:solidFill>
              </a:rPr>
              <a:t>Tốc</a:t>
            </a:r>
            <a:r>
              <a:rPr lang="en-US" sz="3200" b="0" dirty="0">
                <a:solidFill>
                  <a:schemeClr val="tx1"/>
                </a:solidFill>
              </a:rPr>
              <a:t> </a:t>
            </a:r>
            <a:r>
              <a:rPr lang="en-US" sz="3200" b="0" dirty="0" err="1">
                <a:solidFill>
                  <a:schemeClr val="tx1"/>
                </a:solidFill>
              </a:rPr>
              <a:t>độ</a:t>
            </a:r>
            <a:r>
              <a:rPr lang="en-US" sz="3200" b="0" dirty="0">
                <a:solidFill>
                  <a:schemeClr val="tx1"/>
                </a:solidFill>
              </a:rPr>
              <a:t> </a:t>
            </a:r>
            <a:r>
              <a:rPr lang="en-US" sz="3200" b="0" dirty="0" err="1">
                <a:solidFill>
                  <a:schemeClr val="tx1"/>
                </a:solidFill>
              </a:rPr>
              <a:t>truyền</a:t>
            </a:r>
            <a:r>
              <a:rPr lang="en-US" sz="3200" b="0" dirty="0">
                <a:solidFill>
                  <a:schemeClr val="tx1"/>
                </a:solidFill>
              </a:rPr>
              <a:t> </a:t>
            </a:r>
            <a:r>
              <a:rPr lang="en-US" sz="3200" b="0" dirty="0" err="1">
                <a:solidFill>
                  <a:schemeClr val="tx1"/>
                </a:solidFill>
              </a:rPr>
              <a:t>nhanh</a:t>
            </a:r>
            <a:br>
              <a:rPr lang="en-US" sz="3200" b="0" dirty="0">
                <a:solidFill>
                  <a:schemeClr val="tx1"/>
                </a:solidFill>
              </a:rPr>
            </a:br>
            <a:r>
              <a:rPr lang="en-US" sz="3200" b="0" dirty="0">
                <a:solidFill>
                  <a:schemeClr val="tx1"/>
                </a:solidFill>
              </a:rPr>
              <a:t>   - </a:t>
            </a:r>
            <a:r>
              <a:rPr lang="en-US" sz="3200" b="0" dirty="0" err="1">
                <a:solidFill>
                  <a:schemeClr val="tx1"/>
                </a:solidFill>
              </a:rPr>
              <a:t>Cần</a:t>
            </a:r>
            <a:r>
              <a:rPr lang="en-US" sz="3200" b="0" dirty="0">
                <a:solidFill>
                  <a:schemeClr val="tx1"/>
                </a:solidFill>
              </a:rPr>
              <a:t> </a:t>
            </a:r>
            <a:r>
              <a:rPr lang="en-US" sz="3200" b="0" dirty="0" err="1">
                <a:solidFill>
                  <a:schemeClr val="tx1"/>
                </a:solidFill>
              </a:rPr>
              <a:t>đường</a:t>
            </a:r>
            <a:r>
              <a:rPr lang="en-US" sz="3200" b="0" dirty="0">
                <a:solidFill>
                  <a:schemeClr val="tx1"/>
                </a:solidFill>
              </a:rPr>
              <a:t> </a:t>
            </a:r>
            <a:r>
              <a:rPr lang="en-US" sz="3200" b="0" dirty="0" err="1">
                <a:solidFill>
                  <a:schemeClr val="tx1"/>
                </a:solidFill>
              </a:rPr>
              <a:t>truyền</a:t>
            </a:r>
            <a:r>
              <a:rPr lang="en-US" sz="3200" b="0" dirty="0">
                <a:solidFill>
                  <a:schemeClr val="tx1"/>
                </a:solidFill>
              </a:rPr>
              <a:t> song </a:t>
            </a:r>
            <a:r>
              <a:rPr lang="en-US" sz="3200" b="0" dirty="0" err="1">
                <a:solidFill>
                  <a:schemeClr val="tx1"/>
                </a:solidFill>
              </a:rPr>
              <a:t>song</a:t>
            </a:r>
            <a:br>
              <a:rPr lang="en-US" sz="3200" b="0" dirty="0">
                <a:solidFill>
                  <a:schemeClr val="tx1"/>
                </a:solidFill>
              </a:rPr>
            </a:br>
            <a:r>
              <a:rPr lang="en-US" sz="3200" b="0" dirty="0">
                <a:solidFill>
                  <a:schemeClr val="tx1"/>
                </a:solidFill>
              </a:rPr>
              <a:t>   - </a:t>
            </a:r>
            <a:r>
              <a:rPr lang="en-US" sz="3200" b="0" dirty="0" err="1">
                <a:solidFill>
                  <a:schemeClr val="tx1"/>
                </a:solidFill>
              </a:rPr>
              <a:t>Tốn</a:t>
            </a:r>
            <a:r>
              <a:rPr lang="en-US" sz="3200" b="0" dirty="0">
                <a:solidFill>
                  <a:schemeClr val="tx1"/>
                </a:solidFill>
              </a:rPr>
              <a:t> </a:t>
            </a:r>
            <a:r>
              <a:rPr lang="en-US" sz="3200" b="0" dirty="0" err="1">
                <a:solidFill>
                  <a:schemeClr val="tx1"/>
                </a:solidFill>
              </a:rPr>
              <a:t>nhiều</a:t>
            </a:r>
            <a:r>
              <a:rPr lang="en-US" sz="3200" b="0" dirty="0">
                <a:solidFill>
                  <a:schemeClr val="tx1"/>
                </a:solidFill>
              </a:rPr>
              <a:t> </a:t>
            </a:r>
            <a:r>
              <a:rPr lang="en-US" sz="3200" b="0" dirty="0" err="1">
                <a:solidFill>
                  <a:schemeClr val="tx1"/>
                </a:solidFill>
              </a:rPr>
              <a:t>dây</a:t>
            </a:r>
            <a:r>
              <a:rPr lang="en-US" sz="3200" b="0" dirty="0">
                <a:solidFill>
                  <a:schemeClr val="tx1"/>
                </a:solidFill>
              </a:rPr>
              <a:t> </a:t>
            </a:r>
            <a:r>
              <a:rPr lang="en-US" sz="3200" b="0" dirty="0" err="1">
                <a:solidFill>
                  <a:schemeClr val="tx1"/>
                </a:solidFill>
              </a:rPr>
              <a:t>dẫn</a:t>
            </a:r>
            <a:endParaRPr lang="en-US" sz="3200" b="0" dirty="0">
              <a:solidFill>
                <a:schemeClr val="tx1"/>
              </a:solidFill>
            </a:endParaRPr>
          </a:p>
        </p:txBody>
      </p:sp>
      <p:pic>
        <p:nvPicPr>
          <p:cNvPr id="1026" name="Picture 2" descr="C:\Users\ASUS\Desktop\8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3733800"/>
            <a:ext cx="6241490"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3657600"/>
          </a:xfrm>
        </p:spPr>
        <p:txBody>
          <a:bodyPr>
            <a:normAutofit/>
          </a:bodyPr>
          <a:lstStyle/>
          <a:p>
            <a:pPr algn="l"/>
            <a:r>
              <a:rPr lang="en-US" sz="3200" b="0" dirty="0"/>
              <a:t>2, </a:t>
            </a:r>
            <a:r>
              <a:rPr lang="en-US" sz="3200" b="0" dirty="0" err="1"/>
              <a:t>Nối</a:t>
            </a:r>
            <a:r>
              <a:rPr lang="en-US" sz="3200" b="0" dirty="0"/>
              <a:t> </a:t>
            </a:r>
            <a:r>
              <a:rPr lang="en-US" sz="3200" b="0" dirty="0" err="1"/>
              <a:t>ghép</a:t>
            </a:r>
            <a:r>
              <a:rPr lang="en-US" sz="3200" b="0" dirty="0"/>
              <a:t> </a:t>
            </a:r>
            <a:r>
              <a:rPr lang="en-US" sz="3200" b="0" dirty="0" err="1"/>
              <a:t>nối</a:t>
            </a:r>
            <a:r>
              <a:rPr lang="en-US" sz="3200" b="0" dirty="0"/>
              <a:t> </a:t>
            </a:r>
            <a:r>
              <a:rPr lang="en-US" sz="3200" b="0" dirty="0" err="1"/>
              <a:t>tiếp</a:t>
            </a:r>
            <a:br>
              <a:rPr lang="en-US" sz="3200" b="0" dirty="0"/>
            </a:br>
            <a:br>
              <a:rPr lang="en-US" sz="3200" b="0" dirty="0">
                <a:solidFill>
                  <a:schemeClr val="tx1"/>
                </a:solidFill>
              </a:rPr>
            </a:br>
            <a:r>
              <a:rPr lang="en-US" sz="3200" b="0" dirty="0">
                <a:solidFill>
                  <a:schemeClr val="tx1"/>
                </a:solidFill>
              </a:rPr>
              <a:t>   - </a:t>
            </a:r>
            <a:r>
              <a:rPr lang="en-US" sz="3200" b="0" dirty="0" err="1">
                <a:solidFill>
                  <a:schemeClr val="tx1"/>
                </a:solidFill>
              </a:rPr>
              <a:t>Truyền</a:t>
            </a:r>
            <a:r>
              <a:rPr lang="en-US" sz="3200" b="0" dirty="0">
                <a:solidFill>
                  <a:schemeClr val="tx1"/>
                </a:solidFill>
              </a:rPr>
              <a:t> </a:t>
            </a:r>
            <a:r>
              <a:rPr lang="en-US" sz="3200" b="0" dirty="0" err="1">
                <a:solidFill>
                  <a:schemeClr val="tx1"/>
                </a:solidFill>
              </a:rPr>
              <a:t>lần</a:t>
            </a:r>
            <a:r>
              <a:rPr lang="en-US" sz="3200" b="0" dirty="0">
                <a:solidFill>
                  <a:schemeClr val="tx1"/>
                </a:solidFill>
              </a:rPr>
              <a:t> </a:t>
            </a:r>
            <a:r>
              <a:rPr lang="en-US" sz="3200" b="0" dirty="0" err="1">
                <a:solidFill>
                  <a:schemeClr val="tx1"/>
                </a:solidFill>
              </a:rPr>
              <a:t>lượt</a:t>
            </a:r>
            <a:r>
              <a:rPr lang="en-US" sz="3200" b="0" dirty="0">
                <a:solidFill>
                  <a:schemeClr val="tx1"/>
                </a:solidFill>
              </a:rPr>
              <a:t> </a:t>
            </a:r>
            <a:r>
              <a:rPr lang="en-US" sz="3200" b="0" dirty="0" err="1">
                <a:solidFill>
                  <a:schemeClr val="tx1"/>
                </a:solidFill>
              </a:rPr>
              <a:t>từng</a:t>
            </a:r>
            <a:r>
              <a:rPr lang="en-US" sz="3200" b="0" dirty="0">
                <a:solidFill>
                  <a:schemeClr val="tx1"/>
                </a:solidFill>
              </a:rPr>
              <a:t> bit</a:t>
            </a:r>
            <a:br>
              <a:rPr lang="en-US" sz="3200" b="0" dirty="0">
                <a:solidFill>
                  <a:schemeClr val="tx1"/>
                </a:solidFill>
              </a:rPr>
            </a:br>
            <a:r>
              <a:rPr lang="en-US" sz="3200" b="0" dirty="0">
                <a:solidFill>
                  <a:schemeClr val="tx1"/>
                </a:solidFill>
              </a:rPr>
              <a:t>   - </a:t>
            </a:r>
            <a:r>
              <a:rPr lang="en-US" sz="3200" b="0" dirty="0" err="1">
                <a:solidFill>
                  <a:schemeClr val="tx1"/>
                </a:solidFill>
              </a:rPr>
              <a:t>Cần</a:t>
            </a:r>
            <a:r>
              <a:rPr lang="en-US" sz="3200" b="0" dirty="0">
                <a:solidFill>
                  <a:schemeClr val="tx1"/>
                </a:solidFill>
              </a:rPr>
              <a:t> </a:t>
            </a:r>
            <a:r>
              <a:rPr lang="en-US" sz="3200" b="0" dirty="0" err="1">
                <a:solidFill>
                  <a:schemeClr val="tx1"/>
                </a:solidFill>
              </a:rPr>
              <a:t>có</a:t>
            </a:r>
            <a:r>
              <a:rPr lang="en-US" sz="3200" b="0" dirty="0">
                <a:solidFill>
                  <a:schemeClr val="tx1"/>
                </a:solidFill>
              </a:rPr>
              <a:t> </a:t>
            </a:r>
            <a:r>
              <a:rPr lang="en-US" sz="3200" b="0" dirty="0" err="1">
                <a:solidFill>
                  <a:schemeClr val="tx1"/>
                </a:solidFill>
              </a:rPr>
              <a:t>bộ</a:t>
            </a:r>
            <a:r>
              <a:rPr lang="en-US" sz="3200" b="0" dirty="0">
                <a:solidFill>
                  <a:schemeClr val="tx1"/>
                </a:solidFill>
              </a:rPr>
              <a:t> </a:t>
            </a:r>
            <a:r>
              <a:rPr lang="en-US" sz="3200" b="0" dirty="0" err="1">
                <a:solidFill>
                  <a:schemeClr val="tx1"/>
                </a:solidFill>
              </a:rPr>
              <a:t>chuyển</a:t>
            </a:r>
            <a:r>
              <a:rPr lang="en-US" sz="3200" b="0" dirty="0">
                <a:solidFill>
                  <a:schemeClr val="tx1"/>
                </a:solidFill>
              </a:rPr>
              <a:t> </a:t>
            </a:r>
            <a:r>
              <a:rPr lang="en-US" sz="3200" b="0" dirty="0" err="1">
                <a:solidFill>
                  <a:schemeClr val="tx1"/>
                </a:solidFill>
              </a:rPr>
              <a:t>đổi</a:t>
            </a:r>
            <a:r>
              <a:rPr lang="en-US" sz="3200" b="0" dirty="0">
                <a:solidFill>
                  <a:schemeClr val="tx1"/>
                </a:solidFill>
              </a:rPr>
              <a:t> </a:t>
            </a:r>
            <a:r>
              <a:rPr lang="en-US" sz="3200" b="0" dirty="0" err="1">
                <a:solidFill>
                  <a:schemeClr val="tx1"/>
                </a:solidFill>
              </a:rPr>
              <a:t>từ</a:t>
            </a:r>
            <a:r>
              <a:rPr lang="en-US" sz="3200" b="0" dirty="0">
                <a:solidFill>
                  <a:schemeClr val="tx1"/>
                </a:solidFill>
              </a:rPr>
              <a:t> song </a:t>
            </a:r>
            <a:r>
              <a:rPr lang="en-US" sz="3200" b="0" dirty="0" err="1">
                <a:solidFill>
                  <a:schemeClr val="tx1"/>
                </a:solidFill>
              </a:rPr>
              <a:t>song</a:t>
            </a:r>
            <a:r>
              <a:rPr lang="en-US" sz="3200" b="0" dirty="0">
                <a:solidFill>
                  <a:schemeClr val="tx1"/>
                </a:solidFill>
              </a:rPr>
              <a:t> sang </a:t>
            </a:r>
            <a:r>
              <a:rPr lang="en-US" sz="3200" b="0" dirty="0" err="1">
                <a:solidFill>
                  <a:schemeClr val="tx1"/>
                </a:solidFill>
              </a:rPr>
              <a:t>nối</a:t>
            </a:r>
            <a:r>
              <a:rPr lang="en-US" sz="3200" b="0" dirty="0">
                <a:solidFill>
                  <a:schemeClr val="tx1"/>
                </a:solidFill>
              </a:rPr>
              <a:t> </a:t>
            </a:r>
            <a:r>
              <a:rPr lang="en-US" sz="3200" b="0" dirty="0" err="1">
                <a:solidFill>
                  <a:schemeClr val="tx1"/>
                </a:solidFill>
              </a:rPr>
              <a:t>tiếp</a:t>
            </a:r>
            <a:br>
              <a:rPr lang="en-US" sz="3200" b="0" dirty="0">
                <a:solidFill>
                  <a:schemeClr val="tx1"/>
                </a:solidFill>
              </a:rPr>
            </a:br>
            <a:r>
              <a:rPr lang="en-US" sz="3200" b="0" dirty="0">
                <a:solidFill>
                  <a:schemeClr val="tx1"/>
                </a:solidFill>
              </a:rPr>
              <a:t>   - </a:t>
            </a:r>
            <a:r>
              <a:rPr lang="en-US" sz="3200" b="0" dirty="0" err="1">
                <a:solidFill>
                  <a:schemeClr val="tx1"/>
                </a:solidFill>
              </a:rPr>
              <a:t>Tốc</a:t>
            </a:r>
            <a:r>
              <a:rPr lang="en-US" sz="3200" b="0" dirty="0">
                <a:solidFill>
                  <a:schemeClr val="tx1"/>
                </a:solidFill>
              </a:rPr>
              <a:t> </a:t>
            </a:r>
            <a:r>
              <a:rPr lang="en-US" sz="3200" b="0" dirty="0" err="1">
                <a:solidFill>
                  <a:schemeClr val="tx1"/>
                </a:solidFill>
              </a:rPr>
              <a:t>độ</a:t>
            </a:r>
            <a:r>
              <a:rPr lang="en-US" sz="3200" b="0" dirty="0">
                <a:solidFill>
                  <a:schemeClr val="tx1"/>
                </a:solidFill>
              </a:rPr>
              <a:t> </a:t>
            </a:r>
            <a:r>
              <a:rPr lang="en-US" sz="3200" b="0" dirty="0" err="1">
                <a:solidFill>
                  <a:schemeClr val="tx1"/>
                </a:solidFill>
              </a:rPr>
              <a:t>chậm</a:t>
            </a:r>
            <a:br>
              <a:rPr lang="en-US" sz="3200" b="0" dirty="0">
                <a:solidFill>
                  <a:schemeClr val="tx1"/>
                </a:solidFill>
              </a:rPr>
            </a:br>
            <a:r>
              <a:rPr lang="en-US" sz="3200" b="0" dirty="0">
                <a:solidFill>
                  <a:schemeClr val="tx1"/>
                </a:solidFill>
              </a:rPr>
              <a:t>   - </a:t>
            </a:r>
            <a:r>
              <a:rPr lang="en-US" sz="3200" b="0" dirty="0" err="1">
                <a:solidFill>
                  <a:schemeClr val="tx1"/>
                </a:solidFill>
              </a:rPr>
              <a:t>Cần</a:t>
            </a:r>
            <a:r>
              <a:rPr lang="en-US" sz="3200" b="0" dirty="0">
                <a:solidFill>
                  <a:schemeClr val="tx1"/>
                </a:solidFill>
              </a:rPr>
              <a:t> </a:t>
            </a:r>
            <a:r>
              <a:rPr lang="en-US" sz="3200" b="0" dirty="0" err="1">
                <a:solidFill>
                  <a:schemeClr val="tx1"/>
                </a:solidFill>
              </a:rPr>
              <a:t>ít</a:t>
            </a:r>
            <a:r>
              <a:rPr lang="en-US" sz="3200" b="0" dirty="0">
                <a:solidFill>
                  <a:schemeClr val="tx1"/>
                </a:solidFill>
              </a:rPr>
              <a:t> </a:t>
            </a:r>
            <a:r>
              <a:rPr lang="en-US" sz="3200" b="0" dirty="0" err="1">
                <a:solidFill>
                  <a:schemeClr val="tx1"/>
                </a:solidFill>
              </a:rPr>
              <a:t>đường</a:t>
            </a:r>
            <a:r>
              <a:rPr lang="en-US" sz="3200" b="0" dirty="0">
                <a:solidFill>
                  <a:schemeClr val="tx1"/>
                </a:solidFill>
              </a:rPr>
              <a:t> </a:t>
            </a:r>
            <a:r>
              <a:rPr lang="en-US" sz="3200" b="0" dirty="0" err="1">
                <a:solidFill>
                  <a:schemeClr val="tx1"/>
                </a:solidFill>
              </a:rPr>
              <a:t>truyền</a:t>
            </a:r>
            <a:r>
              <a:rPr lang="en-US" sz="3200" b="0" dirty="0">
                <a:solidFill>
                  <a:schemeClr val="tx1"/>
                </a:solidFill>
              </a:rPr>
              <a:t> </a:t>
            </a:r>
            <a:r>
              <a:rPr lang="en-US" sz="3200" b="0" dirty="0" err="1">
                <a:solidFill>
                  <a:schemeClr val="tx1"/>
                </a:solidFill>
              </a:rPr>
              <a:t>dữ</a:t>
            </a:r>
            <a:r>
              <a:rPr lang="en-US" sz="3200" b="0" dirty="0">
                <a:solidFill>
                  <a:schemeClr val="tx1"/>
                </a:solidFill>
              </a:rPr>
              <a:t> </a:t>
            </a:r>
            <a:r>
              <a:rPr lang="en-US" sz="3200" b="0" dirty="0" err="1">
                <a:solidFill>
                  <a:schemeClr val="tx1"/>
                </a:solidFill>
              </a:rPr>
              <a:t>liệu</a:t>
            </a:r>
            <a:endParaRPr lang="en-US" sz="3200" b="0" dirty="0">
              <a:solidFill>
                <a:schemeClr val="tx1"/>
              </a:solidFill>
            </a:endParaRPr>
          </a:p>
        </p:txBody>
      </p:sp>
      <p:pic>
        <p:nvPicPr>
          <p:cNvPr id="2050" name="Picture 2" descr="C:\Users\ASUS\Desktop\7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2600" y="4038600"/>
            <a:ext cx="5761037" cy="2332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3154362"/>
          </a:xfrm>
        </p:spPr>
        <p:txBody>
          <a:bodyPr>
            <a:normAutofit fontScale="90000"/>
          </a:bodyPr>
          <a:lstStyle/>
          <a:p>
            <a:pPr algn="l"/>
            <a:r>
              <a:rPr lang="en-US" sz="3200" b="0" dirty="0" err="1"/>
              <a:t>Các</a:t>
            </a:r>
            <a:r>
              <a:rPr lang="en-US" sz="3200" b="0" dirty="0"/>
              <a:t> </a:t>
            </a:r>
            <a:r>
              <a:rPr lang="en-US" sz="3200" b="0" dirty="0" err="1"/>
              <a:t>cấu</a:t>
            </a:r>
            <a:r>
              <a:rPr lang="en-US" sz="3200" b="0" dirty="0"/>
              <a:t> </a:t>
            </a:r>
            <a:r>
              <a:rPr lang="en-US" sz="3200" b="0" dirty="0" err="1"/>
              <a:t>hình</a:t>
            </a:r>
            <a:r>
              <a:rPr lang="en-US" sz="3200" b="0" dirty="0"/>
              <a:t> </a:t>
            </a:r>
            <a:r>
              <a:rPr lang="en-US" sz="3200" b="0" dirty="0" err="1"/>
              <a:t>ghép</a:t>
            </a:r>
            <a:r>
              <a:rPr lang="en-US" sz="3200" b="0" dirty="0"/>
              <a:t> </a:t>
            </a:r>
            <a:r>
              <a:rPr lang="en-US" sz="3200" b="0" dirty="0" err="1"/>
              <a:t>nối</a:t>
            </a:r>
            <a:br>
              <a:rPr lang="en-US" sz="3200" b="0" dirty="0"/>
            </a:br>
            <a:br>
              <a:rPr lang="en-US" sz="3200" b="0" dirty="0">
                <a:solidFill>
                  <a:schemeClr val="tx1"/>
                </a:solidFill>
              </a:rPr>
            </a:br>
            <a:r>
              <a:rPr lang="en-US" sz="3100" b="0" dirty="0">
                <a:solidFill>
                  <a:schemeClr val="tx1"/>
                </a:solidFill>
              </a:rPr>
              <a:t>1, </a:t>
            </a:r>
            <a:r>
              <a:rPr lang="en-US" sz="3100" b="0" dirty="0" err="1">
                <a:solidFill>
                  <a:schemeClr val="tx1"/>
                </a:solidFill>
              </a:rPr>
              <a:t>Điểm</a:t>
            </a:r>
            <a:r>
              <a:rPr lang="en-US" sz="3100" b="0" dirty="0">
                <a:solidFill>
                  <a:schemeClr val="tx1"/>
                </a:solidFill>
              </a:rPr>
              <a:t> </a:t>
            </a:r>
            <a:r>
              <a:rPr lang="en-US" sz="3100" b="0" dirty="0" err="1">
                <a:solidFill>
                  <a:schemeClr val="tx1"/>
                </a:solidFill>
              </a:rPr>
              <a:t>tới</a:t>
            </a:r>
            <a:r>
              <a:rPr lang="en-US" sz="3100" b="0" dirty="0">
                <a:solidFill>
                  <a:schemeClr val="tx1"/>
                </a:solidFill>
              </a:rPr>
              <a:t> </a:t>
            </a:r>
            <a:r>
              <a:rPr lang="en-US" sz="3100" b="0" dirty="0" err="1">
                <a:solidFill>
                  <a:schemeClr val="tx1"/>
                </a:solidFill>
              </a:rPr>
              <a:t>điểm</a:t>
            </a:r>
            <a:r>
              <a:rPr lang="en-US" sz="3100" b="0" dirty="0">
                <a:solidFill>
                  <a:schemeClr val="tx1"/>
                </a:solidFill>
              </a:rPr>
              <a:t> ( point-to-point )</a:t>
            </a:r>
            <a:br>
              <a:rPr lang="en-US" sz="3100" b="0" dirty="0">
                <a:solidFill>
                  <a:schemeClr val="tx1"/>
                </a:solidFill>
              </a:rPr>
            </a:br>
            <a:r>
              <a:rPr lang="en-US" sz="3100" b="0" dirty="0">
                <a:solidFill>
                  <a:schemeClr val="tx1"/>
                </a:solidFill>
              </a:rPr>
              <a:t>   - </a:t>
            </a:r>
            <a:r>
              <a:rPr lang="en-US" sz="3100" b="0" dirty="0" err="1">
                <a:solidFill>
                  <a:schemeClr val="tx1"/>
                </a:solidFill>
              </a:rPr>
              <a:t>Thông</a:t>
            </a:r>
            <a:r>
              <a:rPr lang="en-US" sz="3100" b="0" dirty="0">
                <a:solidFill>
                  <a:schemeClr val="tx1"/>
                </a:solidFill>
              </a:rPr>
              <a:t> qua </a:t>
            </a:r>
            <a:r>
              <a:rPr lang="en-US" sz="3100" b="0" dirty="0" err="1">
                <a:solidFill>
                  <a:schemeClr val="tx1"/>
                </a:solidFill>
              </a:rPr>
              <a:t>một</a:t>
            </a:r>
            <a:r>
              <a:rPr lang="en-US" sz="3100" b="0" dirty="0">
                <a:solidFill>
                  <a:schemeClr val="tx1"/>
                </a:solidFill>
              </a:rPr>
              <a:t> </a:t>
            </a:r>
            <a:r>
              <a:rPr lang="en-US" sz="3100" b="0" dirty="0" err="1">
                <a:solidFill>
                  <a:schemeClr val="tx1"/>
                </a:solidFill>
              </a:rPr>
              <a:t>cổng</a:t>
            </a:r>
            <a:r>
              <a:rPr lang="en-US" sz="3100" b="0" dirty="0">
                <a:solidFill>
                  <a:schemeClr val="tx1"/>
                </a:solidFill>
              </a:rPr>
              <a:t> </a:t>
            </a:r>
            <a:r>
              <a:rPr lang="en-US" sz="3100" b="0" dirty="0" err="1">
                <a:solidFill>
                  <a:schemeClr val="tx1"/>
                </a:solidFill>
              </a:rPr>
              <a:t>vào</a:t>
            </a:r>
            <a:r>
              <a:rPr lang="en-US" sz="3100" b="0" dirty="0">
                <a:solidFill>
                  <a:schemeClr val="tx1"/>
                </a:solidFill>
              </a:rPr>
              <a:t> / </a:t>
            </a:r>
            <a:r>
              <a:rPr lang="en-US" sz="3100" b="0" dirty="0" err="1">
                <a:solidFill>
                  <a:schemeClr val="tx1"/>
                </a:solidFill>
              </a:rPr>
              <a:t>ra</a:t>
            </a:r>
            <a:r>
              <a:rPr lang="en-US" sz="3100" b="0" dirty="0">
                <a:solidFill>
                  <a:schemeClr val="tx1"/>
                </a:solidFill>
              </a:rPr>
              <a:t>, </a:t>
            </a:r>
            <a:r>
              <a:rPr lang="en-US" sz="3100" b="0" dirty="0" err="1">
                <a:solidFill>
                  <a:schemeClr val="tx1"/>
                </a:solidFill>
              </a:rPr>
              <a:t>nối</a:t>
            </a:r>
            <a:r>
              <a:rPr lang="en-US" sz="3100" b="0" dirty="0">
                <a:solidFill>
                  <a:schemeClr val="tx1"/>
                </a:solidFill>
              </a:rPr>
              <a:t> </a:t>
            </a:r>
            <a:r>
              <a:rPr lang="en-US" sz="3100" b="0" dirty="0" err="1">
                <a:solidFill>
                  <a:schemeClr val="tx1"/>
                </a:solidFill>
              </a:rPr>
              <a:t>ghép</a:t>
            </a:r>
            <a:r>
              <a:rPr lang="en-US" sz="3100" b="0" dirty="0">
                <a:solidFill>
                  <a:schemeClr val="tx1"/>
                </a:solidFill>
              </a:rPr>
              <a:t> </a:t>
            </a:r>
            <a:r>
              <a:rPr lang="en-US" sz="3100" b="0" dirty="0" err="1">
                <a:solidFill>
                  <a:schemeClr val="tx1"/>
                </a:solidFill>
              </a:rPr>
              <a:t>với</a:t>
            </a:r>
            <a:r>
              <a:rPr lang="en-US" sz="3100" b="0" dirty="0">
                <a:solidFill>
                  <a:schemeClr val="tx1"/>
                </a:solidFill>
              </a:rPr>
              <a:t> </a:t>
            </a:r>
            <a:r>
              <a:rPr lang="en-US" sz="3100" b="0" dirty="0" err="1">
                <a:solidFill>
                  <a:schemeClr val="tx1"/>
                </a:solidFill>
              </a:rPr>
              <a:t>một</a:t>
            </a:r>
            <a:r>
              <a:rPr lang="en-US" sz="3100" b="0" dirty="0">
                <a:solidFill>
                  <a:schemeClr val="tx1"/>
                </a:solidFill>
              </a:rPr>
              <a:t> </a:t>
            </a:r>
            <a:r>
              <a:rPr lang="en-US" sz="3100" b="0" dirty="0" err="1">
                <a:solidFill>
                  <a:schemeClr val="tx1"/>
                </a:solidFill>
              </a:rPr>
              <a:t>thiết</a:t>
            </a:r>
            <a:r>
              <a:rPr lang="en-US" sz="3100" b="0" dirty="0">
                <a:solidFill>
                  <a:schemeClr val="tx1"/>
                </a:solidFill>
              </a:rPr>
              <a:t> </a:t>
            </a:r>
            <a:r>
              <a:rPr lang="en-US" sz="3100" b="0" dirty="0" err="1">
                <a:solidFill>
                  <a:schemeClr val="tx1"/>
                </a:solidFill>
              </a:rPr>
              <a:t>bị</a:t>
            </a:r>
            <a:r>
              <a:rPr lang="en-US" sz="3100" b="0" dirty="0">
                <a:solidFill>
                  <a:schemeClr val="tx1"/>
                </a:solidFill>
              </a:rPr>
              <a:t> </a:t>
            </a:r>
            <a:r>
              <a:rPr lang="en-US" sz="3100" b="0" dirty="0" err="1">
                <a:solidFill>
                  <a:schemeClr val="tx1"/>
                </a:solidFill>
              </a:rPr>
              <a:t>ngoại</a:t>
            </a:r>
            <a:r>
              <a:rPr lang="en-US" sz="3100" b="0" dirty="0">
                <a:solidFill>
                  <a:schemeClr val="tx1"/>
                </a:solidFill>
              </a:rPr>
              <a:t> vi</a:t>
            </a:r>
            <a:br>
              <a:rPr lang="en-US" sz="3100" b="0" dirty="0">
                <a:solidFill>
                  <a:schemeClr val="tx1"/>
                </a:solidFill>
              </a:rPr>
            </a:br>
            <a:r>
              <a:rPr lang="en-US" sz="3100" b="0" dirty="0" err="1">
                <a:solidFill>
                  <a:schemeClr val="tx1"/>
                </a:solidFill>
              </a:rPr>
              <a:t>Ví</a:t>
            </a:r>
            <a:r>
              <a:rPr lang="en-US" sz="3100" b="0" dirty="0">
                <a:solidFill>
                  <a:schemeClr val="tx1"/>
                </a:solidFill>
              </a:rPr>
              <a:t> </a:t>
            </a:r>
            <a:r>
              <a:rPr lang="en-US" sz="3100" b="0" dirty="0" err="1">
                <a:solidFill>
                  <a:schemeClr val="tx1"/>
                </a:solidFill>
              </a:rPr>
              <a:t>dụ</a:t>
            </a:r>
            <a:r>
              <a:rPr lang="en-US" sz="3100" b="0" dirty="0">
                <a:solidFill>
                  <a:schemeClr val="tx1"/>
                </a:solidFill>
              </a:rPr>
              <a:t> : </a:t>
            </a:r>
            <a:r>
              <a:rPr lang="en-US" sz="3100" b="0" dirty="0" err="1">
                <a:solidFill>
                  <a:schemeClr val="tx1"/>
                </a:solidFill>
              </a:rPr>
              <a:t>bàn</a:t>
            </a:r>
            <a:r>
              <a:rPr lang="en-US" sz="3100" b="0" dirty="0">
                <a:solidFill>
                  <a:schemeClr val="tx1"/>
                </a:solidFill>
              </a:rPr>
              <a:t> </a:t>
            </a:r>
            <a:r>
              <a:rPr lang="en-US" sz="3100" b="0" dirty="0" err="1">
                <a:solidFill>
                  <a:schemeClr val="tx1"/>
                </a:solidFill>
              </a:rPr>
              <a:t>phím</a:t>
            </a:r>
            <a:r>
              <a:rPr lang="en-US" sz="3100" b="0" dirty="0">
                <a:solidFill>
                  <a:schemeClr val="tx1"/>
                </a:solidFill>
              </a:rPr>
              <a:t>, </a:t>
            </a:r>
            <a:r>
              <a:rPr lang="en-US" sz="3100" b="0" dirty="0" err="1">
                <a:solidFill>
                  <a:schemeClr val="tx1"/>
                </a:solidFill>
              </a:rPr>
              <a:t>chuột</a:t>
            </a:r>
            <a:r>
              <a:rPr lang="en-US" sz="3100" b="0" dirty="0">
                <a:solidFill>
                  <a:schemeClr val="tx1"/>
                </a:solidFill>
              </a:rPr>
              <a:t>, </a:t>
            </a:r>
            <a:r>
              <a:rPr lang="en-US" sz="3100" b="0" dirty="0" err="1">
                <a:solidFill>
                  <a:schemeClr val="tx1"/>
                </a:solidFill>
              </a:rPr>
              <a:t>được</a:t>
            </a:r>
            <a:r>
              <a:rPr lang="en-US" sz="3100" b="0" dirty="0">
                <a:solidFill>
                  <a:schemeClr val="tx1"/>
                </a:solidFill>
              </a:rPr>
              <a:t> </a:t>
            </a:r>
            <a:r>
              <a:rPr lang="en-US" sz="3100" b="0" dirty="0" err="1">
                <a:solidFill>
                  <a:schemeClr val="tx1"/>
                </a:solidFill>
              </a:rPr>
              <a:t>cắm</a:t>
            </a:r>
            <a:r>
              <a:rPr lang="en-US" sz="3100" b="0" dirty="0">
                <a:solidFill>
                  <a:schemeClr val="tx1"/>
                </a:solidFill>
              </a:rPr>
              <a:t> </a:t>
            </a:r>
            <a:r>
              <a:rPr lang="en-US" sz="3100" b="0" dirty="0" err="1">
                <a:solidFill>
                  <a:schemeClr val="tx1"/>
                </a:solidFill>
              </a:rPr>
              <a:t>vào</a:t>
            </a:r>
            <a:r>
              <a:rPr lang="en-US" sz="3100" b="0" dirty="0">
                <a:solidFill>
                  <a:schemeClr val="tx1"/>
                </a:solidFill>
              </a:rPr>
              <a:t> </a:t>
            </a:r>
            <a:r>
              <a:rPr lang="en-US" sz="3100" b="0" dirty="0" err="1">
                <a:solidFill>
                  <a:schemeClr val="tx1"/>
                </a:solidFill>
              </a:rPr>
              <a:t>các</a:t>
            </a:r>
            <a:r>
              <a:rPr lang="en-US" sz="3100" b="0" dirty="0">
                <a:solidFill>
                  <a:schemeClr val="tx1"/>
                </a:solidFill>
              </a:rPr>
              <a:t> </a:t>
            </a:r>
            <a:r>
              <a:rPr lang="en-US" sz="3100" b="0" dirty="0" err="1">
                <a:solidFill>
                  <a:schemeClr val="tx1"/>
                </a:solidFill>
              </a:rPr>
              <a:t>phần</a:t>
            </a:r>
            <a:r>
              <a:rPr lang="en-US" sz="3100" b="0" dirty="0">
                <a:solidFill>
                  <a:schemeClr val="tx1"/>
                </a:solidFill>
              </a:rPr>
              <a:t> </a:t>
            </a:r>
            <a:r>
              <a:rPr lang="en-US" sz="3100" b="0" dirty="0" err="1">
                <a:solidFill>
                  <a:schemeClr val="tx1"/>
                </a:solidFill>
              </a:rPr>
              <a:t>cổng</a:t>
            </a:r>
            <a:r>
              <a:rPr lang="en-US" sz="3100" b="0" dirty="0">
                <a:solidFill>
                  <a:schemeClr val="tx1"/>
                </a:solidFill>
              </a:rPr>
              <a:t> </a:t>
            </a:r>
            <a:r>
              <a:rPr lang="en-US" sz="3100" b="0" dirty="0" err="1">
                <a:solidFill>
                  <a:schemeClr val="tx1"/>
                </a:solidFill>
              </a:rPr>
              <a:t>kết</a:t>
            </a:r>
            <a:r>
              <a:rPr lang="en-US" sz="3100" b="0" dirty="0">
                <a:solidFill>
                  <a:schemeClr val="tx1"/>
                </a:solidFill>
              </a:rPr>
              <a:t> </a:t>
            </a:r>
            <a:r>
              <a:rPr lang="en-US" sz="3100" b="0" dirty="0" err="1">
                <a:solidFill>
                  <a:schemeClr val="tx1"/>
                </a:solidFill>
              </a:rPr>
              <a:t>nối</a:t>
            </a:r>
            <a:r>
              <a:rPr lang="en-US" sz="3100" b="0" dirty="0">
                <a:solidFill>
                  <a:schemeClr val="tx1"/>
                </a:solidFill>
              </a:rPr>
              <a:t> </a:t>
            </a:r>
            <a:r>
              <a:rPr lang="en-US" sz="3100" b="0" dirty="0" err="1">
                <a:solidFill>
                  <a:schemeClr val="tx1"/>
                </a:solidFill>
              </a:rPr>
              <a:t>của</a:t>
            </a:r>
            <a:r>
              <a:rPr lang="en-US" sz="3100" b="0" dirty="0">
                <a:solidFill>
                  <a:schemeClr val="tx1"/>
                </a:solidFill>
              </a:rPr>
              <a:t> </a:t>
            </a:r>
            <a:r>
              <a:rPr lang="en-US" sz="3100" b="0" dirty="0" err="1">
                <a:solidFill>
                  <a:schemeClr val="tx1"/>
                </a:solidFill>
              </a:rPr>
              <a:t>máy</a:t>
            </a:r>
            <a:r>
              <a:rPr lang="en-US" sz="3100" b="0" dirty="0">
                <a:solidFill>
                  <a:schemeClr val="tx1"/>
                </a:solidFill>
              </a:rPr>
              <a:t> </a:t>
            </a:r>
            <a:r>
              <a:rPr lang="en-US" sz="3100" b="0" dirty="0" err="1">
                <a:solidFill>
                  <a:schemeClr val="tx1"/>
                </a:solidFill>
              </a:rPr>
              <a:t>tính</a:t>
            </a:r>
            <a:endParaRPr lang="en-US" sz="3200" b="0" dirty="0">
              <a:solidFill>
                <a:schemeClr val="tx1"/>
              </a:solidFill>
            </a:endParaRPr>
          </a:p>
        </p:txBody>
      </p:sp>
      <p:pic>
        <p:nvPicPr>
          <p:cNvPr id="3074" name="Picture 2" descr="C:\Users\ASUS\Desktop\api9mpwga__02782.1496587491.1280.128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4800" y="3733800"/>
            <a:ext cx="37338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SUS\Desktop\11850Buckling_Spring_Keyboard_Ultra_Classic_D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3429000"/>
            <a:ext cx="4267200" cy="2819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19200" y="6158753"/>
            <a:ext cx="1676400" cy="369332"/>
          </a:xfrm>
          <a:prstGeom prst="rect">
            <a:avLst/>
          </a:prstGeom>
          <a:noFill/>
        </p:spPr>
        <p:txBody>
          <a:bodyPr wrap="square" rtlCol="0">
            <a:spAutoFit/>
          </a:bodyPr>
          <a:lstStyle/>
          <a:p>
            <a:pPr algn="l" eaLnBrk="1" fontAlgn="auto" hangingPunct="1">
              <a:spcBef>
                <a:spcPts val="0"/>
              </a:spcBef>
              <a:spcAft>
                <a:spcPts val="0"/>
              </a:spcAft>
            </a:pPr>
            <a:r>
              <a:rPr lang="en-US" sz="1800" b="0" dirty="0" err="1">
                <a:solidFill>
                  <a:prstClr val="black"/>
                </a:solidFill>
                <a:latin typeface="Times New Roman" panose="02020603050405020304"/>
              </a:rPr>
              <a:t>Chuột</a:t>
            </a:r>
            <a:r>
              <a:rPr lang="en-US" sz="1800" b="0" dirty="0">
                <a:solidFill>
                  <a:prstClr val="black"/>
                </a:solidFill>
                <a:latin typeface="Times New Roman" panose="02020603050405020304"/>
              </a:rPr>
              <a:t> </a:t>
            </a:r>
            <a:r>
              <a:rPr lang="en-US" sz="1800" b="0" dirty="0" err="1">
                <a:solidFill>
                  <a:prstClr val="black"/>
                </a:solidFill>
                <a:latin typeface="Times New Roman" panose="02020603050405020304"/>
              </a:rPr>
              <a:t>máy</a:t>
            </a:r>
            <a:r>
              <a:rPr lang="en-US" sz="1800" b="0" dirty="0">
                <a:solidFill>
                  <a:prstClr val="black"/>
                </a:solidFill>
                <a:latin typeface="Times New Roman" panose="02020603050405020304"/>
              </a:rPr>
              <a:t> </a:t>
            </a:r>
            <a:r>
              <a:rPr lang="en-US" sz="1800" b="0" dirty="0" err="1">
                <a:solidFill>
                  <a:prstClr val="black"/>
                </a:solidFill>
                <a:latin typeface="Times New Roman" panose="02020603050405020304"/>
              </a:rPr>
              <a:t>tính</a:t>
            </a:r>
            <a:endParaRPr lang="en-US" sz="1800" b="0" dirty="0">
              <a:solidFill>
                <a:prstClr val="black"/>
              </a:solidFill>
              <a:latin typeface="Times New Roman" panose="02020603050405020304"/>
            </a:endParaRPr>
          </a:p>
        </p:txBody>
      </p:sp>
      <p:sp>
        <p:nvSpPr>
          <p:cNvPr id="5" name="TextBox 4"/>
          <p:cNvSpPr txBox="1"/>
          <p:nvPr/>
        </p:nvSpPr>
        <p:spPr>
          <a:xfrm>
            <a:off x="5562600" y="6158753"/>
            <a:ext cx="2667000" cy="369332"/>
          </a:xfrm>
          <a:prstGeom prst="rect">
            <a:avLst/>
          </a:prstGeom>
          <a:noFill/>
        </p:spPr>
        <p:txBody>
          <a:bodyPr wrap="square" rtlCol="0">
            <a:spAutoFit/>
          </a:bodyPr>
          <a:lstStyle/>
          <a:p>
            <a:pPr algn="l" eaLnBrk="1" fontAlgn="auto" hangingPunct="1">
              <a:spcBef>
                <a:spcPts val="0"/>
              </a:spcBef>
              <a:spcAft>
                <a:spcPts val="0"/>
              </a:spcAft>
            </a:pPr>
            <a:r>
              <a:rPr lang="en-US" sz="1800" b="0" dirty="0" err="1">
                <a:solidFill>
                  <a:prstClr val="black"/>
                </a:solidFill>
                <a:latin typeface="Times New Roman" panose="02020603050405020304"/>
              </a:rPr>
              <a:t>Bàn</a:t>
            </a:r>
            <a:r>
              <a:rPr lang="en-US" sz="1800" b="0" dirty="0">
                <a:solidFill>
                  <a:prstClr val="black"/>
                </a:solidFill>
                <a:latin typeface="Times New Roman" panose="02020603050405020304"/>
              </a:rPr>
              <a:t> </a:t>
            </a:r>
            <a:r>
              <a:rPr lang="en-US" sz="1800" b="0" dirty="0" err="1">
                <a:solidFill>
                  <a:prstClr val="black"/>
                </a:solidFill>
                <a:latin typeface="Times New Roman" panose="02020603050405020304"/>
              </a:rPr>
              <a:t>phím</a:t>
            </a:r>
            <a:r>
              <a:rPr lang="en-US" sz="1800" b="0" dirty="0">
                <a:solidFill>
                  <a:prstClr val="black"/>
                </a:solidFill>
                <a:latin typeface="Times New Roman" panose="02020603050405020304"/>
              </a:rPr>
              <a:t> </a:t>
            </a:r>
            <a:r>
              <a:rPr lang="en-US" sz="1800" b="0" dirty="0" err="1">
                <a:solidFill>
                  <a:prstClr val="black"/>
                </a:solidFill>
                <a:latin typeface="Times New Roman" panose="02020603050405020304"/>
              </a:rPr>
              <a:t>máy</a:t>
            </a:r>
            <a:r>
              <a:rPr lang="en-US" sz="1800" b="0" dirty="0">
                <a:solidFill>
                  <a:prstClr val="black"/>
                </a:solidFill>
                <a:latin typeface="Times New Roman" panose="02020603050405020304"/>
              </a:rPr>
              <a:t> </a:t>
            </a:r>
            <a:r>
              <a:rPr lang="en-US" sz="1800" b="0" dirty="0" err="1">
                <a:solidFill>
                  <a:prstClr val="black"/>
                </a:solidFill>
                <a:latin typeface="Times New Roman" panose="02020603050405020304"/>
              </a:rPr>
              <a:t>tính</a:t>
            </a:r>
            <a:endParaRPr lang="en-US" sz="1800" b="0" dirty="0">
              <a:solidFill>
                <a:prstClr val="black"/>
              </a:solidFill>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par>
                                <p:cTn id="8" presetID="16" presetClass="entr" presetSubtype="21" fill="hold"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barn(inVertical)">
                                      <p:cBhvr>
                                        <p:cTn id="10" dur="500"/>
                                        <p:tgtEl>
                                          <p:spTgt spid="307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657599"/>
          </a:xfrm>
        </p:spPr>
        <p:txBody>
          <a:bodyPr>
            <a:normAutofit/>
          </a:bodyPr>
          <a:lstStyle/>
          <a:p>
            <a:pPr algn="l"/>
            <a:r>
              <a:rPr lang="en-US" sz="3200" b="0" dirty="0"/>
              <a:t>2, </a:t>
            </a:r>
            <a:r>
              <a:rPr lang="en-US" sz="3200" b="0" dirty="0" err="1"/>
              <a:t>Điểm</a:t>
            </a:r>
            <a:r>
              <a:rPr lang="en-US" sz="3200" b="0" dirty="0"/>
              <a:t> </a:t>
            </a:r>
            <a:r>
              <a:rPr lang="en-US" sz="3200" b="0" dirty="0" err="1"/>
              <a:t>tới</a:t>
            </a:r>
            <a:r>
              <a:rPr lang="en-US" sz="3200" b="0" dirty="0"/>
              <a:t> </a:t>
            </a:r>
            <a:r>
              <a:rPr lang="en-US" sz="3200" b="0" dirty="0" err="1"/>
              <a:t>đa</a:t>
            </a:r>
            <a:r>
              <a:rPr lang="en-US" sz="3200" b="0" dirty="0"/>
              <a:t> </a:t>
            </a:r>
            <a:r>
              <a:rPr lang="en-US" sz="3200" b="0" dirty="0" err="1"/>
              <a:t>điểm</a:t>
            </a:r>
            <a:r>
              <a:rPr lang="en-US" sz="3200" b="0" dirty="0"/>
              <a:t> ( point-to-multipoint )</a:t>
            </a:r>
            <a:br>
              <a:rPr lang="en-US" sz="3200" b="0" dirty="0"/>
            </a:br>
            <a:r>
              <a:rPr lang="en-US" sz="3200" b="0" dirty="0">
                <a:solidFill>
                  <a:schemeClr val="tx1"/>
                </a:solidFill>
              </a:rPr>
              <a:t>   </a:t>
            </a:r>
            <a:br>
              <a:rPr lang="en-US" sz="3200" b="0" dirty="0">
                <a:solidFill>
                  <a:schemeClr val="tx1"/>
                </a:solidFill>
              </a:rPr>
            </a:br>
            <a:r>
              <a:rPr lang="en-US" sz="2800" b="0" dirty="0">
                <a:solidFill>
                  <a:schemeClr val="tx1"/>
                </a:solidFill>
              </a:rPr>
              <a:t>- </a:t>
            </a:r>
            <a:r>
              <a:rPr lang="en-US" sz="2800" b="0" dirty="0" err="1">
                <a:solidFill>
                  <a:schemeClr val="tx1"/>
                </a:solidFill>
              </a:rPr>
              <a:t>Thông</a:t>
            </a:r>
            <a:r>
              <a:rPr lang="en-US" sz="2800" b="0" dirty="0">
                <a:solidFill>
                  <a:schemeClr val="tx1"/>
                </a:solidFill>
              </a:rPr>
              <a:t> qua </a:t>
            </a:r>
            <a:r>
              <a:rPr lang="en-US" sz="2800" b="0" dirty="0" err="1">
                <a:solidFill>
                  <a:schemeClr val="tx1"/>
                </a:solidFill>
              </a:rPr>
              <a:t>một</a:t>
            </a:r>
            <a:r>
              <a:rPr lang="en-US" sz="2800" b="0" dirty="0">
                <a:solidFill>
                  <a:schemeClr val="tx1"/>
                </a:solidFill>
              </a:rPr>
              <a:t> </a:t>
            </a:r>
            <a:r>
              <a:rPr lang="en-US" sz="2800" b="0" dirty="0" err="1">
                <a:solidFill>
                  <a:schemeClr val="tx1"/>
                </a:solidFill>
              </a:rPr>
              <a:t>cổng</a:t>
            </a:r>
            <a:r>
              <a:rPr lang="en-US" sz="2800" b="0" dirty="0">
                <a:solidFill>
                  <a:schemeClr val="tx1"/>
                </a:solidFill>
              </a:rPr>
              <a:t> </a:t>
            </a:r>
            <a:r>
              <a:rPr lang="en-US" sz="2800" b="0" dirty="0" err="1">
                <a:solidFill>
                  <a:schemeClr val="tx1"/>
                </a:solidFill>
              </a:rPr>
              <a:t>vào</a:t>
            </a:r>
            <a:r>
              <a:rPr lang="en-US" sz="2800" b="0" dirty="0">
                <a:solidFill>
                  <a:schemeClr val="tx1"/>
                </a:solidFill>
              </a:rPr>
              <a:t> / </a:t>
            </a:r>
            <a:r>
              <a:rPr lang="en-US" sz="2800" b="0" dirty="0" err="1">
                <a:solidFill>
                  <a:schemeClr val="tx1"/>
                </a:solidFill>
              </a:rPr>
              <a:t>ra</a:t>
            </a:r>
            <a:r>
              <a:rPr lang="en-US" sz="2800" b="0" dirty="0">
                <a:solidFill>
                  <a:schemeClr val="tx1"/>
                </a:solidFill>
              </a:rPr>
              <a:t>, </a:t>
            </a:r>
            <a:r>
              <a:rPr lang="en-US" sz="2800" b="0" dirty="0" err="1">
                <a:solidFill>
                  <a:schemeClr val="tx1"/>
                </a:solidFill>
              </a:rPr>
              <a:t>nối</a:t>
            </a:r>
            <a:r>
              <a:rPr lang="en-US" sz="2800" b="0" dirty="0">
                <a:solidFill>
                  <a:schemeClr val="tx1"/>
                </a:solidFill>
              </a:rPr>
              <a:t> </a:t>
            </a:r>
            <a:r>
              <a:rPr lang="en-US" sz="2800" b="0" dirty="0" err="1">
                <a:solidFill>
                  <a:schemeClr val="tx1"/>
                </a:solidFill>
              </a:rPr>
              <a:t>ghép</a:t>
            </a:r>
            <a:r>
              <a:rPr lang="en-US" sz="2800" b="0" dirty="0">
                <a:solidFill>
                  <a:schemeClr val="tx1"/>
                </a:solidFill>
              </a:rPr>
              <a:t> </a:t>
            </a:r>
            <a:r>
              <a:rPr lang="en-US" sz="2800" b="0" dirty="0" err="1">
                <a:solidFill>
                  <a:schemeClr val="tx1"/>
                </a:solidFill>
              </a:rPr>
              <a:t>được</a:t>
            </a:r>
            <a:r>
              <a:rPr lang="en-US" sz="2800" b="0" dirty="0">
                <a:solidFill>
                  <a:schemeClr val="tx1"/>
                </a:solidFill>
              </a:rPr>
              <a:t> </a:t>
            </a:r>
            <a:r>
              <a:rPr lang="en-US" sz="2800" b="0" dirty="0" err="1">
                <a:solidFill>
                  <a:schemeClr val="tx1"/>
                </a:solidFill>
              </a:rPr>
              <a:t>với</a:t>
            </a:r>
            <a:r>
              <a:rPr lang="en-US" sz="2800" b="0" dirty="0">
                <a:solidFill>
                  <a:schemeClr val="tx1"/>
                </a:solidFill>
              </a:rPr>
              <a:t> </a:t>
            </a:r>
            <a:r>
              <a:rPr lang="en-US" sz="2800" b="0" dirty="0" err="1">
                <a:solidFill>
                  <a:schemeClr val="tx1"/>
                </a:solidFill>
              </a:rPr>
              <a:t>nhiều</a:t>
            </a:r>
            <a:r>
              <a:rPr lang="en-US" sz="2800" b="0" dirty="0">
                <a:solidFill>
                  <a:schemeClr val="tx1"/>
                </a:solidFill>
              </a:rPr>
              <a:t> </a:t>
            </a:r>
            <a:r>
              <a:rPr lang="en-US" sz="2800" b="0" dirty="0" err="1">
                <a:solidFill>
                  <a:schemeClr val="tx1"/>
                </a:solidFill>
              </a:rPr>
              <a:t>thiết</a:t>
            </a:r>
            <a:r>
              <a:rPr lang="en-US" sz="2800" b="0" dirty="0">
                <a:solidFill>
                  <a:schemeClr val="tx1"/>
                </a:solidFill>
              </a:rPr>
              <a:t> </a:t>
            </a:r>
            <a:r>
              <a:rPr lang="en-US" sz="2800" b="0" dirty="0" err="1">
                <a:solidFill>
                  <a:schemeClr val="tx1"/>
                </a:solidFill>
              </a:rPr>
              <a:t>bị</a:t>
            </a:r>
            <a:r>
              <a:rPr lang="en-US" sz="2800" b="0" dirty="0">
                <a:solidFill>
                  <a:schemeClr val="tx1"/>
                </a:solidFill>
              </a:rPr>
              <a:t> </a:t>
            </a:r>
            <a:r>
              <a:rPr lang="en-US" sz="2800" b="0" dirty="0" err="1">
                <a:solidFill>
                  <a:schemeClr val="tx1"/>
                </a:solidFill>
              </a:rPr>
              <a:t>ngoại</a:t>
            </a:r>
            <a:r>
              <a:rPr lang="en-US" sz="2800" b="0" dirty="0">
                <a:solidFill>
                  <a:schemeClr val="tx1"/>
                </a:solidFill>
              </a:rPr>
              <a:t> vi</a:t>
            </a:r>
            <a:br>
              <a:rPr lang="en-US" sz="2800" b="0" dirty="0">
                <a:solidFill>
                  <a:schemeClr val="tx1"/>
                </a:solidFill>
              </a:rPr>
            </a:br>
            <a:r>
              <a:rPr lang="en-US" sz="2800" b="0" dirty="0" err="1">
                <a:solidFill>
                  <a:schemeClr val="tx1"/>
                </a:solidFill>
              </a:rPr>
              <a:t>Ví</a:t>
            </a:r>
            <a:r>
              <a:rPr lang="en-US" sz="2800" b="0" dirty="0">
                <a:solidFill>
                  <a:schemeClr val="tx1"/>
                </a:solidFill>
              </a:rPr>
              <a:t> </a:t>
            </a:r>
            <a:r>
              <a:rPr lang="en-US" sz="2800" b="0" dirty="0" err="1">
                <a:solidFill>
                  <a:schemeClr val="tx1"/>
                </a:solidFill>
              </a:rPr>
              <a:t>dụ</a:t>
            </a:r>
            <a:r>
              <a:rPr lang="en-US" sz="2800" b="0" dirty="0">
                <a:solidFill>
                  <a:schemeClr val="tx1"/>
                </a:solidFill>
              </a:rPr>
              <a:t> : SCSI </a:t>
            </a:r>
            <a:r>
              <a:rPr lang="en-US" sz="2800" b="0" dirty="0" err="1">
                <a:solidFill>
                  <a:schemeClr val="tx1"/>
                </a:solidFill>
              </a:rPr>
              <a:t>kết</a:t>
            </a:r>
            <a:r>
              <a:rPr lang="en-US" sz="2800" b="0" dirty="0">
                <a:solidFill>
                  <a:schemeClr val="tx1"/>
                </a:solidFill>
              </a:rPr>
              <a:t> </a:t>
            </a:r>
            <a:r>
              <a:rPr lang="en-US" sz="2800" b="0" dirty="0" err="1">
                <a:solidFill>
                  <a:schemeClr val="tx1"/>
                </a:solidFill>
              </a:rPr>
              <a:t>nối</a:t>
            </a:r>
            <a:r>
              <a:rPr lang="en-US" sz="2800" b="0" dirty="0">
                <a:solidFill>
                  <a:schemeClr val="tx1"/>
                </a:solidFill>
              </a:rPr>
              <a:t> </a:t>
            </a:r>
            <a:r>
              <a:rPr lang="en-US" sz="2800" b="0" dirty="0" err="1">
                <a:solidFill>
                  <a:schemeClr val="tx1"/>
                </a:solidFill>
              </a:rPr>
              <a:t>được</a:t>
            </a:r>
            <a:r>
              <a:rPr lang="en-US" sz="2800" b="0" dirty="0">
                <a:solidFill>
                  <a:schemeClr val="tx1"/>
                </a:solidFill>
              </a:rPr>
              <a:t> </a:t>
            </a:r>
            <a:r>
              <a:rPr lang="en-US" sz="2800" b="0" dirty="0" err="1">
                <a:solidFill>
                  <a:schemeClr val="tx1"/>
                </a:solidFill>
              </a:rPr>
              <a:t>từ</a:t>
            </a:r>
            <a:r>
              <a:rPr lang="en-US" sz="2800" b="0" dirty="0">
                <a:solidFill>
                  <a:schemeClr val="tx1"/>
                </a:solidFill>
              </a:rPr>
              <a:t> 7 </a:t>
            </a:r>
            <a:r>
              <a:rPr lang="en-US" sz="2800" b="0" dirty="0" err="1">
                <a:solidFill>
                  <a:schemeClr val="tx1"/>
                </a:solidFill>
              </a:rPr>
              <a:t>cho</a:t>
            </a:r>
            <a:r>
              <a:rPr lang="en-US" sz="2800" b="0" dirty="0">
                <a:solidFill>
                  <a:schemeClr val="tx1"/>
                </a:solidFill>
              </a:rPr>
              <a:t> </a:t>
            </a:r>
            <a:r>
              <a:rPr lang="en-US" sz="2800" b="0" dirty="0" err="1">
                <a:solidFill>
                  <a:schemeClr val="tx1"/>
                </a:solidFill>
              </a:rPr>
              <a:t>đến</a:t>
            </a:r>
            <a:r>
              <a:rPr lang="en-US" sz="2800" b="0" dirty="0">
                <a:solidFill>
                  <a:schemeClr val="tx1"/>
                </a:solidFill>
              </a:rPr>
              <a:t> 15 </a:t>
            </a:r>
            <a:r>
              <a:rPr lang="en-US" sz="2800" b="0" dirty="0" err="1">
                <a:solidFill>
                  <a:schemeClr val="tx1"/>
                </a:solidFill>
              </a:rPr>
              <a:t>thiết</a:t>
            </a:r>
            <a:r>
              <a:rPr lang="en-US" sz="2800" b="0" dirty="0">
                <a:solidFill>
                  <a:schemeClr val="tx1"/>
                </a:solidFill>
              </a:rPr>
              <a:t> </a:t>
            </a:r>
            <a:r>
              <a:rPr lang="en-US" sz="2800" b="0" dirty="0" err="1">
                <a:solidFill>
                  <a:schemeClr val="tx1"/>
                </a:solidFill>
              </a:rPr>
              <a:t>bị</a:t>
            </a:r>
            <a:br>
              <a:rPr lang="en-US" sz="2800" b="0" dirty="0">
                <a:solidFill>
                  <a:schemeClr val="tx1"/>
                </a:solidFill>
              </a:rPr>
            </a:br>
            <a:r>
              <a:rPr lang="en-US" sz="2800" b="0" dirty="0">
                <a:solidFill>
                  <a:schemeClr val="tx1"/>
                </a:solidFill>
              </a:rPr>
              <a:t>               USB </a:t>
            </a:r>
            <a:r>
              <a:rPr lang="en-US" sz="2800" b="0" dirty="0" err="1">
                <a:solidFill>
                  <a:schemeClr val="tx1"/>
                </a:solidFill>
              </a:rPr>
              <a:t>kết</a:t>
            </a:r>
            <a:r>
              <a:rPr lang="en-US" sz="2800" b="0" dirty="0">
                <a:solidFill>
                  <a:schemeClr val="tx1"/>
                </a:solidFill>
              </a:rPr>
              <a:t> </a:t>
            </a:r>
            <a:r>
              <a:rPr lang="en-US" sz="2800" b="0" dirty="0" err="1">
                <a:solidFill>
                  <a:schemeClr val="tx1"/>
                </a:solidFill>
              </a:rPr>
              <a:t>nối</a:t>
            </a:r>
            <a:r>
              <a:rPr lang="en-US" sz="2800" b="0" dirty="0">
                <a:solidFill>
                  <a:schemeClr val="tx1"/>
                </a:solidFill>
              </a:rPr>
              <a:t> </a:t>
            </a:r>
            <a:r>
              <a:rPr lang="en-US" sz="2800" b="0" dirty="0" err="1">
                <a:solidFill>
                  <a:schemeClr val="tx1"/>
                </a:solidFill>
              </a:rPr>
              <a:t>được</a:t>
            </a:r>
            <a:r>
              <a:rPr lang="en-US" sz="2800" b="0" dirty="0">
                <a:solidFill>
                  <a:schemeClr val="tx1"/>
                </a:solidFill>
              </a:rPr>
              <a:t> </a:t>
            </a:r>
            <a:r>
              <a:rPr lang="en-US" sz="2800" b="0" dirty="0" err="1">
                <a:solidFill>
                  <a:schemeClr val="tx1"/>
                </a:solidFill>
              </a:rPr>
              <a:t>cho</a:t>
            </a:r>
            <a:r>
              <a:rPr lang="en-US" sz="2800" b="0" dirty="0">
                <a:solidFill>
                  <a:schemeClr val="tx1"/>
                </a:solidFill>
              </a:rPr>
              <a:t> 127 </a:t>
            </a:r>
            <a:r>
              <a:rPr lang="en-US" sz="2800" b="0" dirty="0" err="1">
                <a:solidFill>
                  <a:schemeClr val="tx1"/>
                </a:solidFill>
              </a:rPr>
              <a:t>thiết</a:t>
            </a:r>
            <a:r>
              <a:rPr lang="en-US" sz="2800" b="0" dirty="0">
                <a:solidFill>
                  <a:schemeClr val="tx1"/>
                </a:solidFill>
              </a:rPr>
              <a:t> </a:t>
            </a:r>
            <a:r>
              <a:rPr lang="en-US" sz="2800" b="0" dirty="0" err="1">
                <a:solidFill>
                  <a:schemeClr val="tx1"/>
                </a:solidFill>
              </a:rPr>
              <a:t>bị</a:t>
            </a:r>
            <a:br>
              <a:rPr lang="en-US" sz="2800" b="0" dirty="0">
                <a:solidFill>
                  <a:schemeClr val="tx1"/>
                </a:solidFill>
              </a:rPr>
            </a:br>
            <a:r>
              <a:rPr lang="en-US" sz="2800" b="0" dirty="0">
                <a:solidFill>
                  <a:schemeClr val="tx1"/>
                </a:solidFill>
              </a:rPr>
              <a:t>               IEEE 1394 FireWire </a:t>
            </a:r>
            <a:r>
              <a:rPr lang="en-US" sz="2800" b="0" dirty="0" err="1">
                <a:solidFill>
                  <a:schemeClr val="tx1"/>
                </a:solidFill>
              </a:rPr>
              <a:t>kết</a:t>
            </a:r>
            <a:r>
              <a:rPr lang="en-US" sz="2800" b="0" dirty="0">
                <a:solidFill>
                  <a:schemeClr val="tx1"/>
                </a:solidFill>
              </a:rPr>
              <a:t> </a:t>
            </a:r>
            <a:r>
              <a:rPr lang="en-US" sz="2800" b="0" dirty="0" err="1">
                <a:solidFill>
                  <a:schemeClr val="tx1"/>
                </a:solidFill>
              </a:rPr>
              <a:t>nối</a:t>
            </a:r>
            <a:r>
              <a:rPr lang="en-US" sz="2800" b="0" dirty="0">
                <a:solidFill>
                  <a:schemeClr val="tx1"/>
                </a:solidFill>
              </a:rPr>
              <a:t> </a:t>
            </a:r>
            <a:r>
              <a:rPr lang="en-US" sz="2800" b="0" dirty="0" err="1">
                <a:solidFill>
                  <a:schemeClr val="tx1"/>
                </a:solidFill>
              </a:rPr>
              <a:t>được</a:t>
            </a:r>
            <a:r>
              <a:rPr lang="en-US" sz="2800" b="0" dirty="0">
                <a:solidFill>
                  <a:schemeClr val="tx1"/>
                </a:solidFill>
              </a:rPr>
              <a:t> </a:t>
            </a:r>
            <a:r>
              <a:rPr lang="en-US" sz="2800" b="0" dirty="0" err="1">
                <a:solidFill>
                  <a:schemeClr val="tx1"/>
                </a:solidFill>
              </a:rPr>
              <a:t>cho</a:t>
            </a:r>
            <a:r>
              <a:rPr lang="en-US" sz="2800" b="0" dirty="0">
                <a:solidFill>
                  <a:schemeClr val="tx1"/>
                </a:solidFill>
              </a:rPr>
              <a:t> 63 </a:t>
            </a:r>
            <a:r>
              <a:rPr lang="en-US" sz="2800" b="0" dirty="0" err="1">
                <a:solidFill>
                  <a:schemeClr val="tx1"/>
                </a:solidFill>
              </a:rPr>
              <a:t>thiết</a:t>
            </a:r>
            <a:r>
              <a:rPr lang="en-US" sz="2800" b="0" dirty="0">
                <a:solidFill>
                  <a:schemeClr val="tx1"/>
                </a:solidFill>
              </a:rPr>
              <a:t> </a:t>
            </a:r>
            <a:r>
              <a:rPr lang="en-US" sz="2800" b="0" dirty="0" err="1">
                <a:solidFill>
                  <a:schemeClr val="tx1"/>
                </a:solidFill>
              </a:rPr>
              <a:t>bị</a:t>
            </a:r>
            <a:endParaRPr lang="en-US" sz="2800" b="0" dirty="0">
              <a:solidFill>
                <a:schemeClr val="tx1"/>
              </a:solidFill>
            </a:endParaRPr>
          </a:p>
        </p:txBody>
      </p:sp>
      <p:pic>
        <p:nvPicPr>
          <p:cNvPr id="4098" name="Picture 2" descr="C:\Users\ASUS\Desktop\F0828404-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3886200"/>
            <a:ext cx="2438400" cy="160468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SUS\Desktop\USB-16G-Kingston-DataTraveler-DT100G3-USB-3.0-Tin-học-Đại-Việt-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4343400"/>
            <a:ext cx="2057400" cy="9883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ASUS\Desktop\PWD_CSM94-_M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962400"/>
            <a:ext cx="1925170" cy="16184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5710518"/>
            <a:ext cx="1219200" cy="381000"/>
          </a:xfrm>
          <a:prstGeom prst="rect">
            <a:avLst/>
          </a:prstGeom>
          <a:noFill/>
        </p:spPr>
        <p:txBody>
          <a:bodyPr wrap="square" rtlCol="0">
            <a:spAutoFit/>
          </a:bodyPr>
          <a:lstStyle/>
          <a:p>
            <a:pPr algn="l" eaLnBrk="1" fontAlgn="auto" hangingPunct="1">
              <a:spcBef>
                <a:spcPts val="0"/>
              </a:spcBef>
              <a:spcAft>
                <a:spcPts val="0"/>
              </a:spcAft>
            </a:pPr>
            <a:r>
              <a:rPr lang="en-US" sz="1800" b="0" dirty="0" err="1">
                <a:solidFill>
                  <a:prstClr val="black"/>
                </a:solidFill>
                <a:latin typeface="Times New Roman" panose="02020603050405020304"/>
              </a:rPr>
              <a:t>Cổng</a:t>
            </a:r>
            <a:r>
              <a:rPr lang="en-US" sz="1800" b="0" dirty="0">
                <a:solidFill>
                  <a:prstClr val="black"/>
                </a:solidFill>
                <a:latin typeface="Times New Roman" panose="02020603050405020304"/>
              </a:rPr>
              <a:t> SCSI</a:t>
            </a:r>
            <a:endParaRPr lang="en-US" sz="1800" b="0" dirty="0">
              <a:solidFill>
                <a:prstClr val="black"/>
              </a:solidFill>
              <a:latin typeface="Times New Roman" panose="02020603050405020304"/>
            </a:endParaRPr>
          </a:p>
        </p:txBody>
      </p:sp>
      <p:sp>
        <p:nvSpPr>
          <p:cNvPr id="5" name="TextBox 4"/>
          <p:cNvSpPr txBox="1"/>
          <p:nvPr/>
        </p:nvSpPr>
        <p:spPr>
          <a:xfrm>
            <a:off x="3962400" y="5722186"/>
            <a:ext cx="1219200" cy="369332"/>
          </a:xfrm>
          <a:prstGeom prst="rect">
            <a:avLst/>
          </a:prstGeom>
          <a:noFill/>
        </p:spPr>
        <p:txBody>
          <a:bodyPr wrap="square" rtlCol="0">
            <a:spAutoFit/>
          </a:bodyPr>
          <a:lstStyle/>
          <a:p>
            <a:pPr algn="l" eaLnBrk="1" fontAlgn="auto" hangingPunct="1">
              <a:spcBef>
                <a:spcPts val="0"/>
              </a:spcBef>
              <a:spcAft>
                <a:spcPts val="0"/>
              </a:spcAft>
            </a:pPr>
            <a:r>
              <a:rPr lang="en-US" sz="1800" b="0" dirty="0" err="1">
                <a:solidFill>
                  <a:prstClr val="black"/>
                </a:solidFill>
                <a:latin typeface="Times New Roman" panose="02020603050405020304"/>
              </a:rPr>
              <a:t>Cổng</a:t>
            </a:r>
            <a:r>
              <a:rPr lang="en-US" sz="1800" b="0" dirty="0">
                <a:solidFill>
                  <a:prstClr val="black"/>
                </a:solidFill>
                <a:latin typeface="Times New Roman" panose="02020603050405020304"/>
              </a:rPr>
              <a:t> USB</a:t>
            </a:r>
            <a:endParaRPr lang="en-US" sz="1800" b="0" dirty="0">
              <a:solidFill>
                <a:prstClr val="black"/>
              </a:solidFill>
              <a:latin typeface="Times New Roman" panose="02020603050405020304"/>
            </a:endParaRPr>
          </a:p>
        </p:txBody>
      </p:sp>
      <p:sp>
        <p:nvSpPr>
          <p:cNvPr id="6" name="TextBox 5"/>
          <p:cNvSpPr txBox="1"/>
          <p:nvPr/>
        </p:nvSpPr>
        <p:spPr>
          <a:xfrm>
            <a:off x="6400800" y="5583949"/>
            <a:ext cx="2133600" cy="646331"/>
          </a:xfrm>
          <a:prstGeom prst="rect">
            <a:avLst/>
          </a:prstGeom>
          <a:noFill/>
        </p:spPr>
        <p:txBody>
          <a:bodyPr wrap="square" rtlCol="0">
            <a:spAutoFit/>
          </a:bodyPr>
          <a:lstStyle/>
          <a:p>
            <a:pPr algn="l" eaLnBrk="1" fontAlgn="auto" hangingPunct="1">
              <a:spcBef>
                <a:spcPts val="0"/>
              </a:spcBef>
              <a:spcAft>
                <a:spcPts val="0"/>
              </a:spcAft>
            </a:pPr>
            <a:r>
              <a:rPr lang="en-US" sz="1800" b="0" dirty="0" err="1">
                <a:solidFill>
                  <a:prstClr val="black"/>
                </a:solidFill>
                <a:latin typeface="Times New Roman" panose="02020603050405020304"/>
              </a:rPr>
              <a:t>Cổng</a:t>
            </a:r>
            <a:r>
              <a:rPr lang="en-US" sz="1800" b="0" dirty="0">
                <a:solidFill>
                  <a:prstClr val="black"/>
                </a:solidFill>
                <a:latin typeface="Times New Roman" panose="02020603050405020304"/>
              </a:rPr>
              <a:t> IEEE 1934 FireWire</a:t>
            </a:r>
            <a:endParaRPr lang="en-US" sz="1800" b="0" dirty="0">
              <a:solidFill>
                <a:prstClr val="black"/>
              </a:solidFill>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barn(inVertical)">
                                      <p:cBhvr>
                                        <p:cTn id="13" dur="500"/>
                                        <p:tgtEl>
                                          <p:spTgt spid="409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barn(inVertical)">
                                      <p:cBhvr>
                                        <p:cTn id="19" dur="500"/>
                                        <p:tgtEl>
                                          <p:spTgt spid="410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vi-VN" sz="3200" dirty="0">
                <a:solidFill>
                  <a:srgbClr val="FFFFFF"/>
                </a:solidFill>
              </a:rPr>
              <a:t>1</a:t>
            </a:r>
            <a:r>
              <a:rPr lang="en-US" sz="3200" dirty="0">
                <a:solidFill>
                  <a:srgbClr val="FFFFFF"/>
                </a:solidFill>
              </a:rPr>
              <a:t>.2.4</a:t>
            </a:r>
            <a:r>
              <a:rPr lang="vi-VN" sz="3200" dirty="0">
                <a:solidFill>
                  <a:srgbClr val="FFFFFF"/>
                </a:solidFill>
              </a:rPr>
              <a:t> Sơ đồ kiến trúc máy tính Von Neumann</a:t>
            </a:r>
            <a:endParaRPr lang="en-US" sz="3200" dirty="0">
              <a:solidFill>
                <a:srgbClr val="FFFFFF"/>
              </a:solidFill>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 y="1447800"/>
            <a:ext cx="8904448" cy="455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0" y="348584"/>
            <a:ext cx="9144000" cy="794416"/>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400" dirty="0"/>
              <a:t>CHƯƠNG 6: MỘT SỐ KIẾN TRÚC HIỆN ĐẠI</a:t>
            </a:r>
            <a:endParaRPr lang="en-US" sz="3400" dirty="0"/>
          </a:p>
        </p:txBody>
      </p:sp>
      <p:sp>
        <p:nvSpPr>
          <p:cNvPr id="4" name="Rectangle 3"/>
          <p:cNvSpPr/>
          <p:nvPr/>
        </p:nvSpPr>
        <p:spPr>
          <a:xfrm>
            <a:off x="152400" y="1393615"/>
            <a:ext cx="8763000" cy="3711785"/>
          </a:xfrm>
          <a:prstGeom prst="rect">
            <a:avLst/>
          </a:prstGeom>
        </p:spPr>
        <p:txBody>
          <a:bodyPr wrap="square">
            <a:spAutoFit/>
          </a:bodyPr>
          <a:lstStyle/>
          <a:p>
            <a:pPr marL="571500" indent="-571500" algn="just">
              <a:lnSpc>
                <a:spcPct val="140000"/>
              </a:lnSpc>
              <a:buAutoNum type="romanUcPeriod"/>
            </a:pPr>
            <a:r>
              <a:rPr lang="en-US" sz="3400" b="0" dirty="0" err="1">
                <a:solidFill>
                  <a:srgbClr val="000000"/>
                </a:solidFill>
              </a:rPr>
              <a:t>Phân</a:t>
            </a:r>
            <a:r>
              <a:rPr lang="en-US" sz="3400" b="0" dirty="0">
                <a:solidFill>
                  <a:srgbClr val="000000"/>
                </a:solidFill>
              </a:rPr>
              <a:t> </a:t>
            </a:r>
            <a:r>
              <a:rPr lang="en-US" sz="3400" b="0" dirty="0" err="1">
                <a:solidFill>
                  <a:srgbClr val="000000"/>
                </a:solidFill>
              </a:rPr>
              <a:t>loại</a:t>
            </a:r>
            <a:r>
              <a:rPr lang="en-US" sz="3400" b="0" dirty="0">
                <a:solidFill>
                  <a:srgbClr val="000000"/>
                </a:solidFill>
              </a:rPr>
              <a:t> </a:t>
            </a:r>
            <a:r>
              <a:rPr lang="en-US" sz="3400" b="0" dirty="0" err="1">
                <a:solidFill>
                  <a:srgbClr val="000000"/>
                </a:solidFill>
              </a:rPr>
              <a:t>kiến</a:t>
            </a:r>
            <a:r>
              <a:rPr lang="en-US" sz="3400" b="0" dirty="0">
                <a:solidFill>
                  <a:srgbClr val="000000"/>
                </a:solidFill>
              </a:rPr>
              <a:t> </a:t>
            </a:r>
            <a:r>
              <a:rPr lang="en-US" sz="3400" b="0" dirty="0" err="1">
                <a:solidFill>
                  <a:srgbClr val="000000"/>
                </a:solidFill>
              </a:rPr>
              <a:t>trúc</a:t>
            </a:r>
            <a:r>
              <a:rPr lang="en-US" sz="3400" b="0" dirty="0">
                <a:solidFill>
                  <a:srgbClr val="000000"/>
                </a:solidFill>
              </a:rPr>
              <a:t> </a:t>
            </a:r>
            <a:r>
              <a:rPr lang="en-US" sz="3400" b="0" dirty="0" err="1">
                <a:solidFill>
                  <a:srgbClr val="000000"/>
                </a:solidFill>
              </a:rPr>
              <a:t>máy</a:t>
            </a:r>
            <a:r>
              <a:rPr lang="en-US" sz="3400" b="0" dirty="0">
                <a:solidFill>
                  <a:srgbClr val="000000"/>
                </a:solidFill>
              </a:rPr>
              <a:t> </a:t>
            </a:r>
            <a:r>
              <a:rPr lang="en-US" sz="3400" b="0" dirty="0" err="1">
                <a:solidFill>
                  <a:srgbClr val="000000"/>
                </a:solidFill>
              </a:rPr>
              <a:t>tính</a:t>
            </a:r>
            <a:endParaRPr lang="en-US" sz="3400" b="0" dirty="0">
              <a:solidFill>
                <a:srgbClr val="000000"/>
              </a:solidFill>
            </a:endParaRPr>
          </a:p>
          <a:p>
            <a:pPr marL="571500" indent="-571500" algn="just">
              <a:lnSpc>
                <a:spcPct val="140000"/>
              </a:lnSpc>
              <a:buAutoNum type="romanUcPeriod"/>
            </a:pPr>
            <a:r>
              <a:rPr lang="vi-VN" sz="3400" b="0" dirty="0">
                <a:solidFill>
                  <a:srgbClr val="000000"/>
                </a:solidFill>
              </a:rPr>
              <a:t>Kiến trúc RISC và CISC</a:t>
            </a:r>
            <a:endParaRPr lang="vi-VN" sz="3400" b="0" dirty="0">
              <a:solidFill>
                <a:srgbClr val="000000"/>
              </a:solidFill>
            </a:endParaRPr>
          </a:p>
          <a:p>
            <a:pPr marL="571500" indent="-571500" algn="just">
              <a:lnSpc>
                <a:spcPct val="140000"/>
              </a:lnSpc>
              <a:buAutoNum type="romanUcPeriod"/>
            </a:pPr>
            <a:r>
              <a:rPr lang="vi-VN" sz="3200" b="0" dirty="0">
                <a:solidFill>
                  <a:srgbClr val="000000"/>
                </a:solidFill>
              </a:rPr>
              <a:t>Kiến trúc song song và mạng liên kết trong</a:t>
            </a:r>
            <a:endParaRPr lang="vi-VN" sz="3200" b="0" dirty="0">
              <a:solidFill>
                <a:srgbClr val="000000"/>
              </a:solidFill>
            </a:endParaRPr>
          </a:p>
          <a:p>
            <a:pPr marL="571500" indent="-571500" algn="just">
              <a:lnSpc>
                <a:spcPct val="140000"/>
              </a:lnSpc>
              <a:buAutoNum type="romanUcPeriod"/>
            </a:pPr>
            <a:r>
              <a:rPr lang="vi-VN" sz="3400" b="0" dirty="0">
                <a:solidFill>
                  <a:srgbClr val="000000"/>
                </a:solidFill>
              </a:rPr>
              <a:t>Một số kiến trúc tương lai</a:t>
            </a:r>
            <a:endParaRPr lang="vi-VN" sz="3400" b="0" dirty="0">
              <a:solidFill>
                <a:srgbClr val="000000"/>
              </a:solidFill>
            </a:endParaRPr>
          </a:p>
          <a:p>
            <a:pPr marL="571500" indent="-571500" algn="just">
              <a:lnSpc>
                <a:spcPct val="140000"/>
              </a:lnSpc>
              <a:buAutoNum type="romanUcPeriod"/>
            </a:pPr>
            <a:endParaRPr lang="en-US" sz="34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p:nvPr/>
        </p:nvSpPr>
        <p:spPr>
          <a:xfrm>
            <a:off x="106680" y="152400"/>
            <a:ext cx="9037320" cy="800100"/>
          </a:xfrm>
          <a:prstGeom prst="rect">
            <a:avLst/>
          </a:prstGeom>
        </p:spPr>
        <p:txBody>
          <a:bodyPr vert="horz" lIns="0" rIns="0" bIns="0" anchor="b">
            <a:noAutofit/>
          </a:bodyPr>
          <a:lstStyle/>
          <a:p>
            <a:pPr marL="0" marR="0" lvl="0" indent="0" defTabSz="914400" rtl="0" eaLnBrk="1" fontAlgn="auto" latinLnBrk="0" hangingPunct="1">
              <a:lnSpc>
                <a:spcPct val="100000"/>
              </a:lnSpc>
              <a:spcBef>
                <a:spcPct val="0"/>
              </a:spcBef>
              <a:spcAft>
                <a:spcPts val="0"/>
              </a:spcAft>
              <a:buClrTx/>
              <a:buSzTx/>
              <a:buFontTx/>
              <a:buNone/>
              <a:defRPr/>
            </a:pPr>
            <a:r>
              <a:rPr kumimoji="0" lang="en-US" sz="4000" b="1" strike="noStrike" kern="1200" cap="none" spc="0" normalizeH="0" baseline="0" noProof="0" dirty="0" err="1">
                <a:ln>
                  <a:noFill/>
                </a:ln>
                <a:effectLst/>
                <a:uLnTx/>
                <a:uFillTx/>
                <a:latin typeface="+mj-lt"/>
                <a:ea typeface="+mj-ea"/>
                <a:cs typeface="Times New Roman" panose="02020603050405020304" pitchFamily="18" charset="0"/>
              </a:rPr>
              <a:t>Kiến</a:t>
            </a:r>
            <a:r>
              <a:rPr kumimoji="0" lang="en-US" sz="4000" b="1" strike="noStrike" kern="1200" cap="none" spc="0" normalizeH="0" noProof="0" dirty="0">
                <a:ln>
                  <a:noFill/>
                </a:ln>
                <a:effectLst/>
                <a:uLnTx/>
                <a:uFillTx/>
                <a:latin typeface="+mj-lt"/>
                <a:ea typeface="+mj-ea"/>
                <a:cs typeface="Times New Roman" panose="02020603050405020304" pitchFamily="18" charset="0"/>
              </a:rPr>
              <a:t> </a:t>
            </a:r>
            <a:r>
              <a:rPr kumimoji="0" lang="en-US" sz="4000" b="1" strike="noStrike" kern="1200" cap="none" spc="0" normalizeH="0" noProof="0" dirty="0" err="1">
                <a:ln>
                  <a:noFill/>
                </a:ln>
                <a:effectLst/>
                <a:uLnTx/>
                <a:uFillTx/>
                <a:latin typeface="+mj-lt"/>
                <a:ea typeface="+mj-ea"/>
                <a:cs typeface="Times New Roman" panose="02020603050405020304" pitchFamily="18" charset="0"/>
              </a:rPr>
              <a:t>trúc</a:t>
            </a:r>
            <a:r>
              <a:rPr kumimoji="0" lang="en-US" sz="4000" b="1" strike="noStrike" kern="1200" cap="none" spc="0" normalizeH="0" noProof="0" dirty="0">
                <a:ln>
                  <a:noFill/>
                </a:ln>
                <a:effectLst/>
                <a:uLnTx/>
                <a:uFillTx/>
                <a:latin typeface="+mj-lt"/>
                <a:ea typeface="+mj-ea"/>
                <a:cs typeface="Times New Roman" panose="02020603050405020304" pitchFamily="18" charset="0"/>
              </a:rPr>
              <a:t> RISC</a:t>
            </a:r>
            <a:endParaRPr kumimoji="0" lang="en-US" sz="4000" b="1" strike="noStrike" kern="1200" cap="none" spc="0" normalizeH="0" baseline="0" noProof="0" dirty="0">
              <a:ln>
                <a:noFill/>
              </a:ln>
              <a:effectLst/>
              <a:uLnTx/>
              <a:uFillTx/>
              <a:latin typeface="+mj-lt"/>
              <a:ea typeface="+mj-ea"/>
              <a:cs typeface="Times New Roman" panose="02020603050405020304" pitchFamily="18" charset="0"/>
            </a:endParaRPr>
          </a:p>
        </p:txBody>
      </p:sp>
      <p:sp>
        <p:nvSpPr>
          <p:cNvPr id="12" name="Subtitle 2"/>
          <p:cNvSpPr txBox="1"/>
          <p:nvPr/>
        </p:nvSpPr>
        <p:spPr>
          <a:xfrm>
            <a:off x="99060" y="1196340"/>
            <a:ext cx="8991600" cy="5105400"/>
          </a:xfrm>
          <a:prstGeom prst="rect">
            <a:avLst/>
          </a:prstGeom>
        </p:spPr>
        <p:txBody>
          <a:bodyPr vert="horz">
            <a:noAutofit/>
          </a:bodyPr>
          <a:lstStyle/>
          <a:p>
            <a:pPr marL="342900" indent="-342900" algn="l">
              <a:lnSpc>
                <a:spcPct val="110000"/>
              </a:lnSpc>
              <a:spcBef>
                <a:spcPts val="0"/>
              </a:spcBef>
              <a:spcAft>
                <a:spcPts val="0"/>
              </a:spcAft>
              <a:buClr>
                <a:schemeClr val="tx1"/>
              </a:buClr>
              <a:buSzPct val="95000"/>
              <a:buFont typeface="Wingdings" panose="05000000000000000000" pitchFamily="2" charset="2"/>
              <a:buChar char="§"/>
            </a:pPr>
            <a:r>
              <a:rPr kumimoji="0" lang="en-US" sz="2600" strike="noStrike" kern="1200" cap="none" spc="0" normalizeH="0" baseline="0" noProof="0">
                <a:ln>
                  <a:noFill/>
                </a:ln>
                <a:solidFill>
                  <a:schemeClr val="tx1"/>
                </a:solidFill>
                <a:effectLst/>
                <a:uLnTx/>
                <a:uFillTx/>
                <a:latin typeface="+mj-lt"/>
                <a:cs typeface="Times New Roman" panose="02020603050405020304" pitchFamily="18" charset="0"/>
              </a:rPr>
              <a:t>Khái</a:t>
            </a:r>
            <a:r>
              <a:rPr kumimoji="0" lang="en-US" sz="2600" strike="noStrike" kern="1200" cap="none" spc="0" normalizeH="0" noProof="0">
                <a:ln>
                  <a:noFill/>
                </a:ln>
                <a:solidFill>
                  <a:schemeClr val="tx1"/>
                </a:solidFill>
                <a:effectLst/>
                <a:uLnTx/>
                <a:uFillTx/>
                <a:latin typeface="+mj-lt"/>
                <a:cs typeface="Times New Roman" panose="02020603050405020304" pitchFamily="18" charset="0"/>
              </a:rPr>
              <a:t> niệm RISC </a:t>
            </a:r>
            <a:r>
              <a:rPr lang="en-US" sz="2600">
                <a:solidFill>
                  <a:schemeClr val="tx1"/>
                </a:solidFill>
                <a:latin typeface="+mj-lt"/>
                <a:cs typeface="Times New Roman" panose="02020603050405020304" pitchFamily="18" charset="0"/>
              </a:rPr>
              <a:t>(Reduced Instructions Set Computer)</a:t>
            </a:r>
            <a:endParaRPr kumimoji="0" lang="en-US" sz="2600" u="sng" strike="noStrike" kern="1200" cap="none" spc="0" normalizeH="0" baseline="0" noProof="0">
              <a:ln>
                <a:noFill/>
              </a:ln>
              <a:solidFill>
                <a:schemeClr val="tx1"/>
              </a:solidFill>
              <a:effectLst/>
              <a:uLnTx/>
              <a:uFillTx/>
              <a:latin typeface="+mj-lt"/>
              <a:cs typeface="Times New Roman" panose="02020603050405020304" pitchFamily="18" charset="0"/>
            </a:endParaRPr>
          </a:p>
          <a:p>
            <a:pPr algn="l">
              <a:lnSpc>
                <a:spcPct val="110000"/>
              </a:lnSpc>
              <a:spcBef>
                <a:spcPts val="0"/>
              </a:spcBef>
              <a:spcAft>
                <a:spcPts val="0"/>
              </a:spcAft>
              <a:buClr>
                <a:schemeClr val="accent3"/>
              </a:buClr>
              <a:buSzPct val="95000"/>
            </a:pPr>
            <a:r>
              <a:rPr kumimoji="0" lang="en-US" sz="2600" b="0" strike="noStrike" kern="1200" cap="none" spc="0" normalizeH="0" baseline="0" noProof="0">
                <a:ln>
                  <a:noFill/>
                </a:ln>
                <a:solidFill>
                  <a:schemeClr val="tx1"/>
                </a:solidFill>
                <a:effectLst/>
                <a:uLnTx/>
                <a:uFillTx/>
                <a:latin typeface="+mj-lt"/>
                <a:cs typeface="Times New Roman" panose="02020603050405020304" pitchFamily="18" charset="0"/>
              </a:rPr>
              <a:t>RISC </a:t>
            </a:r>
            <a:r>
              <a:rPr kumimoji="0" lang="vi-VN" sz="2600" b="0" u="none" strike="noStrike" kern="1200" cap="none" spc="0" normalizeH="0" baseline="0" noProof="0">
                <a:ln>
                  <a:noFill/>
                </a:ln>
                <a:solidFill>
                  <a:schemeClr val="tx1"/>
                </a:solidFill>
                <a:effectLst/>
                <a:uLnTx/>
                <a:uFillTx/>
                <a:latin typeface="+mj-lt"/>
                <a:cs typeface="Times New Roman" panose="02020603050405020304" pitchFamily="18" charset="0"/>
              </a:rPr>
              <a:t>là </a:t>
            </a:r>
            <a:r>
              <a:rPr kumimoji="0" lang="vi-VN" sz="2600" b="0" u="none" strike="noStrike" kern="1200" cap="none" spc="0" normalizeH="0" baseline="0" noProof="0" dirty="0">
                <a:ln>
                  <a:noFill/>
                </a:ln>
                <a:solidFill>
                  <a:schemeClr val="tx1"/>
                </a:solidFill>
                <a:effectLst/>
                <a:uLnTx/>
                <a:uFillTx/>
                <a:latin typeface="+mj-lt"/>
                <a:cs typeface="Times New Roman" panose="02020603050405020304" pitchFamily="18" charset="0"/>
              </a:rPr>
              <a:t>một phương pháp thiết kế các bộ vi xử </a:t>
            </a:r>
            <a:r>
              <a:rPr kumimoji="0" lang="vi-VN" sz="2600" b="0" u="none" strike="noStrike" kern="1200" cap="none" spc="0" normalizeH="0" baseline="0" noProof="0">
                <a:ln>
                  <a:noFill/>
                </a:ln>
                <a:solidFill>
                  <a:schemeClr val="tx1"/>
                </a:solidFill>
                <a:effectLst/>
                <a:uLnTx/>
                <a:uFillTx/>
                <a:latin typeface="+mj-lt"/>
                <a:cs typeface="Times New Roman" panose="02020603050405020304" pitchFamily="18" charset="0"/>
              </a:rPr>
              <a:t>lý theo </a:t>
            </a:r>
            <a:r>
              <a:rPr kumimoji="0" lang="vi-VN" sz="2600" b="0" u="none" strike="noStrike" kern="1200" cap="none" spc="0" normalizeH="0" baseline="0" noProof="0" dirty="0">
                <a:ln>
                  <a:noFill/>
                </a:ln>
                <a:solidFill>
                  <a:schemeClr val="tx1"/>
                </a:solidFill>
                <a:effectLst/>
                <a:uLnTx/>
                <a:uFillTx/>
                <a:latin typeface="+mj-lt"/>
                <a:cs typeface="Times New Roman" panose="02020603050405020304" pitchFamily="18" charset="0"/>
              </a:rPr>
              <a:t>hướng đơn giản hóa tập lệnh, trong đó thời gian thực thi tất cả </a:t>
            </a:r>
            <a:r>
              <a:rPr kumimoji="0" lang="vi-VN" sz="2600" b="0" u="none" strike="noStrike" kern="1200" cap="none" spc="0" normalizeH="0" baseline="0" noProof="0">
                <a:ln>
                  <a:noFill/>
                </a:ln>
                <a:solidFill>
                  <a:schemeClr val="tx1"/>
                </a:solidFill>
                <a:effectLst/>
                <a:uLnTx/>
                <a:uFillTx/>
                <a:latin typeface="+mj-lt"/>
                <a:cs typeface="Times New Roman" panose="02020603050405020304" pitchFamily="18" charset="0"/>
              </a:rPr>
              <a:t>các l</a:t>
            </a:r>
            <a:r>
              <a:rPr lang="en-US" sz="2600" b="0" noProof="0">
                <a:solidFill>
                  <a:schemeClr val="tx1"/>
                </a:solidFill>
                <a:latin typeface="+mj-lt"/>
                <a:cs typeface="Times New Roman" panose="02020603050405020304" pitchFamily="18" charset="0"/>
              </a:rPr>
              <a:t>ệ</a:t>
            </a:r>
            <a:r>
              <a:rPr kumimoji="0" lang="vi-VN" sz="2600" b="0" u="none" strike="noStrike" kern="1200" cap="none" spc="0" normalizeH="0" baseline="0" noProof="0">
                <a:ln>
                  <a:noFill/>
                </a:ln>
                <a:solidFill>
                  <a:schemeClr val="tx1"/>
                </a:solidFill>
                <a:effectLst/>
                <a:uLnTx/>
                <a:uFillTx/>
                <a:latin typeface="+mj-lt"/>
                <a:cs typeface="Times New Roman" panose="02020603050405020304" pitchFamily="18" charset="0"/>
              </a:rPr>
              <a:t>nh </a:t>
            </a:r>
            <a:r>
              <a:rPr kumimoji="0" lang="vi-VN" sz="2600" b="0" u="none" strike="noStrike" kern="1200" cap="none" spc="0" normalizeH="0" baseline="0" noProof="0" dirty="0">
                <a:ln>
                  <a:noFill/>
                </a:ln>
                <a:solidFill>
                  <a:schemeClr val="tx1"/>
                </a:solidFill>
                <a:effectLst/>
                <a:uLnTx/>
                <a:uFillTx/>
                <a:latin typeface="+mj-lt"/>
                <a:cs typeface="Times New Roman" panose="02020603050405020304" pitchFamily="18" charset="0"/>
              </a:rPr>
              <a:t>đều </a:t>
            </a:r>
            <a:r>
              <a:rPr kumimoji="0" lang="vi-VN" sz="2600" b="0" u="none" strike="noStrike" kern="1200" cap="none" spc="0" normalizeH="0" baseline="0" noProof="0">
                <a:ln>
                  <a:noFill/>
                </a:ln>
                <a:solidFill>
                  <a:schemeClr val="tx1"/>
                </a:solidFill>
                <a:effectLst/>
                <a:uLnTx/>
                <a:uFillTx/>
                <a:latin typeface="+mj-lt"/>
                <a:cs typeface="Times New Roman" panose="02020603050405020304" pitchFamily="18" charset="0"/>
              </a:rPr>
              <a:t>như nhau</a:t>
            </a:r>
            <a:r>
              <a:rPr kumimoji="0" lang="en-US" sz="2600" b="0" u="none" strike="noStrike" kern="1200" cap="none" spc="0" normalizeH="0" baseline="0" noProof="0">
                <a:ln>
                  <a:noFill/>
                </a:ln>
                <a:solidFill>
                  <a:schemeClr val="tx1"/>
                </a:solidFill>
                <a:effectLst/>
                <a:uLnTx/>
                <a:uFillTx/>
                <a:latin typeface="+mj-lt"/>
                <a:cs typeface="Times New Roman" panose="02020603050405020304" pitchFamily="18" charset="0"/>
              </a:rPr>
              <a:t>.</a:t>
            </a:r>
            <a:endParaRPr kumimoji="0" lang="en-US" sz="2600" b="0" u="none" strike="noStrike" kern="1200" cap="none" spc="0" normalizeH="0" baseline="0" noProof="0">
              <a:ln>
                <a:noFill/>
              </a:ln>
              <a:solidFill>
                <a:schemeClr val="tx1"/>
              </a:solidFill>
              <a:effectLst/>
              <a:uLnTx/>
              <a:uFillTx/>
              <a:latin typeface="+mj-lt"/>
              <a:cs typeface="Times New Roman" panose="02020603050405020304" pitchFamily="18" charset="0"/>
            </a:endParaRPr>
          </a:p>
          <a:p>
            <a:pPr marL="342900" indent="-342900" algn="l">
              <a:lnSpc>
                <a:spcPct val="110000"/>
              </a:lnSpc>
              <a:spcBef>
                <a:spcPts val="0"/>
              </a:spcBef>
              <a:spcAft>
                <a:spcPts val="0"/>
              </a:spcAft>
              <a:buClr>
                <a:schemeClr val="tx1"/>
              </a:buClr>
              <a:buSzPct val="95000"/>
              <a:buFont typeface="Wingdings" panose="05000000000000000000" pitchFamily="2" charset="2"/>
              <a:buChar char="§"/>
            </a:pPr>
            <a:r>
              <a:rPr lang="vi-VN" sz="2600">
                <a:solidFill>
                  <a:schemeClr val="tx1"/>
                </a:solidFill>
                <a:latin typeface="+mj-lt"/>
              </a:rPr>
              <a:t>Định hướng thiết kế VSL RISC</a:t>
            </a:r>
            <a:endParaRPr lang="en-US" sz="2600">
              <a:solidFill>
                <a:schemeClr val="tx1"/>
              </a:solidFill>
              <a:latin typeface="+mj-lt"/>
            </a:endParaRPr>
          </a:p>
          <a:p>
            <a:pPr marL="571500" lvl="1" indent="-342900" algn="l">
              <a:lnSpc>
                <a:spcPct val="110000"/>
              </a:lnSpc>
              <a:spcBef>
                <a:spcPts val="0"/>
              </a:spcBef>
              <a:spcAft>
                <a:spcPts val="0"/>
              </a:spcAft>
              <a:buClr>
                <a:schemeClr val="tx1"/>
              </a:buClr>
              <a:buSzPct val="95000"/>
              <a:buFont typeface="Arial" panose="020B0604020202020204" pitchFamily="34" charset="0"/>
              <a:buChar char="•"/>
            </a:pPr>
            <a:r>
              <a:rPr lang="vi-VN" sz="2600" b="0">
                <a:solidFill>
                  <a:schemeClr val="tx1"/>
                </a:solidFill>
                <a:latin typeface="+mj-lt"/>
              </a:rPr>
              <a:t>Tổ chức lại quá trình thực thi trong </a:t>
            </a:r>
            <a:r>
              <a:rPr lang="en-US" sz="2600" b="0">
                <a:solidFill>
                  <a:schemeClr val="tx1"/>
                </a:solidFill>
                <a:latin typeface="+mj-lt"/>
              </a:rPr>
              <a:t>VXL</a:t>
            </a:r>
            <a:r>
              <a:rPr lang="vi-VN" sz="2600" b="0">
                <a:solidFill>
                  <a:schemeClr val="tx1"/>
                </a:solidFill>
                <a:latin typeface="+mj-lt"/>
              </a:rPr>
              <a:t> nhằm giảm bớt số lần truy xuất bộ nhớ, quá trình thực thi sẽ</a:t>
            </a:r>
            <a:r>
              <a:rPr lang="en-US" sz="2600" b="0">
                <a:solidFill>
                  <a:schemeClr val="tx1"/>
                </a:solidFill>
                <a:latin typeface="+mj-lt"/>
              </a:rPr>
              <a:t> </a:t>
            </a:r>
            <a:r>
              <a:rPr lang="vi-VN" sz="2600" b="0">
                <a:solidFill>
                  <a:schemeClr val="tx1"/>
                </a:solidFill>
                <a:latin typeface="+mj-lt"/>
              </a:rPr>
              <a:t>nhanh hơn</a:t>
            </a:r>
            <a:endParaRPr lang="en-US" sz="2600" b="0">
              <a:solidFill>
                <a:schemeClr val="tx1"/>
              </a:solidFill>
              <a:latin typeface="+mj-lt"/>
            </a:endParaRPr>
          </a:p>
          <a:p>
            <a:pPr marL="571500" lvl="1" indent="-342900" algn="l">
              <a:lnSpc>
                <a:spcPct val="110000"/>
              </a:lnSpc>
              <a:spcBef>
                <a:spcPts val="0"/>
              </a:spcBef>
              <a:spcAft>
                <a:spcPts val="0"/>
              </a:spcAft>
              <a:buClr>
                <a:schemeClr val="tx1"/>
              </a:buClr>
              <a:buSzPct val="95000"/>
              <a:buFont typeface="Arial" panose="020B0604020202020204" pitchFamily="34" charset="0"/>
              <a:buChar char="•"/>
            </a:pPr>
            <a:r>
              <a:rPr lang="en-US" sz="2600" b="0">
                <a:solidFill>
                  <a:schemeClr val="tx1"/>
                </a:solidFill>
                <a:latin typeface="+mj-lt"/>
              </a:rPr>
              <a:t>C</a:t>
            </a:r>
            <a:r>
              <a:rPr lang="vi-VN" sz="2600" b="0">
                <a:solidFill>
                  <a:schemeClr val="tx1"/>
                </a:solidFill>
                <a:latin typeface="+mj-lt"/>
              </a:rPr>
              <a:t>ắt giảm bộ </a:t>
            </a:r>
            <a:r>
              <a:rPr lang="en-US" sz="2600" b="0">
                <a:solidFill>
                  <a:schemeClr val="tx1"/>
                </a:solidFill>
                <a:latin typeface="+mj-lt"/>
              </a:rPr>
              <a:t>VXL</a:t>
            </a:r>
            <a:r>
              <a:rPr lang="vi-VN" sz="2600" b="0">
                <a:solidFill>
                  <a:schemeClr val="tx1"/>
                </a:solidFill>
                <a:latin typeface="+mj-lt"/>
              </a:rPr>
              <a:t> chỉ còn lại bộ phận thiết</a:t>
            </a:r>
            <a:r>
              <a:rPr lang="en-US" sz="2600" b="0">
                <a:solidFill>
                  <a:schemeClr val="tx1"/>
                </a:solidFill>
                <a:latin typeface="+mj-lt"/>
              </a:rPr>
              <a:t> yếu, </a:t>
            </a:r>
            <a:r>
              <a:rPr lang="vi-VN" sz="2600" b="0">
                <a:solidFill>
                  <a:schemeClr val="tx1"/>
                </a:solidFill>
                <a:latin typeface="+mj-lt"/>
              </a:rPr>
              <a:t>không lãng phí tài nguyên</a:t>
            </a:r>
            <a:r>
              <a:rPr lang="en-US" sz="2600" b="0">
                <a:solidFill>
                  <a:schemeClr val="tx1"/>
                </a:solidFill>
                <a:latin typeface="+mj-lt"/>
              </a:rPr>
              <a:t>.</a:t>
            </a:r>
            <a:endParaRPr lang="en-US" sz="2600" b="0">
              <a:solidFill>
                <a:schemeClr val="tx1"/>
              </a:solidFill>
              <a:latin typeface="+mj-lt"/>
            </a:endParaRPr>
          </a:p>
          <a:p>
            <a:pPr marL="571500" lvl="1" indent="-342900" algn="l">
              <a:lnSpc>
                <a:spcPct val="110000"/>
              </a:lnSpc>
              <a:spcBef>
                <a:spcPts val="0"/>
              </a:spcBef>
              <a:spcAft>
                <a:spcPts val="0"/>
              </a:spcAft>
              <a:buClr>
                <a:schemeClr val="tx1"/>
              </a:buClr>
              <a:buSzPct val="95000"/>
              <a:buFont typeface="Arial" panose="020B0604020202020204" pitchFamily="34" charset="0"/>
              <a:buChar char="•"/>
            </a:pPr>
            <a:r>
              <a:rPr lang="vi-VN" sz="2600" b="0">
                <a:solidFill>
                  <a:schemeClr val="tx1"/>
                </a:solidFill>
                <a:latin typeface="+mj-lt"/>
              </a:rPr>
              <a:t>Các chức năng thích hợp thực hiện bằng phần mềm hơn là bằng phần cứng.</a:t>
            </a:r>
            <a:endParaRPr lang="en-US" sz="2600" b="0">
              <a:solidFill>
                <a:schemeClr val="tx1"/>
              </a:solidFill>
              <a:latin typeface="+mj-lt"/>
            </a:endParaRPr>
          </a:p>
          <a:p>
            <a:pPr marL="571500" lvl="1" indent="-342900" algn="l">
              <a:lnSpc>
                <a:spcPct val="110000"/>
              </a:lnSpc>
              <a:spcBef>
                <a:spcPts val="0"/>
              </a:spcBef>
              <a:spcAft>
                <a:spcPts val="0"/>
              </a:spcAft>
              <a:buClr>
                <a:schemeClr val="tx1"/>
              </a:buClr>
              <a:buSzPct val="95000"/>
              <a:buFont typeface="Arial" panose="020B0604020202020204" pitchFamily="34" charset="0"/>
              <a:buChar char="•"/>
            </a:pPr>
            <a:r>
              <a:rPr lang="vi-VN" sz="2600" b="0">
                <a:solidFill>
                  <a:schemeClr val="tx1"/>
                </a:solidFill>
                <a:latin typeface="+mj-lt"/>
              </a:rPr>
              <a:t>Cần có chíp phù hợp hơn cho hệ thống nhúng.</a:t>
            </a:r>
            <a:endParaRPr lang="vi-VN" sz="2600">
              <a:solidFill>
                <a:schemeClr val="tx1"/>
              </a:solidFill>
              <a:latin typeface="+mj-lt"/>
            </a:endParaRPr>
          </a:p>
        </p:txBody>
      </p:sp>
      <p:sp>
        <p:nvSpPr>
          <p:cNvPr id="14" name="Subtitle 2"/>
          <p:cNvSpPr txBox="1"/>
          <p:nvPr/>
        </p:nvSpPr>
        <p:spPr>
          <a:xfrm>
            <a:off x="685800" y="4038600"/>
            <a:ext cx="7772400" cy="2286000"/>
          </a:xfrm>
          <a:prstGeom prst="rect">
            <a:avLst/>
          </a:prstGeom>
        </p:spPr>
        <p:txBody>
          <a:bodyPr vert="horz">
            <a:normAutofit/>
          </a:bodyPr>
          <a:lstStyle/>
          <a:p>
            <a:pPr marL="457200" marR="0" lvl="0" indent="-457200" algn="l" defTabSz="914400" rtl="0" eaLnBrk="1" fontAlgn="auto" latinLnBrk="0" hangingPunct="1">
              <a:lnSpc>
                <a:spcPct val="100000"/>
              </a:lnSpc>
              <a:spcBef>
                <a:spcPts val="200"/>
              </a:spcBef>
              <a:spcAft>
                <a:spcPts val="200"/>
              </a:spcAft>
              <a:buClr>
                <a:schemeClr val="accent3"/>
              </a:buClr>
              <a:buSzPct val="95000"/>
              <a:buFont typeface="Wingdings 2" panose="05020102010507070707"/>
              <a:buChar char=""/>
              <a:defRPr/>
            </a:pPr>
            <a:endParaRPr kumimoji="0" lang="en-US" sz="28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down)">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wipe(down)">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wipe(down)">
                                      <p:cBhvr>
                                        <p:cTn id="22" dur="500"/>
                                        <p:tgtEl>
                                          <p:spTgt spid="12">
                                            <p:txEl>
                                              <p:pRg st="2" end="2"/>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Effect transition="in" filter="wipe(down)">
                                      <p:cBhvr>
                                        <p:cTn id="25" dur="500"/>
                                        <p:tgtEl>
                                          <p:spTgt spid="12">
                                            <p:txEl>
                                              <p:pRg st="3" end="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wipe(down)">
                                      <p:cBhvr>
                                        <p:cTn id="28" dur="500"/>
                                        <p:tgtEl>
                                          <p:spTgt spid="12">
                                            <p:txEl>
                                              <p:pRg st="4" end="4"/>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Effect transition="in" filter="wipe(down)">
                                      <p:cBhvr>
                                        <p:cTn id="31" dur="500"/>
                                        <p:tgtEl>
                                          <p:spTgt spid="12">
                                            <p:txEl>
                                              <p:pRg st="5" end="5"/>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xEl>
                                              <p:pRg st="6" end="6"/>
                                            </p:txEl>
                                          </p:spTgt>
                                        </p:tgtEl>
                                        <p:attrNameLst>
                                          <p:attrName>style.visibility</p:attrName>
                                        </p:attrNameLst>
                                      </p:cBhvr>
                                      <p:to>
                                        <p:strVal val="visible"/>
                                      </p:to>
                                    </p:set>
                                    <p:animEffect transition="in" filter="wipe(down)">
                                      <p:cBhvr>
                                        <p:cTn id="34"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458200" cy="762000"/>
          </a:xfrm>
        </p:spPr>
        <p:txBody>
          <a:bodyPr>
            <a:normAutofit/>
          </a:bodyPr>
          <a:lstStyle/>
          <a:p>
            <a:pPr algn="ctr"/>
            <a:r>
              <a:rPr lang="vi-VN" sz="3600"/>
              <a:t>ARM</a:t>
            </a:r>
            <a:endParaRPr lang="vi-VN" sz="3600" dirty="0"/>
          </a:p>
        </p:txBody>
      </p:sp>
      <p:pic>
        <p:nvPicPr>
          <p:cNvPr id="5" name="Content Placeholder 4"/>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0" y="1219200"/>
            <a:ext cx="5029200" cy="5103159"/>
          </a:xfrm>
        </p:spPr>
      </p:pic>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690510"/>
            <a:ext cx="4038600" cy="2894618"/>
          </a:xfrm>
        </p:spPr>
      </p:pic>
      <p:sp>
        <p:nvSpPr>
          <p:cNvPr id="7" name="Text Placeholder 5"/>
          <p:cNvSpPr txBox="1"/>
          <p:nvPr/>
        </p:nvSpPr>
        <p:spPr bwMode="auto">
          <a:xfrm>
            <a:off x="152400" y="228600"/>
            <a:ext cx="8915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a:solidFill>
                  <a:schemeClr val="tx1"/>
                </a:solidFill>
                <a:latin typeface="+mj-lt"/>
              </a:defRPr>
            </a:lvl2pPr>
            <a:lvl3pPr marL="1143000" indent="-228600" algn="l" rtl="0" eaLnBrk="1" fontAlgn="base" hangingPunct="1">
              <a:spcBef>
                <a:spcPct val="20000"/>
              </a:spcBef>
              <a:spcAft>
                <a:spcPct val="0"/>
              </a:spcAft>
              <a:buClr>
                <a:schemeClr val="tx1"/>
              </a:buClr>
              <a:buChar char="•"/>
              <a:defRPr sz="2000">
                <a:solidFill>
                  <a:schemeClr val="tx1"/>
                </a:solidFill>
                <a:latin typeface="+mj-lt"/>
              </a:defRPr>
            </a:lvl3pPr>
            <a:lvl4pPr marL="1600200" indent="-228600" algn="l" rtl="0" eaLnBrk="1" fontAlgn="base" hangingPunct="1">
              <a:spcBef>
                <a:spcPct val="20000"/>
              </a:spcBef>
              <a:spcAft>
                <a:spcPct val="0"/>
              </a:spcAft>
              <a:buChar char="–"/>
              <a:defRPr sz="1800">
                <a:solidFill>
                  <a:schemeClr val="tx1"/>
                </a:solidFill>
                <a:latin typeface="+mj-lt"/>
              </a:defRPr>
            </a:lvl4pPr>
            <a:lvl5pPr marL="2057400" indent="-228600" algn="l" rtl="0" eaLnBrk="1" fontAlgn="base" hangingPunct="1">
              <a:spcBef>
                <a:spcPct val="20000"/>
              </a:spcBef>
              <a:spcAft>
                <a:spcPct val="0"/>
              </a:spcAft>
              <a:buChar char="»"/>
              <a:defRPr sz="1800">
                <a:solidFill>
                  <a:schemeClr val="tx1"/>
                </a:solidFill>
                <a:latin typeface="+mj-lt"/>
              </a:defRPr>
            </a:lvl5pPr>
            <a:lvl6pPr marL="2514600" indent="-228600" algn="l" rtl="0" eaLnBrk="1" fontAlgn="base" hangingPunct="1">
              <a:spcBef>
                <a:spcPct val="20000"/>
              </a:spcBef>
              <a:spcAft>
                <a:spcPct val="0"/>
              </a:spcAft>
              <a:buChar char="»"/>
              <a:defRPr sz="1800">
                <a:solidFill>
                  <a:schemeClr val="tx1"/>
                </a:solidFill>
                <a:latin typeface="+mj-lt"/>
              </a:defRPr>
            </a:lvl6pPr>
            <a:lvl7pPr marL="2971800" indent="-228600" algn="l" rtl="0" eaLnBrk="1" fontAlgn="base" hangingPunct="1">
              <a:spcBef>
                <a:spcPct val="20000"/>
              </a:spcBef>
              <a:spcAft>
                <a:spcPct val="0"/>
              </a:spcAft>
              <a:buChar char="»"/>
              <a:defRPr sz="1800">
                <a:solidFill>
                  <a:schemeClr val="tx1"/>
                </a:solidFill>
                <a:latin typeface="+mj-lt"/>
              </a:defRPr>
            </a:lvl7pPr>
            <a:lvl8pPr marL="3429000" indent="-228600" algn="l" rtl="0" eaLnBrk="1" fontAlgn="base" hangingPunct="1">
              <a:spcBef>
                <a:spcPct val="20000"/>
              </a:spcBef>
              <a:spcAft>
                <a:spcPct val="0"/>
              </a:spcAft>
              <a:buChar char="»"/>
              <a:defRPr sz="1800">
                <a:solidFill>
                  <a:schemeClr val="tx1"/>
                </a:solidFill>
                <a:latin typeface="+mj-lt"/>
              </a:defRPr>
            </a:lvl8pPr>
            <a:lvl9pPr marL="3886200" indent="-228600" algn="l" rtl="0" eaLnBrk="1" fontAlgn="base" hangingPunct="1">
              <a:spcBef>
                <a:spcPct val="20000"/>
              </a:spcBef>
              <a:spcAft>
                <a:spcPct val="0"/>
              </a:spcAft>
              <a:buChar char="»"/>
              <a:defRPr sz="1800">
                <a:solidFill>
                  <a:schemeClr val="tx1"/>
                </a:solidFill>
                <a:latin typeface="+mj-lt"/>
              </a:defRPr>
            </a:lvl9pPr>
          </a:lstStyle>
          <a:p>
            <a:pPr marL="0" indent="0" algn="ctr">
              <a:buNone/>
            </a:pPr>
            <a:r>
              <a:rPr lang="vi-VN" sz="3200">
                <a:solidFill>
                  <a:schemeClr val="bg1"/>
                </a:solidFill>
                <a:latin typeface="+mj-lt"/>
              </a:rPr>
              <a:t>IBM	</a:t>
            </a:r>
            <a:endParaRPr lang="vi-VN" sz="3200" dirty="0">
              <a:solidFill>
                <a:schemeClr val="bg1"/>
              </a:solidFill>
              <a:latin typeface="+mj-lt"/>
            </a:endParaRPr>
          </a:p>
        </p:txBody>
      </p:sp>
      <p:pic>
        <p:nvPicPr>
          <p:cNvPr id="8" name="Content Placeholder 1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1447800"/>
            <a:ext cx="4876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Content Placeholder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1" y="1676400"/>
            <a:ext cx="4114800" cy="4225131"/>
          </a:xfrm>
          <a:prstGeom prst="rect">
            <a:avLst/>
          </a:prstGeom>
        </p:spPr>
      </p:pic>
      <p:sp>
        <p:nvSpPr>
          <p:cNvPr id="10" name="Text Placeholder 5"/>
          <p:cNvSpPr txBox="1"/>
          <p:nvPr/>
        </p:nvSpPr>
        <p:spPr bwMode="auto">
          <a:xfrm>
            <a:off x="0" y="205740"/>
            <a:ext cx="8991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a:solidFill>
                  <a:schemeClr val="tx1"/>
                </a:solidFill>
                <a:latin typeface="+mj-lt"/>
              </a:defRPr>
            </a:lvl2pPr>
            <a:lvl3pPr marL="1143000" indent="-228600" algn="l" rtl="0" eaLnBrk="1" fontAlgn="base" hangingPunct="1">
              <a:spcBef>
                <a:spcPct val="20000"/>
              </a:spcBef>
              <a:spcAft>
                <a:spcPct val="0"/>
              </a:spcAft>
              <a:buClr>
                <a:schemeClr val="tx1"/>
              </a:buClr>
              <a:buChar char="•"/>
              <a:defRPr sz="2000">
                <a:solidFill>
                  <a:schemeClr val="tx1"/>
                </a:solidFill>
                <a:latin typeface="+mj-lt"/>
              </a:defRPr>
            </a:lvl3pPr>
            <a:lvl4pPr marL="1600200" indent="-228600" algn="l" rtl="0" eaLnBrk="1" fontAlgn="base" hangingPunct="1">
              <a:spcBef>
                <a:spcPct val="20000"/>
              </a:spcBef>
              <a:spcAft>
                <a:spcPct val="0"/>
              </a:spcAft>
              <a:buChar char="–"/>
              <a:defRPr sz="1800">
                <a:solidFill>
                  <a:schemeClr val="tx1"/>
                </a:solidFill>
                <a:latin typeface="+mj-lt"/>
              </a:defRPr>
            </a:lvl4pPr>
            <a:lvl5pPr marL="2057400" indent="-228600" algn="l" rtl="0" eaLnBrk="1" fontAlgn="base" hangingPunct="1">
              <a:spcBef>
                <a:spcPct val="20000"/>
              </a:spcBef>
              <a:spcAft>
                <a:spcPct val="0"/>
              </a:spcAft>
              <a:buChar char="»"/>
              <a:defRPr sz="1800">
                <a:solidFill>
                  <a:schemeClr val="tx1"/>
                </a:solidFill>
                <a:latin typeface="+mj-lt"/>
              </a:defRPr>
            </a:lvl5pPr>
            <a:lvl6pPr marL="2514600" indent="-228600" algn="l" rtl="0" eaLnBrk="1" fontAlgn="base" hangingPunct="1">
              <a:spcBef>
                <a:spcPct val="20000"/>
              </a:spcBef>
              <a:spcAft>
                <a:spcPct val="0"/>
              </a:spcAft>
              <a:buChar char="»"/>
              <a:defRPr sz="1800">
                <a:solidFill>
                  <a:schemeClr val="tx1"/>
                </a:solidFill>
                <a:latin typeface="+mj-lt"/>
              </a:defRPr>
            </a:lvl6pPr>
            <a:lvl7pPr marL="2971800" indent="-228600" algn="l" rtl="0" eaLnBrk="1" fontAlgn="base" hangingPunct="1">
              <a:spcBef>
                <a:spcPct val="20000"/>
              </a:spcBef>
              <a:spcAft>
                <a:spcPct val="0"/>
              </a:spcAft>
              <a:buChar char="»"/>
              <a:defRPr sz="1800">
                <a:solidFill>
                  <a:schemeClr val="tx1"/>
                </a:solidFill>
                <a:latin typeface="+mj-lt"/>
              </a:defRPr>
            </a:lvl7pPr>
            <a:lvl8pPr marL="3429000" indent="-228600" algn="l" rtl="0" eaLnBrk="1" fontAlgn="base" hangingPunct="1">
              <a:spcBef>
                <a:spcPct val="20000"/>
              </a:spcBef>
              <a:spcAft>
                <a:spcPct val="0"/>
              </a:spcAft>
              <a:buChar char="»"/>
              <a:defRPr sz="1800">
                <a:solidFill>
                  <a:schemeClr val="tx1"/>
                </a:solidFill>
                <a:latin typeface="+mj-lt"/>
              </a:defRPr>
            </a:lvl8pPr>
            <a:lvl9pPr marL="3886200" indent="-228600" algn="l" rtl="0" eaLnBrk="1" fontAlgn="base" hangingPunct="1">
              <a:spcBef>
                <a:spcPct val="20000"/>
              </a:spcBef>
              <a:spcAft>
                <a:spcPct val="0"/>
              </a:spcAft>
              <a:buChar char="»"/>
              <a:defRPr sz="1800">
                <a:solidFill>
                  <a:schemeClr val="tx1"/>
                </a:solidFill>
                <a:latin typeface="+mj-lt"/>
              </a:defRPr>
            </a:lvl9pPr>
          </a:lstStyle>
          <a:p>
            <a:pPr marL="0" indent="0" algn="ctr">
              <a:spcBef>
                <a:spcPts val="0"/>
              </a:spcBef>
              <a:buNone/>
            </a:pPr>
            <a:r>
              <a:rPr lang="vi-VN" sz="3200">
                <a:solidFill>
                  <a:schemeClr val="bg1"/>
                </a:solidFill>
                <a:latin typeface="+mj-lt"/>
              </a:rPr>
              <a:t>PIC	</a:t>
            </a:r>
            <a:endParaRPr lang="vi-VN" sz="3200" dirty="0">
              <a:solidFill>
                <a:schemeClr val="bg1"/>
              </a:solidFill>
              <a:latin typeface="+mj-lt"/>
            </a:endParaRPr>
          </a:p>
        </p:txBody>
      </p:sp>
      <p:pic>
        <p:nvPicPr>
          <p:cNvPr id="11"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228600" y="1676400"/>
            <a:ext cx="4311041" cy="4372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Content Placeholder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1447800"/>
            <a:ext cx="4572000" cy="4724400"/>
          </a:xfrm>
          <a:prstGeom prst="rect">
            <a:avLst/>
          </a:prstGeom>
        </p:spPr>
      </p:pic>
      <p:sp>
        <p:nvSpPr>
          <p:cNvPr id="13" name="Text Placeholder 5"/>
          <p:cNvSpPr txBox="1"/>
          <p:nvPr/>
        </p:nvSpPr>
        <p:spPr bwMode="auto">
          <a:xfrm>
            <a:off x="228600" y="228600"/>
            <a:ext cx="8763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a:solidFill>
                  <a:schemeClr val="tx1"/>
                </a:solidFill>
                <a:latin typeface="+mj-lt"/>
              </a:defRPr>
            </a:lvl2pPr>
            <a:lvl3pPr marL="1143000" indent="-228600" algn="l" rtl="0" eaLnBrk="1" fontAlgn="base" hangingPunct="1">
              <a:spcBef>
                <a:spcPct val="20000"/>
              </a:spcBef>
              <a:spcAft>
                <a:spcPct val="0"/>
              </a:spcAft>
              <a:buClr>
                <a:schemeClr val="tx1"/>
              </a:buClr>
              <a:buChar char="•"/>
              <a:defRPr sz="2000">
                <a:solidFill>
                  <a:schemeClr val="tx1"/>
                </a:solidFill>
                <a:latin typeface="+mj-lt"/>
              </a:defRPr>
            </a:lvl3pPr>
            <a:lvl4pPr marL="1600200" indent="-228600" algn="l" rtl="0" eaLnBrk="1" fontAlgn="base" hangingPunct="1">
              <a:spcBef>
                <a:spcPct val="20000"/>
              </a:spcBef>
              <a:spcAft>
                <a:spcPct val="0"/>
              </a:spcAft>
              <a:buChar char="–"/>
              <a:defRPr sz="1800">
                <a:solidFill>
                  <a:schemeClr val="tx1"/>
                </a:solidFill>
                <a:latin typeface="+mj-lt"/>
              </a:defRPr>
            </a:lvl4pPr>
            <a:lvl5pPr marL="2057400" indent="-228600" algn="l" rtl="0" eaLnBrk="1" fontAlgn="base" hangingPunct="1">
              <a:spcBef>
                <a:spcPct val="20000"/>
              </a:spcBef>
              <a:spcAft>
                <a:spcPct val="0"/>
              </a:spcAft>
              <a:buChar char="»"/>
              <a:defRPr sz="1800">
                <a:solidFill>
                  <a:schemeClr val="tx1"/>
                </a:solidFill>
                <a:latin typeface="+mj-lt"/>
              </a:defRPr>
            </a:lvl5pPr>
            <a:lvl6pPr marL="2514600" indent="-228600" algn="l" rtl="0" eaLnBrk="1" fontAlgn="base" hangingPunct="1">
              <a:spcBef>
                <a:spcPct val="20000"/>
              </a:spcBef>
              <a:spcAft>
                <a:spcPct val="0"/>
              </a:spcAft>
              <a:buChar char="»"/>
              <a:defRPr sz="1800">
                <a:solidFill>
                  <a:schemeClr val="tx1"/>
                </a:solidFill>
                <a:latin typeface="+mj-lt"/>
              </a:defRPr>
            </a:lvl6pPr>
            <a:lvl7pPr marL="2971800" indent="-228600" algn="l" rtl="0" eaLnBrk="1" fontAlgn="base" hangingPunct="1">
              <a:spcBef>
                <a:spcPct val="20000"/>
              </a:spcBef>
              <a:spcAft>
                <a:spcPct val="0"/>
              </a:spcAft>
              <a:buChar char="»"/>
              <a:defRPr sz="1800">
                <a:solidFill>
                  <a:schemeClr val="tx1"/>
                </a:solidFill>
                <a:latin typeface="+mj-lt"/>
              </a:defRPr>
            </a:lvl7pPr>
            <a:lvl8pPr marL="3429000" indent="-228600" algn="l" rtl="0" eaLnBrk="1" fontAlgn="base" hangingPunct="1">
              <a:spcBef>
                <a:spcPct val="20000"/>
              </a:spcBef>
              <a:spcAft>
                <a:spcPct val="0"/>
              </a:spcAft>
              <a:buChar char="»"/>
              <a:defRPr sz="1800">
                <a:solidFill>
                  <a:schemeClr val="tx1"/>
                </a:solidFill>
                <a:latin typeface="+mj-lt"/>
              </a:defRPr>
            </a:lvl8pPr>
            <a:lvl9pPr marL="3886200" indent="-228600" algn="l" rtl="0" eaLnBrk="1" fontAlgn="base" hangingPunct="1">
              <a:spcBef>
                <a:spcPct val="20000"/>
              </a:spcBef>
              <a:spcAft>
                <a:spcPct val="0"/>
              </a:spcAft>
              <a:buChar char="»"/>
              <a:defRPr sz="1800">
                <a:solidFill>
                  <a:schemeClr val="tx1"/>
                </a:solidFill>
                <a:latin typeface="+mj-lt"/>
              </a:defRPr>
            </a:lvl9pPr>
          </a:lstStyle>
          <a:p>
            <a:pPr marL="0" indent="0" algn="ctr">
              <a:buNone/>
            </a:pPr>
            <a:r>
              <a:rPr lang="vi-VN" sz="3200">
                <a:solidFill>
                  <a:schemeClr val="bg1"/>
                </a:solidFill>
                <a:latin typeface="+mj-lt"/>
              </a:rPr>
              <a:t>MIPS	</a:t>
            </a:r>
            <a:endParaRPr lang="vi-VN" sz="3200" dirty="0">
              <a:solidFill>
                <a:schemeClr val="bg1"/>
              </a:solidFill>
              <a:latin typeface="+mj-lt"/>
            </a:endParaRPr>
          </a:p>
        </p:txBody>
      </p:sp>
      <p:pic>
        <p:nvPicPr>
          <p:cNvPr id="14" name="Content Placeholder 2"/>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304800" y="1600200"/>
            <a:ext cx="45720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Content Placeholder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56225" y="2667000"/>
            <a:ext cx="2619375" cy="1743075"/>
          </a:xfrm>
          <a:prstGeom prst="rect">
            <a:avLst/>
          </a:prstGeom>
        </p:spPr>
      </p:pic>
      <p:sp>
        <p:nvSpPr>
          <p:cNvPr id="16" name="Title 1"/>
          <p:cNvSpPr txBox="1"/>
          <p:nvPr/>
        </p:nvSpPr>
        <p:spPr>
          <a:xfrm>
            <a:off x="152400" y="228600"/>
            <a:ext cx="8839200" cy="838200"/>
          </a:xfrm>
          <a:prstGeom prst="rect">
            <a:avLst/>
          </a:prstGeom>
        </p:spPr>
        <p:txBody>
          <a:bodyPr>
            <a:normAutofit/>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sz="3200"/>
              <a:t>SUPERH</a:t>
            </a:r>
            <a:endParaRPr lang="vi-VN" sz="3200" dirty="0"/>
          </a:p>
        </p:txBody>
      </p:sp>
      <p:pic>
        <p:nvPicPr>
          <p:cNvPr id="17" name="Content Placeholder 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auto">
          <a:xfrm>
            <a:off x="228600" y="1828800"/>
            <a:ext cx="4114800" cy="419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Content Placeholder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95800" y="1828801"/>
            <a:ext cx="4419599" cy="4191000"/>
          </a:xfrm>
          <a:prstGeom prst="rect">
            <a:avLst/>
          </a:prstGeom>
        </p:spPr>
      </p:pic>
      <p:sp>
        <p:nvSpPr>
          <p:cNvPr id="19" name="Title 1"/>
          <p:cNvSpPr txBox="1"/>
          <p:nvPr/>
        </p:nvSpPr>
        <p:spPr>
          <a:xfrm>
            <a:off x="0" y="228600"/>
            <a:ext cx="9144000" cy="838200"/>
          </a:xfrm>
          <a:prstGeom prst="rect">
            <a:avLst/>
          </a:prstGeom>
        </p:spPr>
        <p:txBody>
          <a:bodyPr>
            <a:normAutofit fontScale="97500"/>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sz="3200"/>
              <a:t>PA-RISC</a:t>
            </a:r>
            <a:endParaRPr lang="vi-VN" sz="3200" dirty="0"/>
          </a:p>
        </p:txBody>
      </p:sp>
      <p:pic>
        <p:nvPicPr>
          <p:cNvPr id="20" name="Content Placeholder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247650" y="1676400"/>
            <a:ext cx="4095750" cy="430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Content Placeholder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5800" y="1676400"/>
            <a:ext cx="4495800" cy="434340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2000"/>
                                        <p:tgtEl>
                                          <p:spTgt spid="7">
                                            <p:txEl>
                                              <p:pRg st="0" end="0"/>
                                            </p:txEl>
                                          </p:spTgt>
                                        </p:tgtEl>
                                      </p:cBhvr>
                                    </p:animEffect>
                                  </p:childTnLst>
                                </p:cTn>
                              </p:par>
                            </p:childTnLst>
                          </p:cTn>
                        </p:par>
                        <p:par>
                          <p:cTn id="32" fill="hold">
                            <p:stCondLst>
                              <p:cond delay="500"/>
                            </p:stCondLst>
                            <p:childTnLst>
                              <p:par>
                                <p:cTn id="33" presetID="2" presetClass="entr" presetSubtype="4"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 presetClass="entr" presetSubtype="4"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7">
                                            <p:txEl>
                                              <p:pRg st="0" end="0"/>
                                            </p:txEl>
                                          </p:spTgt>
                                        </p:tgtEl>
                                      </p:cBhvr>
                                    </p:animEffect>
                                    <p:set>
                                      <p:cBhvr>
                                        <p:cTn id="46" dur="1" fill="hold">
                                          <p:stCondLst>
                                            <p:cond delay="499"/>
                                          </p:stCondLst>
                                        </p:cTn>
                                        <p:tgtEl>
                                          <p:spTgt spid="7">
                                            <p:txEl>
                                              <p:pRg st="0" end="0"/>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0">
                                            <p:txEl>
                                              <p:pRg st="0" end="0"/>
                                            </p:txEl>
                                          </p:spTgt>
                                        </p:tgtEl>
                                        <p:attrNameLst>
                                          <p:attrName>style.visibility</p:attrName>
                                        </p:attrNameLst>
                                      </p:cBhvr>
                                      <p:to>
                                        <p:strVal val="visible"/>
                                      </p:to>
                                    </p:set>
                                    <p:animEffect transition="in" filter="fade">
                                      <p:cBhvr>
                                        <p:cTn id="55" dur="2000"/>
                                        <p:tgtEl>
                                          <p:spTgt spid="10">
                                            <p:txEl>
                                              <p:pRg st="0" end="0"/>
                                            </p:txEl>
                                          </p:spTgt>
                                        </p:tgtEl>
                                      </p:cBhvr>
                                    </p:animEffect>
                                  </p:childTnLst>
                                </p:cTn>
                              </p:par>
                            </p:childTnLst>
                          </p:cTn>
                        </p:par>
                        <p:par>
                          <p:cTn id="56" fill="hold">
                            <p:stCondLst>
                              <p:cond delay="500"/>
                            </p:stCondLst>
                            <p:childTnLst>
                              <p:par>
                                <p:cTn id="57" presetID="2" presetClass="entr" presetSubtype="4"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par>
                          <p:cTn id="61" fill="hold">
                            <p:stCondLst>
                              <p:cond delay="1000"/>
                            </p:stCondLst>
                            <p:childTnLst>
                              <p:par>
                                <p:cTn id="62" presetID="2" presetClass="entr" presetSubtype="4"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fill="hold"/>
                                        <p:tgtEl>
                                          <p:spTgt spid="12"/>
                                        </p:tgtEl>
                                        <p:attrNameLst>
                                          <p:attrName>ppt_x</p:attrName>
                                        </p:attrNameLst>
                                      </p:cBhvr>
                                      <p:tavLst>
                                        <p:tav tm="0">
                                          <p:val>
                                            <p:strVal val="#ppt_x"/>
                                          </p:val>
                                        </p:tav>
                                        <p:tav tm="100000">
                                          <p:val>
                                            <p:strVal val="#ppt_x"/>
                                          </p:val>
                                        </p:tav>
                                      </p:tavLst>
                                    </p:anim>
                                    <p:anim calcmode="lin" valueType="num">
                                      <p:cBhvr additive="base">
                                        <p:cTn id="6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0">
                                            <p:txEl>
                                              <p:pRg st="0" end="0"/>
                                            </p:txEl>
                                          </p:spTgt>
                                        </p:tgtEl>
                                      </p:cBhvr>
                                    </p:animEffect>
                                    <p:set>
                                      <p:cBhvr>
                                        <p:cTn id="70" dur="1" fill="hold">
                                          <p:stCondLst>
                                            <p:cond delay="499"/>
                                          </p:stCondLst>
                                        </p:cTn>
                                        <p:tgtEl>
                                          <p:spTgt spid="10">
                                            <p:txEl>
                                              <p:pRg st="0" end="0"/>
                                            </p:txEl>
                                          </p:spTgt>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13">
                                            <p:txEl>
                                              <p:pRg st="0" end="0"/>
                                            </p:txEl>
                                          </p:spTgt>
                                        </p:tgtEl>
                                        <p:attrNameLst>
                                          <p:attrName>style.visibility</p:attrName>
                                        </p:attrNameLst>
                                      </p:cBhvr>
                                      <p:to>
                                        <p:strVal val="visible"/>
                                      </p:to>
                                    </p:set>
                                    <p:animEffect transition="in" filter="fade">
                                      <p:cBhvr>
                                        <p:cTn id="79" dur="2000"/>
                                        <p:tgtEl>
                                          <p:spTgt spid="13">
                                            <p:txEl>
                                              <p:pRg st="0" end="0"/>
                                            </p:txEl>
                                          </p:spTgt>
                                        </p:tgtEl>
                                      </p:cBhvr>
                                    </p:animEffect>
                                  </p:childTnLst>
                                </p:cTn>
                              </p:par>
                            </p:childTnLst>
                          </p:cTn>
                        </p:par>
                        <p:par>
                          <p:cTn id="80" fill="hold">
                            <p:stCondLst>
                              <p:cond delay="500"/>
                            </p:stCondLst>
                            <p:childTnLst>
                              <p:par>
                                <p:cTn id="81" presetID="2" presetClass="entr" presetSubtype="4" fill="hold" nodeType="after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childTnLst>
                          </p:cTn>
                        </p:par>
                        <p:par>
                          <p:cTn id="85" fill="hold">
                            <p:stCondLst>
                              <p:cond delay="1000"/>
                            </p:stCondLst>
                            <p:childTnLst>
                              <p:par>
                                <p:cTn id="86" presetID="2" presetClass="entr" presetSubtype="4"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ppt_x"/>
                                          </p:val>
                                        </p:tav>
                                        <p:tav tm="100000">
                                          <p:val>
                                            <p:strVal val="#ppt_x"/>
                                          </p:val>
                                        </p:tav>
                                      </p:tavLst>
                                    </p:anim>
                                    <p:anim calcmode="lin" valueType="num">
                                      <p:cBhvr additive="base">
                                        <p:cTn id="8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13">
                                            <p:txEl>
                                              <p:pRg st="0" end="0"/>
                                            </p:txEl>
                                          </p:spTgt>
                                        </p:tgtEl>
                                      </p:cBhvr>
                                    </p:animEffect>
                                    <p:set>
                                      <p:cBhvr>
                                        <p:cTn id="94" dur="1" fill="hold">
                                          <p:stCondLst>
                                            <p:cond delay="499"/>
                                          </p:stCondLst>
                                        </p:cTn>
                                        <p:tgtEl>
                                          <p:spTgt spid="13">
                                            <p:txEl>
                                              <p:pRg st="0" end="0"/>
                                            </p:txEl>
                                          </p:spTgt>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4"/>
                                        </p:tgtEl>
                                      </p:cBhvr>
                                    </p:animEffect>
                                    <p:set>
                                      <p:cBhvr>
                                        <p:cTn id="97" dur="1" fill="hold">
                                          <p:stCondLst>
                                            <p:cond delay="499"/>
                                          </p:stCondLst>
                                        </p:cTn>
                                        <p:tgtEl>
                                          <p:spTgt spid="14"/>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15"/>
                                        </p:tgtEl>
                                      </p:cBhvr>
                                    </p:animEffect>
                                    <p:set>
                                      <p:cBhvr>
                                        <p:cTn id="100" dur="1" fill="hold">
                                          <p:stCondLst>
                                            <p:cond delay="499"/>
                                          </p:stCondLst>
                                        </p:cTn>
                                        <p:tgtEl>
                                          <p:spTgt spid="15"/>
                                        </p:tgtEl>
                                        <p:attrNameLst>
                                          <p:attrName>style.visibility</p:attrName>
                                        </p:attrNameLst>
                                      </p:cBhvr>
                                      <p:to>
                                        <p:strVal val="hidden"/>
                                      </p:to>
                                    </p:set>
                                  </p:childTnLst>
                                </p:cTn>
                              </p:par>
                              <p:par>
                                <p:cTn id="101" presetID="10" presetClass="entr" presetSubtype="0" fill="hold" grpId="0"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2000"/>
                                        <p:tgtEl>
                                          <p:spTgt spid="16"/>
                                        </p:tgtEl>
                                      </p:cBhvr>
                                    </p:animEffect>
                                  </p:childTnLst>
                                </p:cTn>
                              </p:par>
                            </p:childTnLst>
                          </p:cTn>
                        </p:par>
                        <p:par>
                          <p:cTn id="104" fill="hold">
                            <p:stCondLst>
                              <p:cond delay="500"/>
                            </p:stCondLst>
                            <p:childTnLst>
                              <p:par>
                                <p:cTn id="105" presetID="2" presetClass="entr" presetSubtype="4" fill="hold" nodeType="afterEffect">
                                  <p:stCondLst>
                                    <p:cond delay="0"/>
                                  </p:stCondLst>
                                  <p:childTnLst>
                                    <p:set>
                                      <p:cBhvr>
                                        <p:cTn id="106" dur="1" fill="hold">
                                          <p:stCondLst>
                                            <p:cond delay="0"/>
                                          </p:stCondLst>
                                        </p:cTn>
                                        <p:tgtEl>
                                          <p:spTgt spid="17"/>
                                        </p:tgtEl>
                                        <p:attrNameLst>
                                          <p:attrName>style.visibility</p:attrName>
                                        </p:attrNameLst>
                                      </p:cBhvr>
                                      <p:to>
                                        <p:strVal val="visible"/>
                                      </p:to>
                                    </p:set>
                                    <p:anim calcmode="lin" valueType="num">
                                      <p:cBhvr additive="base">
                                        <p:cTn id="107" dur="500" fill="hold"/>
                                        <p:tgtEl>
                                          <p:spTgt spid="17"/>
                                        </p:tgtEl>
                                        <p:attrNameLst>
                                          <p:attrName>ppt_x</p:attrName>
                                        </p:attrNameLst>
                                      </p:cBhvr>
                                      <p:tavLst>
                                        <p:tav tm="0">
                                          <p:val>
                                            <p:strVal val="#ppt_x"/>
                                          </p:val>
                                        </p:tav>
                                        <p:tav tm="100000">
                                          <p:val>
                                            <p:strVal val="#ppt_x"/>
                                          </p:val>
                                        </p:tav>
                                      </p:tavLst>
                                    </p:anim>
                                    <p:anim calcmode="lin" valueType="num">
                                      <p:cBhvr additive="base">
                                        <p:cTn id="108" dur="500" fill="hold"/>
                                        <p:tgtEl>
                                          <p:spTgt spid="17"/>
                                        </p:tgtEl>
                                        <p:attrNameLst>
                                          <p:attrName>ppt_y</p:attrName>
                                        </p:attrNameLst>
                                      </p:cBhvr>
                                      <p:tavLst>
                                        <p:tav tm="0">
                                          <p:val>
                                            <p:strVal val="1+#ppt_h/2"/>
                                          </p:val>
                                        </p:tav>
                                        <p:tav tm="100000">
                                          <p:val>
                                            <p:strVal val="#ppt_y"/>
                                          </p:val>
                                        </p:tav>
                                      </p:tavLst>
                                    </p:anim>
                                  </p:childTnLst>
                                </p:cTn>
                              </p:par>
                            </p:childTnLst>
                          </p:cTn>
                        </p:par>
                        <p:par>
                          <p:cTn id="109" fill="hold">
                            <p:stCondLst>
                              <p:cond delay="1000"/>
                            </p:stCondLst>
                            <p:childTnLst>
                              <p:par>
                                <p:cTn id="110" presetID="2" presetClass="entr" presetSubtype="4" fill="hold" nodeType="afterEffect">
                                  <p:stCondLst>
                                    <p:cond delay="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ppt_x"/>
                                          </p:val>
                                        </p:tav>
                                        <p:tav tm="100000">
                                          <p:val>
                                            <p:strVal val="#ppt_x"/>
                                          </p:val>
                                        </p:tav>
                                      </p:tavLst>
                                    </p:anim>
                                    <p:anim calcmode="lin" valueType="num">
                                      <p:cBhvr additive="base">
                                        <p:cTn id="1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16"/>
                                        </p:tgtEl>
                                      </p:cBhvr>
                                    </p:animEffect>
                                    <p:set>
                                      <p:cBhvr>
                                        <p:cTn id="118" dur="1" fill="hold">
                                          <p:stCondLst>
                                            <p:cond delay="499"/>
                                          </p:stCondLst>
                                        </p:cTn>
                                        <p:tgtEl>
                                          <p:spTgt spid="1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7"/>
                                        </p:tgtEl>
                                      </p:cBhvr>
                                    </p:animEffect>
                                    <p:set>
                                      <p:cBhvr>
                                        <p:cTn id="121" dur="1" fill="hold">
                                          <p:stCondLst>
                                            <p:cond delay="499"/>
                                          </p:stCondLst>
                                        </p:cTn>
                                        <p:tgtEl>
                                          <p:spTgt spid="17"/>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8"/>
                                        </p:tgtEl>
                                      </p:cBhvr>
                                    </p:animEffect>
                                    <p:set>
                                      <p:cBhvr>
                                        <p:cTn id="124" dur="1" fill="hold">
                                          <p:stCondLst>
                                            <p:cond delay="499"/>
                                          </p:stCondLst>
                                        </p:cTn>
                                        <p:tgtEl>
                                          <p:spTgt spid="18"/>
                                        </p:tgtEl>
                                        <p:attrNameLst>
                                          <p:attrName>style.visibility</p:attrName>
                                        </p:attrNameLst>
                                      </p:cBhvr>
                                      <p:to>
                                        <p:strVal val="hidden"/>
                                      </p:to>
                                    </p:set>
                                  </p:childTnLst>
                                </p:cTn>
                              </p:par>
                              <p:par>
                                <p:cTn id="125" presetID="10" presetClass="entr" presetSubtype="0" fill="hold" grpId="0" nodeType="withEffect">
                                  <p:stCondLst>
                                    <p:cond delay="0"/>
                                  </p:stCondLst>
                                  <p:childTnLst>
                                    <p:set>
                                      <p:cBhvr>
                                        <p:cTn id="126" dur="1" fill="hold">
                                          <p:stCondLst>
                                            <p:cond delay="0"/>
                                          </p:stCondLst>
                                        </p:cTn>
                                        <p:tgtEl>
                                          <p:spTgt spid="19"/>
                                        </p:tgtEl>
                                        <p:attrNameLst>
                                          <p:attrName>style.visibility</p:attrName>
                                        </p:attrNameLst>
                                      </p:cBhvr>
                                      <p:to>
                                        <p:strVal val="visible"/>
                                      </p:to>
                                    </p:set>
                                    <p:animEffect transition="in" filter="fade">
                                      <p:cBhvr>
                                        <p:cTn id="127" dur="2000"/>
                                        <p:tgtEl>
                                          <p:spTgt spid="19"/>
                                        </p:tgtEl>
                                      </p:cBhvr>
                                    </p:animEffect>
                                  </p:childTnLst>
                                </p:cTn>
                              </p:par>
                            </p:childTnLst>
                          </p:cTn>
                        </p:par>
                        <p:par>
                          <p:cTn id="128" fill="hold">
                            <p:stCondLst>
                              <p:cond delay="500"/>
                            </p:stCondLst>
                            <p:childTnLst>
                              <p:par>
                                <p:cTn id="129" presetID="2" presetClass="entr" presetSubtype="4" fill="hold" nodeType="afterEffect">
                                  <p:stCondLst>
                                    <p:cond delay="0"/>
                                  </p:stCondLst>
                                  <p:childTnLst>
                                    <p:set>
                                      <p:cBhvr>
                                        <p:cTn id="130" dur="1" fill="hold">
                                          <p:stCondLst>
                                            <p:cond delay="0"/>
                                          </p:stCondLst>
                                        </p:cTn>
                                        <p:tgtEl>
                                          <p:spTgt spid="20"/>
                                        </p:tgtEl>
                                        <p:attrNameLst>
                                          <p:attrName>style.visibility</p:attrName>
                                        </p:attrNameLst>
                                      </p:cBhvr>
                                      <p:to>
                                        <p:strVal val="visible"/>
                                      </p:to>
                                    </p:set>
                                    <p:anim calcmode="lin" valueType="num">
                                      <p:cBhvr additive="base">
                                        <p:cTn id="131" dur="500" fill="hold"/>
                                        <p:tgtEl>
                                          <p:spTgt spid="20"/>
                                        </p:tgtEl>
                                        <p:attrNameLst>
                                          <p:attrName>ppt_x</p:attrName>
                                        </p:attrNameLst>
                                      </p:cBhvr>
                                      <p:tavLst>
                                        <p:tav tm="0">
                                          <p:val>
                                            <p:strVal val="#ppt_x"/>
                                          </p:val>
                                        </p:tav>
                                        <p:tav tm="100000">
                                          <p:val>
                                            <p:strVal val="#ppt_x"/>
                                          </p:val>
                                        </p:tav>
                                      </p:tavLst>
                                    </p:anim>
                                    <p:anim calcmode="lin" valueType="num">
                                      <p:cBhvr additive="base">
                                        <p:cTn id="132" dur="500" fill="hold"/>
                                        <p:tgtEl>
                                          <p:spTgt spid="20"/>
                                        </p:tgtEl>
                                        <p:attrNameLst>
                                          <p:attrName>ppt_y</p:attrName>
                                        </p:attrNameLst>
                                      </p:cBhvr>
                                      <p:tavLst>
                                        <p:tav tm="0">
                                          <p:val>
                                            <p:strVal val="1+#ppt_h/2"/>
                                          </p:val>
                                        </p:tav>
                                        <p:tav tm="100000">
                                          <p:val>
                                            <p:strVal val="#ppt_y"/>
                                          </p:val>
                                        </p:tav>
                                      </p:tavLst>
                                    </p:anim>
                                  </p:childTnLst>
                                </p:cTn>
                              </p:par>
                            </p:childTnLst>
                          </p:cTn>
                        </p:par>
                        <p:par>
                          <p:cTn id="133" fill="hold">
                            <p:stCondLst>
                              <p:cond delay="1000"/>
                            </p:stCondLst>
                            <p:childTnLst>
                              <p:par>
                                <p:cTn id="134" presetID="2" presetClass="entr" presetSubtype="4" fill="hold" nodeType="afterEffect">
                                  <p:stCondLst>
                                    <p:cond delay="0"/>
                                  </p:stCondLst>
                                  <p:childTnLst>
                                    <p:set>
                                      <p:cBhvr>
                                        <p:cTn id="135" dur="1" fill="hold">
                                          <p:stCondLst>
                                            <p:cond delay="0"/>
                                          </p:stCondLst>
                                        </p:cTn>
                                        <p:tgtEl>
                                          <p:spTgt spid="21"/>
                                        </p:tgtEl>
                                        <p:attrNameLst>
                                          <p:attrName>style.visibility</p:attrName>
                                        </p:attrNameLst>
                                      </p:cBhvr>
                                      <p:to>
                                        <p:strVal val="visible"/>
                                      </p:to>
                                    </p:set>
                                    <p:anim calcmode="lin" valueType="num">
                                      <p:cBhvr additive="base">
                                        <p:cTn id="136" dur="500" fill="hold"/>
                                        <p:tgtEl>
                                          <p:spTgt spid="21"/>
                                        </p:tgtEl>
                                        <p:attrNameLst>
                                          <p:attrName>ppt_x</p:attrName>
                                        </p:attrNameLst>
                                      </p:cBhvr>
                                      <p:tavLst>
                                        <p:tav tm="0">
                                          <p:val>
                                            <p:strVal val="#ppt_x"/>
                                          </p:val>
                                        </p:tav>
                                        <p:tav tm="100000">
                                          <p:val>
                                            <p:strVal val="#ppt_x"/>
                                          </p:val>
                                        </p:tav>
                                      </p:tavLst>
                                    </p:anim>
                                    <p:anim calcmode="lin" valueType="num">
                                      <p:cBhvr additive="base">
                                        <p:cTn id="13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build="allAtOnce"/>
      <p:bldP spid="7" grpId="1" build="allAtOnce"/>
      <p:bldP spid="10" grpId="0" build="allAtOnce"/>
      <p:bldP spid="10" grpId="1" build="allAtOnce"/>
      <p:bldP spid="13" grpId="0" build="allAtOnce"/>
      <p:bldP spid="13" grpId="1" build="allAtOnce"/>
      <p:bldP spid="16" grpId="0"/>
      <p:bldP spid="16" grpId="1"/>
      <p:bldP spid="19"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763000" cy="819912"/>
          </a:xfrm>
        </p:spPr>
        <p:txBody>
          <a:bodyPr>
            <a:normAutofit/>
          </a:bodyPr>
          <a:lstStyle/>
          <a:p>
            <a:pPr algn="ctr"/>
            <a:r>
              <a:rPr lang="vi-VN" sz="3600"/>
              <a:t>Ưu,nhược  </a:t>
            </a:r>
            <a:r>
              <a:rPr lang="vi-VN" sz="3600" dirty="0"/>
              <a:t>điểm RISC</a:t>
            </a:r>
            <a:endParaRPr lang="vi-VN" sz="3600" dirty="0"/>
          </a:p>
        </p:txBody>
      </p:sp>
      <p:sp>
        <p:nvSpPr>
          <p:cNvPr id="3" name="Content Placeholder 2"/>
          <p:cNvSpPr>
            <a:spLocks noGrp="1"/>
          </p:cNvSpPr>
          <p:nvPr>
            <p:ph idx="1"/>
          </p:nvPr>
        </p:nvSpPr>
        <p:spPr>
          <a:xfrm>
            <a:off x="137160" y="1127760"/>
            <a:ext cx="8763000" cy="5273040"/>
          </a:xfrm>
        </p:spPr>
        <p:txBody>
          <a:bodyPr/>
          <a:lstStyle/>
          <a:p>
            <a:pPr>
              <a:lnSpc>
                <a:spcPct val="110000"/>
              </a:lnSpc>
              <a:spcBef>
                <a:spcPts val="0"/>
              </a:spcBef>
              <a:buClr>
                <a:schemeClr val="tx1"/>
              </a:buClr>
              <a:buFont typeface="Wingdings" panose="05000000000000000000" pitchFamily="2" charset="2"/>
              <a:buChar char="§"/>
            </a:pPr>
            <a:r>
              <a:rPr lang="vi-VN" sz="2600">
                <a:latin typeface="+mj-lt"/>
              </a:rPr>
              <a:t>Ưu điểm</a:t>
            </a:r>
            <a:endParaRPr lang="en-US" sz="2600">
              <a:latin typeface="+mj-lt"/>
            </a:endParaRPr>
          </a:p>
          <a:p>
            <a:pPr lvl="1">
              <a:lnSpc>
                <a:spcPct val="110000"/>
              </a:lnSpc>
              <a:spcBef>
                <a:spcPts val="0"/>
              </a:spcBef>
              <a:buClr>
                <a:schemeClr val="tx1"/>
              </a:buClr>
              <a:buFont typeface="Arial" panose="020B0604020202020204" pitchFamily="34" charset="0"/>
              <a:buChar char="•"/>
            </a:pPr>
            <a:r>
              <a:rPr lang="vi-VN" sz="2400"/>
              <a:t>Tốc độ xử lí cao hơn CISC.</a:t>
            </a:r>
            <a:endParaRPr lang="en-US" sz="2400"/>
          </a:p>
          <a:p>
            <a:pPr lvl="1">
              <a:lnSpc>
                <a:spcPct val="110000"/>
              </a:lnSpc>
              <a:spcBef>
                <a:spcPts val="0"/>
              </a:spcBef>
              <a:buClr>
                <a:schemeClr val="tx1"/>
              </a:buClr>
              <a:buFont typeface="Arial" panose="020B0604020202020204" pitchFamily="34" charset="0"/>
              <a:buChar char="•"/>
            </a:pPr>
            <a:r>
              <a:rPr lang="vi-VN" sz="2400"/>
              <a:t>Chi phí thiết kế VXL RISC giảm.</a:t>
            </a:r>
            <a:endParaRPr lang="en-US" sz="2400"/>
          </a:p>
          <a:p>
            <a:pPr lvl="1">
              <a:lnSpc>
                <a:spcPct val="110000"/>
              </a:lnSpc>
              <a:spcBef>
                <a:spcPts val="0"/>
              </a:spcBef>
              <a:buClr>
                <a:schemeClr val="tx1"/>
              </a:buClr>
              <a:buFont typeface="Arial" panose="020B0604020202020204" pitchFamily="34" charset="0"/>
              <a:buChar char="•"/>
            </a:pPr>
            <a:r>
              <a:rPr lang="vi-VN" sz="2400"/>
              <a:t>Độ tin cậy cao.</a:t>
            </a:r>
            <a:endParaRPr lang="en-US" sz="2400"/>
          </a:p>
          <a:p>
            <a:pPr lvl="1">
              <a:lnSpc>
                <a:spcPct val="110000"/>
              </a:lnSpc>
              <a:spcBef>
                <a:spcPts val="0"/>
              </a:spcBef>
              <a:buClr>
                <a:schemeClr val="tx1"/>
              </a:buClr>
              <a:buFont typeface="Arial" panose="020B0604020202020204" pitchFamily="34" charset="0"/>
              <a:buChar char="•"/>
            </a:pPr>
            <a:r>
              <a:rPr lang="vi-VN" sz="2400"/>
              <a:t>Hỗ trợ ngôn ngữ bậc cao.</a:t>
            </a:r>
            <a:endParaRPr lang="en-US" sz="2400"/>
          </a:p>
          <a:p>
            <a:pPr>
              <a:lnSpc>
                <a:spcPct val="110000"/>
              </a:lnSpc>
              <a:spcBef>
                <a:spcPts val="0"/>
              </a:spcBef>
              <a:buClr>
                <a:schemeClr val="tx1"/>
              </a:buClr>
              <a:buFont typeface="Wingdings" panose="05000000000000000000" pitchFamily="2" charset="2"/>
              <a:buChar char="§"/>
            </a:pPr>
            <a:r>
              <a:rPr lang="en-US" sz="2600">
                <a:latin typeface="+mj-lt"/>
              </a:rPr>
              <a:t>Nhược điểm</a:t>
            </a:r>
            <a:endParaRPr lang="en-US" sz="260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Các chương trình dài hơn so với chương trình CISC</a:t>
            </a:r>
            <a:r>
              <a:rPr lang="en-US" sz="2400" b="0">
                <a:latin typeface="+mj-lt"/>
              </a:rPr>
              <a:t>.</a:t>
            </a:r>
            <a:endParaRPr lang="en-US" sz="2400" b="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Cần thiết phải tính các địa chỉ hiệu dụng vì không có nhiều cách định vị.</a:t>
            </a:r>
            <a:endParaRPr lang="en-US" sz="2400" b="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Có ít lệnh trợ giúp cho ngôn ngữ cấp cao</a:t>
            </a:r>
            <a:r>
              <a:rPr lang="en-US" sz="2400" b="0">
                <a:latin typeface="+mj-lt"/>
              </a:rPr>
              <a:t>.</a:t>
            </a:r>
            <a:endParaRPr lang="en-US" sz="2400" b="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Cấm thâm nhập bộ nhớ đối với tất cả các lệnh ngoại trừ các lệnh đọc và ghi vào bộ nhớ </a:t>
            </a:r>
            <a:r>
              <a:rPr lang="en-US" sz="2400"/>
              <a:t>=&gt;</a:t>
            </a:r>
            <a:r>
              <a:rPr lang="vi-VN" sz="2400" b="0">
                <a:latin typeface="+mj-lt"/>
              </a:rPr>
              <a:t> dùng nhiều lệnh để làm một công việc nhất định.</a:t>
            </a:r>
            <a:endParaRPr lang="en-US" sz="2400" b="0">
              <a:latin typeface="+mj-lt"/>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0" end="0"/>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8"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1" end="1"/>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3"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4" dur="1000"/>
                                        <p:tgtEl>
                                          <p:spTgt spid="3">
                                            <p:txEl>
                                              <p:pRg st="2" end="2"/>
                                            </p:txEl>
                                          </p:spTgt>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8"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9" dur="1000"/>
                                        <p:tgtEl>
                                          <p:spTgt spid="3">
                                            <p:txEl>
                                              <p:pRg st="3" end="3"/>
                                            </p:txEl>
                                          </p:spTgt>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3"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0"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1" dur="1000"/>
                                        <p:tgtEl>
                                          <p:spTgt spid="3">
                                            <p:txEl>
                                              <p:pRg st="5" end="5"/>
                                            </p:txEl>
                                          </p:spTgt>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45"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46" dur="1000"/>
                                        <p:tgtEl>
                                          <p:spTgt spid="3">
                                            <p:txEl>
                                              <p:pRg st="6" end="6"/>
                                            </p:txEl>
                                          </p:spTgt>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7" end="7"/>
                                            </p:txEl>
                                          </p:spTgt>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p:cTn id="54"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55"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56" dur="1000"/>
                                        <p:tgtEl>
                                          <p:spTgt spid="3">
                                            <p:txEl>
                                              <p:pRg st="8" end="8"/>
                                            </p:txEl>
                                          </p:spTgt>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p:cTn id="59"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60"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6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p:nvPr/>
        </p:nvSpPr>
        <p:spPr>
          <a:xfrm>
            <a:off x="106680" y="152400"/>
            <a:ext cx="9037320" cy="800100"/>
          </a:xfrm>
          <a:prstGeom prst="rect">
            <a:avLst/>
          </a:prstGeom>
        </p:spPr>
        <p:txBody>
          <a:bodyPr vert="horz" lIns="0" rIns="0" bIns="0" anchor="b">
            <a:noAutofit/>
          </a:bodyPr>
          <a:lstStyle/>
          <a:p>
            <a:pPr marL="0" marR="0" lvl="0" indent="0" defTabSz="914400" rtl="0" eaLnBrk="1" fontAlgn="auto" latinLnBrk="0" hangingPunct="1">
              <a:lnSpc>
                <a:spcPct val="100000"/>
              </a:lnSpc>
              <a:spcBef>
                <a:spcPct val="0"/>
              </a:spcBef>
              <a:spcAft>
                <a:spcPts val="0"/>
              </a:spcAft>
              <a:buClrTx/>
              <a:buSzTx/>
              <a:buFontTx/>
              <a:buNone/>
              <a:defRPr/>
            </a:pPr>
            <a:r>
              <a:rPr kumimoji="0" lang="en-US" sz="4000" b="1" strike="noStrike" kern="1200" cap="none" spc="0" normalizeH="0" baseline="0" noProof="0" dirty="0" err="1">
                <a:ln>
                  <a:noFill/>
                </a:ln>
                <a:effectLst/>
                <a:uLnTx/>
                <a:uFillTx/>
                <a:latin typeface="+mj-lt"/>
                <a:ea typeface="+mj-ea"/>
                <a:cs typeface="Times New Roman" panose="02020603050405020304" pitchFamily="18" charset="0"/>
              </a:rPr>
              <a:t>Kiến</a:t>
            </a:r>
            <a:r>
              <a:rPr kumimoji="0" lang="en-US" sz="4000" b="1" strike="noStrike" kern="1200" cap="none" spc="0" normalizeH="0" noProof="0" dirty="0">
                <a:ln>
                  <a:noFill/>
                </a:ln>
                <a:effectLst/>
                <a:uLnTx/>
                <a:uFillTx/>
                <a:latin typeface="+mj-lt"/>
                <a:ea typeface="+mj-ea"/>
                <a:cs typeface="Times New Roman" panose="02020603050405020304" pitchFamily="18" charset="0"/>
              </a:rPr>
              <a:t> </a:t>
            </a:r>
            <a:r>
              <a:rPr kumimoji="0" lang="en-US" sz="4000" b="1" strike="noStrike" kern="1200" cap="none" spc="0" normalizeH="0" noProof="0" dirty="0" err="1">
                <a:ln>
                  <a:noFill/>
                </a:ln>
                <a:effectLst/>
                <a:uLnTx/>
                <a:uFillTx/>
                <a:latin typeface="+mj-lt"/>
                <a:ea typeface="+mj-ea"/>
                <a:cs typeface="Times New Roman" panose="02020603050405020304" pitchFamily="18" charset="0"/>
              </a:rPr>
              <a:t>trúc</a:t>
            </a:r>
            <a:r>
              <a:rPr kumimoji="0" lang="en-US" sz="4000" b="1" strike="noStrike" kern="1200" cap="none" spc="0" normalizeH="0" noProof="0" dirty="0">
                <a:ln>
                  <a:noFill/>
                </a:ln>
                <a:effectLst/>
                <a:uLnTx/>
                <a:uFillTx/>
                <a:latin typeface="+mj-lt"/>
                <a:ea typeface="+mj-ea"/>
                <a:cs typeface="Times New Roman" panose="02020603050405020304" pitchFamily="18" charset="0"/>
              </a:rPr>
              <a:t> CISC</a:t>
            </a:r>
            <a:endParaRPr kumimoji="0" lang="en-US" sz="4000" b="1" strike="noStrike" kern="1200" cap="none" spc="0" normalizeH="0" baseline="0" noProof="0" dirty="0">
              <a:ln>
                <a:noFill/>
              </a:ln>
              <a:effectLst/>
              <a:uLnTx/>
              <a:uFillTx/>
              <a:latin typeface="+mj-lt"/>
              <a:ea typeface="+mj-ea"/>
              <a:cs typeface="Times New Roman" panose="02020603050405020304" pitchFamily="18" charset="0"/>
            </a:endParaRPr>
          </a:p>
        </p:txBody>
      </p:sp>
      <p:sp>
        <p:nvSpPr>
          <p:cNvPr id="12" name="Subtitle 2"/>
          <p:cNvSpPr txBox="1"/>
          <p:nvPr/>
        </p:nvSpPr>
        <p:spPr>
          <a:xfrm>
            <a:off x="99060" y="1196340"/>
            <a:ext cx="8991600" cy="5105400"/>
          </a:xfrm>
          <a:prstGeom prst="rect">
            <a:avLst/>
          </a:prstGeom>
        </p:spPr>
        <p:txBody>
          <a:bodyPr vert="horz">
            <a:noAutofit/>
          </a:bodyPr>
          <a:lstStyle/>
          <a:p>
            <a:pPr marL="342900" indent="-342900" algn="l">
              <a:lnSpc>
                <a:spcPct val="110000"/>
              </a:lnSpc>
              <a:spcBef>
                <a:spcPts val="0"/>
              </a:spcBef>
              <a:spcAft>
                <a:spcPts val="0"/>
              </a:spcAft>
              <a:buClr>
                <a:schemeClr val="tx1"/>
              </a:buClr>
              <a:buSzPct val="95000"/>
              <a:buFont typeface="Wingdings" panose="05000000000000000000" pitchFamily="2" charset="2"/>
              <a:buChar char="§"/>
            </a:pPr>
            <a:r>
              <a:rPr kumimoji="0" lang="en-US" sz="2800" strike="noStrike" kern="1200" cap="none" spc="0" normalizeH="0" baseline="0" noProof="0">
                <a:ln>
                  <a:noFill/>
                </a:ln>
                <a:solidFill>
                  <a:schemeClr val="tx1"/>
                </a:solidFill>
                <a:effectLst/>
                <a:uLnTx/>
                <a:uFillTx/>
                <a:latin typeface="+mj-lt"/>
                <a:cs typeface="Times New Roman" panose="02020603050405020304" pitchFamily="18" charset="0"/>
              </a:rPr>
              <a:t>Khái</a:t>
            </a:r>
            <a:r>
              <a:rPr kumimoji="0" lang="en-US" sz="2800" strike="noStrike" kern="1200" cap="none" spc="0" normalizeH="0" noProof="0">
                <a:ln>
                  <a:noFill/>
                </a:ln>
                <a:solidFill>
                  <a:schemeClr val="tx1"/>
                </a:solidFill>
                <a:effectLst/>
                <a:uLnTx/>
                <a:uFillTx/>
                <a:latin typeface="+mj-lt"/>
                <a:cs typeface="Times New Roman" panose="02020603050405020304" pitchFamily="18" charset="0"/>
              </a:rPr>
              <a:t> niệm </a:t>
            </a:r>
            <a:r>
              <a:rPr lang="en-US" sz="2800">
                <a:solidFill>
                  <a:schemeClr val="tx1"/>
                </a:solidFill>
                <a:latin typeface="+mj-lt"/>
              </a:rPr>
              <a:t>CISC</a:t>
            </a:r>
            <a:r>
              <a:rPr lang="en-US" sz="2800" b="0">
                <a:solidFill>
                  <a:schemeClr val="tx1"/>
                </a:solidFill>
                <a:latin typeface="+mj-lt"/>
              </a:rPr>
              <a:t>-Complex Instruction Set Computer</a:t>
            </a:r>
            <a:endParaRPr lang="en-US" sz="2800" b="0">
              <a:solidFill>
                <a:schemeClr val="tx1"/>
              </a:solidFill>
              <a:latin typeface="+mj-lt"/>
            </a:endParaRPr>
          </a:p>
          <a:p>
            <a:pPr algn="l">
              <a:lnSpc>
                <a:spcPct val="110000"/>
              </a:lnSpc>
              <a:spcBef>
                <a:spcPts val="0"/>
              </a:spcBef>
              <a:spcAft>
                <a:spcPts val="0"/>
              </a:spcAft>
              <a:buClr>
                <a:schemeClr val="tx1"/>
              </a:buClr>
              <a:buSzPct val="95000"/>
            </a:pPr>
            <a:r>
              <a:rPr lang="en-US" sz="2800" b="0">
                <a:solidFill>
                  <a:schemeClr val="tx1"/>
                </a:solidFill>
                <a:latin typeface="+mj-lt"/>
              </a:rPr>
              <a:t>Tập lệnh lớn và có nhiều lệnh phức tạp.</a:t>
            </a:r>
            <a:endParaRPr lang="en-US" sz="2800" b="0">
              <a:solidFill>
                <a:schemeClr val="tx1"/>
              </a:solidFill>
              <a:latin typeface="+mj-lt"/>
            </a:endParaRPr>
          </a:p>
          <a:p>
            <a:pPr marL="351155" indent="-351155" algn="l">
              <a:lnSpc>
                <a:spcPct val="110000"/>
              </a:lnSpc>
              <a:spcBef>
                <a:spcPts val="0"/>
              </a:spcBef>
              <a:spcAft>
                <a:spcPts val="0"/>
              </a:spcAft>
              <a:buClr>
                <a:schemeClr val="tx1"/>
              </a:buClr>
              <a:buSzPct val="95000"/>
              <a:buFont typeface="Wingdings" panose="05000000000000000000" pitchFamily="2" charset="2"/>
              <a:buChar char="§"/>
            </a:pPr>
            <a:r>
              <a:rPr lang="en-US" sz="2800">
                <a:solidFill>
                  <a:schemeClr val="tx1"/>
                </a:solidFill>
                <a:latin typeface="+mj-lt"/>
                <a:cs typeface="Times New Roman" panose="02020603050405020304" pitchFamily="18" charset="0"/>
              </a:rPr>
              <a:t>Định hướng </a:t>
            </a:r>
            <a:r>
              <a:rPr lang="vi-VN" sz="2800">
                <a:solidFill>
                  <a:schemeClr val="tx1"/>
                </a:solidFill>
                <a:latin typeface="+mj-lt"/>
                <a:cs typeface="Times New Roman" panose="02020603050405020304" pitchFamily="18" charset="0"/>
              </a:rPr>
              <a:t>thiết k</a:t>
            </a:r>
            <a:r>
              <a:rPr lang="en-US" sz="2800">
                <a:solidFill>
                  <a:schemeClr val="tx1"/>
                </a:solidFill>
                <a:latin typeface="+mj-lt"/>
                <a:cs typeface="Times New Roman" panose="02020603050405020304" pitchFamily="18" charset="0"/>
              </a:rPr>
              <a:t>ế</a:t>
            </a:r>
            <a:r>
              <a:rPr lang="vi-VN" sz="2800">
                <a:solidFill>
                  <a:schemeClr val="tx1"/>
                </a:solidFill>
                <a:latin typeface="+mj-lt"/>
                <a:cs typeface="Times New Roman" panose="02020603050405020304" pitchFamily="18" charset="0"/>
              </a:rPr>
              <a:t> CISC</a:t>
            </a:r>
            <a:endParaRPr lang="en-US" sz="2800">
              <a:solidFill>
                <a:schemeClr val="tx1"/>
              </a:solidFill>
              <a:latin typeface="+mj-lt"/>
              <a:cs typeface="Times New Roman" panose="02020603050405020304" pitchFamily="18" charset="0"/>
            </a:endParaRPr>
          </a:p>
          <a:p>
            <a:pPr marL="914400" lvl="1" indent="-457200" algn="l">
              <a:lnSpc>
                <a:spcPct val="110000"/>
              </a:lnSpc>
              <a:spcBef>
                <a:spcPts val="0"/>
              </a:spcBef>
              <a:spcAft>
                <a:spcPts val="0"/>
              </a:spcAft>
              <a:buClr>
                <a:schemeClr val="tx1"/>
              </a:buClr>
              <a:buSzPct val="95000"/>
              <a:buFont typeface="Arial" panose="020B0604020202020204" pitchFamily="34" charset="0"/>
              <a:buChar char="•"/>
            </a:pPr>
            <a:r>
              <a:rPr lang="vi-VN" sz="2600" b="0">
                <a:solidFill>
                  <a:schemeClr val="tx1"/>
                </a:solidFill>
                <a:latin typeface="+mj-lt"/>
              </a:rPr>
              <a:t>Xuất hiện ra từ những năm 1960</a:t>
            </a:r>
            <a:r>
              <a:rPr lang="en-US" sz="2600" b="0">
                <a:solidFill>
                  <a:schemeClr val="tx1"/>
                </a:solidFill>
                <a:latin typeface="+mj-lt"/>
              </a:rPr>
              <a:t>, c</a:t>
            </a:r>
            <a:r>
              <a:rPr lang="vi-VN" sz="2600" b="0">
                <a:solidFill>
                  <a:schemeClr val="tx1"/>
                </a:solidFill>
                <a:latin typeface="+mj-lt"/>
              </a:rPr>
              <a:t>ác chương trình dịch khó dùng các thanh ghi, các vi lệnh được thực hiện nhanh hơn các lệnh và cần thiết </a:t>
            </a:r>
            <a:r>
              <a:rPr lang="en-US" sz="2600" b="0">
                <a:solidFill>
                  <a:schemeClr val="tx1"/>
                </a:solidFill>
                <a:latin typeface="+mj-lt"/>
              </a:rPr>
              <a:t>g</a:t>
            </a:r>
            <a:r>
              <a:rPr lang="vi-VN" sz="2600" b="0">
                <a:solidFill>
                  <a:schemeClr val="tx1"/>
                </a:solidFill>
                <a:latin typeface="+mj-lt"/>
              </a:rPr>
              <a:t>iảm độ dài các chương trình.</a:t>
            </a:r>
            <a:endParaRPr lang="en-US" sz="2600" b="0">
              <a:solidFill>
                <a:schemeClr val="tx1"/>
              </a:solidFill>
              <a:latin typeface="+mj-lt"/>
            </a:endParaRPr>
          </a:p>
          <a:p>
            <a:pPr marL="914400" lvl="1" indent="-457200" algn="l">
              <a:lnSpc>
                <a:spcPct val="110000"/>
              </a:lnSpc>
              <a:spcBef>
                <a:spcPts val="0"/>
              </a:spcBef>
              <a:spcAft>
                <a:spcPts val="0"/>
              </a:spcAft>
              <a:buClr>
                <a:schemeClr val="tx1"/>
              </a:buClr>
              <a:buSzPct val="95000"/>
              <a:buFont typeface="Arial" panose="020B0604020202020204" pitchFamily="34" charset="0"/>
              <a:buChar char="•"/>
            </a:pPr>
            <a:r>
              <a:rPr lang="en-US" sz="2600" b="0">
                <a:solidFill>
                  <a:schemeClr val="tx1"/>
                </a:solidFill>
                <a:latin typeface="+mj-lt"/>
              </a:rPr>
              <a:t>Ư</a:t>
            </a:r>
            <a:r>
              <a:rPr lang="vi-VN" sz="2600" b="0">
                <a:solidFill>
                  <a:schemeClr val="tx1"/>
                </a:solidFill>
                <a:latin typeface="+mj-lt"/>
              </a:rPr>
              <a:t>u tiên chọn các kiểu ô nhớ - ô nhớ và ô nhớ - thanh ghi, với những lệnh phức tạp và dùng nhiều kiểu định vị </a:t>
            </a:r>
            <a:r>
              <a:rPr lang="en-US" sz="2600" b="0">
                <a:solidFill>
                  <a:schemeClr val="tx1"/>
                </a:solidFill>
                <a:latin typeface="+mj-lt"/>
              </a:rPr>
              <a:t>=&gt; </a:t>
            </a:r>
            <a:r>
              <a:rPr lang="vi-VN" sz="2600" b="0">
                <a:solidFill>
                  <a:schemeClr val="tx1"/>
                </a:solidFill>
                <a:latin typeface="+mj-lt"/>
              </a:rPr>
              <a:t>các lệnh có chiều dài thay đổi</a:t>
            </a:r>
            <a:r>
              <a:rPr lang="en-US" sz="2600" b="0">
                <a:solidFill>
                  <a:schemeClr val="tx1"/>
                </a:solidFill>
                <a:latin typeface="+mj-lt"/>
              </a:rPr>
              <a:t>.</a:t>
            </a:r>
            <a:endParaRPr lang="en-US" sz="2600" b="0">
              <a:solidFill>
                <a:schemeClr val="tx1"/>
              </a:solidFill>
              <a:latin typeface="+mj-lt"/>
            </a:endParaRPr>
          </a:p>
          <a:p>
            <a:pPr marL="914400" lvl="1" indent="-457200" algn="l">
              <a:lnSpc>
                <a:spcPct val="110000"/>
              </a:lnSpc>
              <a:spcBef>
                <a:spcPts val="0"/>
              </a:spcBef>
              <a:spcAft>
                <a:spcPts val="0"/>
              </a:spcAft>
              <a:buClr>
                <a:schemeClr val="tx1"/>
              </a:buClr>
              <a:buSzPct val="95000"/>
              <a:buFont typeface="Arial" panose="020B0604020202020204" pitchFamily="34" charset="0"/>
              <a:buChar char="•"/>
            </a:pPr>
            <a:r>
              <a:rPr lang="en-US" sz="2600" b="0">
                <a:solidFill>
                  <a:schemeClr val="tx1"/>
                </a:solidFill>
                <a:latin typeface="+mj-lt"/>
              </a:rPr>
              <a:t>M</a:t>
            </a:r>
            <a:r>
              <a:rPr lang="vi-VN" sz="2600" b="0">
                <a:solidFill>
                  <a:schemeClr val="tx1"/>
                </a:solidFill>
                <a:latin typeface="+mj-lt"/>
              </a:rPr>
              <a:t>ỗi lệnh có thể thực hiện</a:t>
            </a:r>
            <a:r>
              <a:rPr lang="en-US" sz="2600" b="0">
                <a:solidFill>
                  <a:schemeClr val="tx1"/>
                </a:solidFill>
                <a:latin typeface="+mj-lt"/>
              </a:rPr>
              <a:t> </a:t>
            </a:r>
            <a:r>
              <a:rPr lang="vi-VN" sz="2600" b="0">
                <a:solidFill>
                  <a:schemeClr val="tx1"/>
                </a:solidFill>
                <a:latin typeface="+mj-lt"/>
              </a:rPr>
              <a:t>nhiều chức nă</a:t>
            </a:r>
            <a:r>
              <a:rPr lang="en-US" sz="2600" b="0">
                <a:solidFill>
                  <a:schemeClr val="tx1"/>
                </a:solidFill>
                <a:latin typeface="+mj-lt"/>
              </a:rPr>
              <a:t>ng.</a:t>
            </a:r>
            <a:endParaRPr lang="en-US" sz="2600" b="0">
              <a:solidFill>
                <a:schemeClr val="tx1"/>
              </a:solidFill>
              <a:latin typeface="+mj-lt"/>
            </a:endParaRPr>
          </a:p>
          <a:p>
            <a:pPr algn="l">
              <a:lnSpc>
                <a:spcPct val="110000"/>
              </a:lnSpc>
              <a:spcBef>
                <a:spcPts val="0"/>
              </a:spcBef>
              <a:spcAft>
                <a:spcPts val="0"/>
              </a:spcAft>
              <a:buClr>
                <a:schemeClr val="tx1"/>
              </a:buClr>
              <a:buSzPct val="95000"/>
            </a:pPr>
            <a:endParaRPr lang="vi-VN" sz="2800" b="0">
              <a:solidFill>
                <a:schemeClr val="tx1"/>
              </a:solidFill>
              <a:latin typeface="+mj-lt"/>
            </a:endParaRPr>
          </a:p>
        </p:txBody>
      </p:sp>
      <p:sp>
        <p:nvSpPr>
          <p:cNvPr id="14" name="Subtitle 2"/>
          <p:cNvSpPr txBox="1"/>
          <p:nvPr/>
        </p:nvSpPr>
        <p:spPr>
          <a:xfrm>
            <a:off x="685800" y="4038600"/>
            <a:ext cx="7772400" cy="2286000"/>
          </a:xfrm>
          <a:prstGeom prst="rect">
            <a:avLst/>
          </a:prstGeom>
        </p:spPr>
        <p:txBody>
          <a:bodyPr vert="horz">
            <a:normAutofit/>
          </a:bodyPr>
          <a:lstStyle/>
          <a:p>
            <a:pPr marL="457200" marR="0" lvl="0" indent="-457200" algn="l" defTabSz="914400" rtl="0" eaLnBrk="1" fontAlgn="auto" latinLnBrk="0" hangingPunct="1">
              <a:lnSpc>
                <a:spcPct val="100000"/>
              </a:lnSpc>
              <a:spcBef>
                <a:spcPts val="200"/>
              </a:spcBef>
              <a:spcAft>
                <a:spcPts val="200"/>
              </a:spcAft>
              <a:buClr>
                <a:schemeClr val="accent3"/>
              </a:buClr>
              <a:buSzPct val="95000"/>
              <a:buFont typeface="Wingdings 2" panose="05020102010507070707"/>
              <a:buChar char=""/>
              <a:defRPr/>
            </a:pPr>
            <a:endParaRPr kumimoji="0" lang="en-US" sz="2800" b="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down)">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wipe(down)">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wipe(down)">
                                      <p:cBhvr>
                                        <p:cTn id="22" dur="500"/>
                                        <p:tgtEl>
                                          <p:spTgt spid="12">
                                            <p:txEl>
                                              <p:pRg st="2" end="2"/>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Effect transition="in" filter="wipe(down)">
                                      <p:cBhvr>
                                        <p:cTn id="25" dur="500"/>
                                        <p:tgtEl>
                                          <p:spTgt spid="12">
                                            <p:txEl>
                                              <p:pRg st="3" end="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Effect transition="in" filter="wipe(down)">
                                      <p:cBhvr>
                                        <p:cTn id="28" dur="500"/>
                                        <p:tgtEl>
                                          <p:spTgt spid="12">
                                            <p:txEl>
                                              <p:pRg st="4" end="4"/>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Effect transition="in" filter="wipe(down)">
                                      <p:cBhvr>
                                        <p:cTn id="31"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763000" cy="819912"/>
          </a:xfrm>
        </p:spPr>
        <p:txBody>
          <a:bodyPr>
            <a:normAutofit/>
          </a:bodyPr>
          <a:lstStyle/>
          <a:p>
            <a:pPr algn="ctr"/>
            <a:r>
              <a:rPr lang="vi-VN" sz="3600"/>
              <a:t>Ưu,nhược  điểm </a:t>
            </a:r>
            <a:r>
              <a:rPr lang="en-US" sz="3600"/>
              <a:t>C</a:t>
            </a:r>
            <a:r>
              <a:rPr lang="vi-VN" sz="3600"/>
              <a:t>ISC</a:t>
            </a:r>
            <a:endParaRPr lang="vi-VN" sz="3600" dirty="0"/>
          </a:p>
        </p:txBody>
      </p:sp>
      <p:sp>
        <p:nvSpPr>
          <p:cNvPr id="3" name="Content Placeholder 2"/>
          <p:cNvSpPr>
            <a:spLocks noGrp="1"/>
          </p:cNvSpPr>
          <p:nvPr>
            <p:ph idx="1"/>
          </p:nvPr>
        </p:nvSpPr>
        <p:spPr>
          <a:xfrm>
            <a:off x="137160" y="1203960"/>
            <a:ext cx="8763000" cy="5273040"/>
          </a:xfrm>
        </p:spPr>
        <p:txBody>
          <a:bodyPr/>
          <a:lstStyle/>
          <a:p>
            <a:pPr>
              <a:lnSpc>
                <a:spcPct val="110000"/>
              </a:lnSpc>
              <a:spcBef>
                <a:spcPts val="0"/>
              </a:spcBef>
              <a:buClr>
                <a:schemeClr val="tx1"/>
              </a:buClr>
              <a:buFont typeface="Wingdings" panose="05000000000000000000" pitchFamily="2" charset="2"/>
              <a:buChar char="§"/>
            </a:pPr>
            <a:r>
              <a:rPr lang="vi-VN" sz="2600" b="0">
                <a:latin typeface="+mj-lt"/>
              </a:rPr>
              <a:t>Ưu điểm</a:t>
            </a:r>
            <a:endParaRPr lang="en-US" sz="2600" b="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Chương trình ngắn hơn so với kiến trúc RISC</a:t>
            </a:r>
            <a:r>
              <a:rPr lang="en-US" sz="2400" b="0">
                <a:latin typeface="+mj-lt"/>
              </a:rPr>
              <a:t>.</a:t>
            </a:r>
            <a:endParaRPr lang="en-US" sz="2400" b="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Số lệnh để thực hiện trương chình ít hơn.</a:t>
            </a:r>
            <a:r>
              <a:rPr lang="en-US" sz="2400" b="0">
                <a:latin typeface="+mj-lt"/>
              </a:rPr>
              <a:t> </a:t>
            </a:r>
            <a:r>
              <a:rPr lang="vi-VN" sz="2400" b="0">
                <a:latin typeface="+mj-lt"/>
              </a:rPr>
              <a:t>Khả năng thâm nhập bộ nhớ dễ dàng hơn.</a:t>
            </a:r>
            <a:endParaRPr lang="en-US" sz="2400" b="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Các bộ xử lý CISC trợ giúp mạnh hơn các ngôn ngữ cao cấp nhờ có tập lệnh phức tạp. </a:t>
            </a:r>
            <a:endParaRPr lang="vi-VN" sz="2400" b="0">
              <a:latin typeface="+mj-lt"/>
            </a:endParaRPr>
          </a:p>
          <a:p>
            <a:pPr>
              <a:lnSpc>
                <a:spcPct val="110000"/>
              </a:lnSpc>
              <a:spcBef>
                <a:spcPts val="0"/>
              </a:spcBef>
              <a:buClr>
                <a:schemeClr val="tx1"/>
              </a:buClr>
              <a:buFont typeface="Wingdings" panose="05000000000000000000" pitchFamily="2" charset="2"/>
              <a:buChar char="§"/>
            </a:pPr>
            <a:r>
              <a:rPr lang="en-US" sz="2600" b="0">
                <a:latin typeface="+mj-lt"/>
              </a:rPr>
              <a:t>Nhược điểm</a:t>
            </a:r>
            <a:endParaRPr lang="en-US" sz="2600" b="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Diện tích của bộ xử lý dùng cho bộ điều khiển lớn. Giảm khả năng tích hợp thêm vào vi xử</a:t>
            </a:r>
            <a:r>
              <a:rPr lang="en-US" sz="2400" b="0">
                <a:latin typeface="+mj-lt"/>
              </a:rPr>
              <a:t> </a:t>
            </a:r>
            <a:r>
              <a:rPr lang="vi-VN" sz="2400" b="0">
                <a:latin typeface="+mj-lt"/>
              </a:rPr>
              <a:t>lý.</a:t>
            </a:r>
            <a:endParaRPr lang="en-US" sz="2400" b="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Tốc độ tính toán còn chậm.</a:t>
            </a:r>
            <a:endParaRPr lang="en-US" sz="2400" b="0">
              <a:latin typeface="+mj-lt"/>
            </a:endParaRPr>
          </a:p>
          <a:p>
            <a:pPr lvl="1">
              <a:lnSpc>
                <a:spcPct val="110000"/>
              </a:lnSpc>
              <a:spcBef>
                <a:spcPts val="0"/>
              </a:spcBef>
              <a:buClr>
                <a:schemeClr val="tx1"/>
              </a:buClr>
              <a:buFont typeface="Arial" panose="020B0604020202020204" pitchFamily="34" charset="0"/>
              <a:buChar char="•"/>
            </a:pPr>
            <a:r>
              <a:rPr lang="vi-VN" sz="2400" b="0">
                <a:latin typeface="+mj-lt"/>
              </a:rPr>
              <a:t>Thời gian xây dựng xong bộ vi xử lý lâu hơn do các câu lệnh phức tạp</a:t>
            </a:r>
            <a:r>
              <a:rPr lang="en-US" sz="2400" b="0">
                <a:latin typeface="+mj-lt"/>
              </a:rPr>
              <a:t> =&gt; </a:t>
            </a:r>
            <a:r>
              <a:rPr lang="vi-VN" sz="2400" b="0">
                <a:latin typeface="+mj-lt"/>
              </a:rPr>
              <a:t>khả năng xảy ra rủi ro nhiều</a:t>
            </a:r>
            <a:r>
              <a:rPr lang="en-US" sz="2400" b="0">
                <a:latin typeface="+mj-lt"/>
              </a:rPr>
              <a:t>.</a:t>
            </a:r>
            <a:endParaRPr lang="en-US" sz="2400" b="0" dirty="0">
              <a:latin typeface="+mj-lt"/>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0" end="0"/>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8"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1" end="1"/>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3"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4" dur="1000"/>
                                        <p:tgtEl>
                                          <p:spTgt spid="3">
                                            <p:txEl>
                                              <p:pRg st="2" end="2"/>
                                            </p:txEl>
                                          </p:spTgt>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8"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9" dur="1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5"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6" dur="1000"/>
                                        <p:tgtEl>
                                          <p:spTgt spid="3">
                                            <p:txEl>
                                              <p:pRg st="4" end="4"/>
                                            </p:txEl>
                                          </p:spTgt>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0"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1" dur="1000"/>
                                        <p:tgtEl>
                                          <p:spTgt spid="3">
                                            <p:txEl>
                                              <p:pRg st="5" end="5"/>
                                            </p:txEl>
                                          </p:spTgt>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45"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46" dur="1000"/>
                                        <p:tgtEl>
                                          <p:spTgt spid="3">
                                            <p:txEl>
                                              <p:pRg st="6" end="6"/>
                                            </p:txEl>
                                          </p:spTgt>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ctr"/>
            <a:r>
              <a:rPr lang="en-US"/>
              <a:t>So sánh  </a:t>
            </a:r>
            <a:endParaRPr lang="en-US"/>
          </a:p>
        </p:txBody>
      </p:sp>
      <p:sp>
        <p:nvSpPr>
          <p:cNvPr id="8" name="Text Placeholder 7"/>
          <p:cNvSpPr>
            <a:spLocks noGrp="1"/>
          </p:cNvSpPr>
          <p:nvPr>
            <p:ph type="body" idx="1"/>
          </p:nvPr>
        </p:nvSpPr>
        <p:spPr>
          <a:xfrm>
            <a:off x="0" y="533400"/>
            <a:ext cx="4040188" cy="457200"/>
          </a:xfrm>
        </p:spPr>
        <p:txBody>
          <a:bodyPr/>
          <a:lstStyle/>
          <a:p>
            <a:pPr algn="ctr"/>
            <a:r>
              <a:rPr lang="en-US" sz="2800">
                <a:solidFill>
                  <a:schemeClr val="bg1"/>
                </a:solidFill>
                <a:latin typeface="+mj-lt"/>
              </a:rPr>
              <a:t>RISC</a:t>
            </a:r>
            <a:r>
              <a:rPr lang="en-US">
                <a:solidFill>
                  <a:schemeClr val="bg1"/>
                </a:solidFill>
                <a:latin typeface="+mj-lt"/>
              </a:rPr>
              <a:t>	</a:t>
            </a:r>
            <a:endParaRPr lang="en-US">
              <a:solidFill>
                <a:schemeClr val="bg1"/>
              </a:solidFill>
              <a:latin typeface="+mj-lt"/>
            </a:endParaRPr>
          </a:p>
        </p:txBody>
      </p:sp>
      <p:sp>
        <p:nvSpPr>
          <p:cNvPr id="9" name="Content Placeholder 8"/>
          <p:cNvSpPr>
            <a:spLocks noGrp="1"/>
          </p:cNvSpPr>
          <p:nvPr>
            <p:ph sz="half" idx="2"/>
          </p:nvPr>
        </p:nvSpPr>
        <p:spPr>
          <a:xfrm>
            <a:off x="152400" y="1066800"/>
            <a:ext cx="4344988" cy="5745480"/>
          </a:xfrm>
        </p:spPr>
        <p:txBody>
          <a:bodyPr/>
          <a:lstStyle/>
          <a:p>
            <a:pPr>
              <a:buClr>
                <a:schemeClr val="tx1"/>
              </a:buClr>
              <a:buFont typeface="Wingdings" panose="05000000000000000000" pitchFamily="2" charset="2"/>
              <a:buChar char="§"/>
            </a:pPr>
            <a:r>
              <a:rPr lang="en-US" sz="2200" b="0">
                <a:latin typeface="+mj-lt"/>
              </a:rPr>
              <a:t>Tập lệnh rút gọn</a:t>
            </a:r>
            <a:endParaRPr lang="en-US" sz="2200" b="0">
              <a:latin typeface="+mj-lt"/>
            </a:endParaRPr>
          </a:p>
          <a:p>
            <a:pPr>
              <a:buClr>
                <a:schemeClr val="tx1"/>
              </a:buClr>
              <a:buFont typeface="Wingdings" panose="05000000000000000000" pitchFamily="2" charset="2"/>
              <a:buChar char="§"/>
            </a:pPr>
            <a:r>
              <a:rPr lang="en-US" sz="2200" b="0">
                <a:latin typeface="+mj-lt"/>
              </a:rPr>
              <a:t>Chú trọng tới phần mềm</a:t>
            </a:r>
            <a:endParaRPr lang="en-US" sz="2200" b="0">
              <a:latin typeface="+mj-lt"/>
            </a:endParaRPr>
          </a:p>
          <a:p>
            <a:pPr>
              <a:buClr>
                <a:schemeClr val="tx1"/>
              </a:buClr>
              <a:buFont typeface="Wingdings" panose="05000000000000000000" pitchFamily="2" charset="2"/>
              <a:buChar char="§"/>
            </a:pPr>
            <a:r>
              <a:rPr lang="en-US" sz="2200" b="0">
                <a:latin typeface="+mj-lt"/>
              </a:rPr>
              <a:t>Chỉ có các lệnh Load/Store có thể tham chiếu tới bộ nhớ</a:t>
            </a:r>
            <a:endParaRPr lang="en-US" sz="2200" b="0">
              <a:latin typeface="+mj-lt"/>
            </a:endParaRPr>
          </a:p>
          <a:p>
            <a:pPr>
              <a:buClr>
                <a:schemeClr val="tx1"/>
              </a:buClr>
              <a:buFont typeface="Wingdings" panose="05000000000000000000" pitchFamily="2" charset="2"/>
              <a:buChar char="§"/>
            </a:pPr>
            <a:r>
              <a:rPr lang="en-US" sz="2200" b="0">
                <a:latin typeface="+mj-lt"/>
              </a:rPr>
              <a:t>Tồn tại ít lệnh và kiểu địa chỉ</a:t>
            </a:r>
            <a:endParaRPr lang="en-US" sz="2200" b="0">
              <a:latin typeface="+mj-lt"/>
            </a:endParaRPr>
          </a:p>
          <a:p>
            <a:pPr>
              <a:buClr>
                <a:schemeClr val="tx1"/>
              </a:buClr>
              <a:buFont typeface="Wingdings" panose="05000000000000000000" pitchFamily="2" charset="2"/>
              <a:buChar char="§"/>
            </a:pPr>
            <a:r>
              <a:rPr lang="en-US" sz="2200" b="0">
                <a:latin typeface="+mj-lt"/>
              </a:rPr>
              <a:t>Khuôn dạng lệnh cố định</a:t>
            </a:r>
            <a:endParaRPr lang="en-US" sz="2200" b="0">
              <a:latin typeface="+mj-lt"/>
            </a:endParaRPr>
          </a:p>
          <a:p>
            <a:pPr>
              <a:buClr>
                <a:schemeClr val="tx1"/>
              </a:buClr>
              <a:buFont typeface="Wingdings" panose="05000000000000000000" pitchFamily="2" charset="2"/>
              <a:buChar char="§"/>
            </a:pPr>
            <a:r>
              <a:rPr lang="en-US" sz="2200" b="0">
                <a:latin typeface="+mj-lt"/>
              </a:rPr>
              <a:t>Có nhiều tập thanh ghi</a:t>
            </a:r>
            <a:endParaRPr lang="en-US" sz="2200" b="0">
              <a:latin typeface="+mj-lt"/>
            </a:endParaRPr>
          </a:p>
          <a:p>
            <a:pPr>
              <a:buClr>
                <a:schemeClr val="tx1"/>
              </a:buClr>
              <a:buFont typeface="Wingdings" panose="05000000000000000000" pitchFamily="2" charset="2"/>
              <a:buChar char="§"/>
            </a:pPr>
            <a:r>
              <a:rPr lang="en-US" sz="2200" b="0">
                <a:latin typeface="+mj-lt"/>
              </a:rPr>
              <a:t>Các lệnh th.h trong 1 chu kỳ</a:t>
            </a:r>
            <a:endParaRPr lang="en-US" sz="2200" b="0">
              <a:latin typeface="+mj-lt"/>
            </a:endParaRPr>
          </a:p>
          <a:p>
            <a:pPr>
              <a:buClr>
                <a:schemeClr val="tx1"/>
              </a:buClr>
              <a:buFont typeface="Wingdings" panose="05000000000000000000" pitchFamily="2" charset="2"/>
              <a:buChar char="§"/>
            </a:pPr>
            <a:r>
              <a:rPr lang="en-US" sz="2200" b="0">
                <a:latin typeface="+mj-lt"/>
              </a:rPr>
              <a:t>Lệnh được thực hiện trực tiếp ngay bởi phần cứng</a:t>
            </a:r>
            <a:endParaRPr lang="en-US" sz="2200" b="0">
              <a:latin typeface="+mj-lt"/>
            </a:endParaRPr>
          </a:p>
          <a:p>
            <a:pPr>
              <a:buClr>
                <a:schemeClr val="tx1"/>
              </a:buClr>
              <a:buFont typeface="Wingdings" panose="05000000000000000000" pitchFamily="2" charset="2"/>
              <a:buChar char="§"/>
            </a:pPr>
            <a:r>
              <a:rPr lang="en-US" sz="2200" b="0">
                <a:latin typeface="+mj-lt"/>
              </a:rPr>
              <a:t>Chương trình biên dịch mã nguồn phức tạp</a:t>
            </a:r>
            <a:endParaRPr lang="en-US" sz="2200" b="0">
              <a:latin typeface="+mj-lt"/>
            </a:endParaRPr>
          </a:p>
          <a:p>
            <a:pPr>
              <a:buClr>
                <a:schemeClr val="tx1"/>
              </a:buClr>
              <a:buFont typeface="Wingdings" panose="05000000000000000000" pitchFamily="2" charset="2"/>
              <a:buChar char="§"/>
            </a:pPr>
            <a:r>
              <a:rPr lang="en-US" sz="2200" b="0">
                <a:latin typeface="+mj-lt"/>
              </a:rPr>
              <a:t>Hỗ trợ cơ chế pipeline</a:t>
            </a:r>
            <a:endParaRPr lang="en-US" sz="2200" b="0">
              <a:latin typeface="+mj-lt"/>
            </a:endParaRPr>
          </a:p>
          <a:p>
            <a:pPr>
              <a:buClr>
                <a:schemeClr val="tx1"/>
              </a:buClr>
              <a:buFont typeface="Wingdings" panose="05000000000000000000" pitchFamily="2" charset="2"/>
              <a:buChar char="§"/>
            </a:pPr>
            <a:r>
              <a:rPr lang="en-US" sz="2200" b="0">
                <a:latin typeface="+mj-lt"/>
              </a:rPr>
              <a:t>Kích thước mã ch.trình lớn</a:t>
            </a:r>
            <a:endParaRPr lang="en-US" sz="2200" b="0">
              <a:latin typeface="+mj-lt"/>
            </a:endParaRPr>
          </a:p>
        </p:txBody>
      </p:sp>
      <p:sp>
        <p:nvSpPr>
          <p:cNvPr id="10" name="Text Placeholder 9"/>
          <p:cNvSpPr>
            <a:spLocks noGrp="1"/>
          </p:cNvSpPr>
          <p:nvPr>
            <p:ph type="body" sz="quarter" idx="3"/>
          </p:nvPr>
        </p:nvSpPr>
        <p:spPr>
          <a:xfrm>
            <a:off x="4949825" y="533400"/>
            <a:ext cx="4041775" cy="457200"/>
          </a:xfrm>
        </p:spPr>
        <p:txBody>
          <a:bodyPr/>
          <a:lstStyle/>
          <a:p>
            <a:pPr algn="ctr"/>
            <a:r>
              <a:rPr lang="en-US" sz="2800">
                <a:solidFill>
                  <a:schemeClr val="bg1"/>
                </a:solidFill>
                <a:latin typeface="+mj-lt"/>
              </a:rPr>
              <a:t>CISC</a:t>
            </a:r>
            <a:endParaRPr lang="en-US" sz="2800">
              <a:solidFill>
                <a:schemeClr val="bg1"/>
              </a:solidFill>
              <a:latin typeface="+mj-lt"/>
            </a:endParaRPr>
          </a:p>
        </p:txBody>
      </p:sp>
      <p:sp>
        <p:nvSpPr>
          <p:cNvPr id="11" name="Content Placeholder 10"/>
          <p:cNvSpPr>
            <a:spLocks noGrp="1"/>
          </p:cNvSpPr>
          <p:nvPr>
            <p:ph sz="quarter" idx="4"/>
          </p:nvPr>
        </p:nvSpPr>
        <p:spPr>
          <a:xfrm>
            <a:off x="4495801" y="1036320"/>
            <a:ext cx="4648200" cy="6096000"/>
          </a:xfrm>
        </p:spPr>
        <p:txBody>
          <a:bodyPr/>
          <a:lstStyle/>
          <a:p>
            <a:pPr>
              <a:buClr>
                <a:schemeClr val="tx1"/>
              </a:buClr>
              <a:buFont typeface="Wingdings" panose="05000000000000000000" pitchFamily="2" charset="2"/>
              <a:buChar char="§"/>
            </a:pPr>
            <a:r>
              <a:rPr lang="en-US" sz="2200" b="0">
                <a:latin typeface="+mj-lt"/>
              </a:rPr>
              <a:t>Số lệnh khá nhiều</a:t>
            </a:r>
            <a:endParaRPr lang="en-US" sz="2200" b="0">
              <a:latin typeface="+mj-lt"/>
            </a:endParaRPr>
          </a:p>
          <a:p>
            <a:pPr>
              <a:buClr>
                <a:schemeClr val="tx1"/>
              </a:buClr>
              <a:buFont typeface="Wingdings" panose="05000000000000000000" pitchFamily="2" charset="2"/>
              <a:buChar char="§"/>
            </a:pPr>
            <a:r>
              <a:rPr lang="en-US" sz="2200" b="0">
                <a:latin typeface="+mj-lt"/>
              </a:rPr>
              <a:t>Chú trọng phần cứng</a:t>
            </a:r>
            <a:endParaRPr lang="en-US" sz="2200" b="0">
              <a:latin typeface="+mj-lt"/>
            </a:endParaRPr>
          </a:p>
          <a:p>
            <a:pPr>
              <a:buClr>
                <a:schemeClr val="tx1"/>
              </a:buClr>
              <a:buFont typeface="Wingdings" panose="05000000000000000000" pitchFamily="2" charset="2"/>
              <a:buChar char="§"/>
            </a:pPr>
            <a:r>
              <a:rPr lang="en-US" sz="2200" b="0">
                <a:latin typeface="+mj-lt"/>
              </a:rPr>
              <a:t>Bất kỳ lệnh nào cũng có thể tham chiếu tới bộ nhớ</a:t>
            </a:r>
            <a:endParaRPr lang="en-US" sz="2200" b="0">
              <a:latin typeface="+mj-lt"/>
            </a:endParaRPr>
          </a:p>
          <a:p>
            <a:pPr>
              <a:buClr>
                <a:schemeClr val="tx1"/>
              </a:buClr>
              <a:buFont typeface="Wingdings" panose="05000000000000000000" pitchFamily="2" charset="2"/>
              <a:buChar char="§"/>
            </a:pPr>
            <a:r>
              <a:rPr lang="en-US" sz="2200" b="0">
                <a:latin typeface="+mj-lt"/>
              </a:rPr>
              <a:t>Tồn tại nhiều lệnh và kiểu địa chỉ</a:t>
            </a:r>
            <a:endParaRPr lang="en-US" sz="2200" b="0">
              <a:latin typeface="+mj-lt"/>
            </a:endParaRPr>
          </a:p>
          <a:p>
            <a:pPr>
              <a:buClr>
                <a:schemeClr val="tx1"/>
              </a:buClr>
              <a:buFont typeface="Wingdings" panose="05000000000000000000" pitchFamily="2" charset="2"/>
              <a:buChar char="§"/>
            </a:pPr>
            <a:r>
              <a:rPr lang="en-US" sz="2200" b="0">
                <a:latin typeface="+mj-lt"/>
              </a:rPr>
              <a:t>Khuôn dạng lệnh đa dạng</a:t>
            </a:r>
            <a:endParaRPr lang="en-US" sz="2200" b="0">
              <a:latin typeface="+mj-lt"/>
            </a:endParaRPr>
          </a:p>
          <a:p>
            <a:pPr>
              <a:buClr>
                <a:schemeClr val="tx1"/>
              </a:buClr>
              <a:buFont typeface="Wingdings" panose="05000000000000000000" pitchFamily="2" charset="2"/>
              <a:buChar char="§"/>
            </a:pPr>
            <a:r>
              <a:rPr lang="en-US" sz="2200" b="0">
                <a:latin typeface="+mj-lt"/>
              </a:rPr>
              <a:t>Chỉ có một tập thanh ghi</a:t>
            </a:r>
            <a:endParaRPr lang="en-US" sz="2200" b="0">
              <a:latin typeface="+mj-lt"/>
            </a:endParaRPr>
          </a:p>
          <a:p>
            <a:pPr>
              <a:buClr>
                <a:schemeClr val="tx1"/>
              </a:buClr>
              <a:buFont typeface="Wingdings" panose="05000000000000000000" pitchFamily="2" charset="2"/>
              <a:buChar char="§"/>
            </a:pPr>
            <a:r>
              <a:rPr lang="en-US" sz="2200" b="0">
                <a:latin typeface="+mj-lt"/>
              </a:rPr>
              <a:t>Các lệnh th.h trong nhiều chu kỳ</a:t>
            </a:r>
            <a:endParaRPr lang="en-US" sz="2200" b="0">
              <a:latin typeface="+mj-lt"/>
            </a:endParaRPr>
          </a:p>
          <a:p>
            <a:pPr>
              <a:buClr>
                <a:schemeClr val="tx1"/>
              </a:buClr>
              <a:buFont typeface="Wingdings" panose="05000000000000000000" pitchFamily="2" charset="2"/>
              <a:buChar char="§"/>
            </a:pPr>
            <a:r>
              <a:rPr lang="en-US" sz="2200" b="0">
                <a:latin typeface="+mj-lt"/>
              </a:rPr>
              <a:t>Có một chương trình nhỏ để thông dịch lệnh</a:t>
            </a:r>
            <a:endParaRPr lang="en-US" sz="2200" b="0">
              <a:latin typeface="+mj-lt"/>
            </a:endParaRPr>
          </a:p>
          <a:p>
            <a:pPr>
              <a:buClr>
                <a:schemeClr val="tx1"/>
              </a:buClr>
              <a:buFont typeface="Wingdings" panose="05000000000000000000" pitchFamily="2" charset="2"/>
              <a:buChar char="§"/>
            </a:pPr>
            <a:r>
              <a:rPr lang="en-US" sz="2200" b="0">
                <a:latin typeface="+mj-lt"/>
              </a:rPr>
              <a:t>Chương trình thông dịch lệnh phức tạp</a:t>
            </a:r>
            <a:endParaRPr lang="en-US" sz="2200" b="0">
              <a:latin typeface="+mj-lt"/>
            </a:endParaRPr>
          </a:p>
          <a:p>
            <a:pPr>
              <a:buClr>
                <a:schemeClr val="tx1"/>
              </a:buClr>
              <a:buFont typeface="Wingdings" panose="05000000000000000000" pitchFamily="2" charset="2"/>
              <a:buChar char="§"/>
            </a:pPr>
            <a:r>
              <a:rPr lang="en-US" sz="2200" b="0">
                <a:latin typeface="+mj-lt"/>
              </a:rPr>
              <a:t>Không hỗ trợ cơ chế pipeline</a:t>
            </a:r>
            <a:endParaRPr lang="en-US" sz="2200" b="0">
              <a:latin typeface="+mj-lt"/>
            </a:endParaRPr>
          </a:p>
          <a:p>
            <a:pPr>
              <a:buClr>
                <a:schemeClr val="tx1"/>
              </a:buClr>
              <a:buFont typeface="Wingdings" panose="05000000000000000000" pitchFamily="2" charset="2"/>
              <a:buChar char="§"/>
            </a:pPr>
            <a:r>
              <a:rPr lang="en-US" sz="2200" b="0">
                <a:latin typeface="+mj-lt"/>
              </a:rPr>
              <a:t>Kích thước mã ch.trình nhỏ gọn</a:t>
            </a:r>
            <a:endParaRPr lang="en-US" sz="2200" b="0">
              <a:latin typeface="+mj-lt"/>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2"/>
          </p:nvPr>
        </p:nvPicPr>
        <p:blipFill>
          <a:blip r:embed="rId1">
            <a:extLst>
              <a:ext uri="{28A0092B-C50C-407E-A947-70E740481C1C}">
                <a14:useLocalDpi xmlns:a14="http://schemas.microsoft.com/office/drawing/2010/main" val="0"/>
              </a:ext>
            </a:extLst>
          </a:blip>
          <a:stretch>
            <a:fillRect/>
          </a:stretch>
        </p:blipFill>
        <p:spPr>
          <a:xfrm>
            <a:off x="0" y="838200"/>
            <a:ext cx="4724400" cy="5791200"/>
          </a:xfrm>
        </p:spPr>
      </p:pic>
      <p:pic>
        <p:nvPicPr>
          <p:cNvPr id="9" name="Content Placeholder 8"/>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953000" y="838200"/>
            <a:ext cx="4130675" cy="5638800"/>
          </a:xfr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p:nvPr/>
        </p:nvSpPr>
        <p:spPr>
          <a:xfrm>
            <a:off x="90948" y="348584"/>
            <a:ext cx="8752294"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V.1 HỆ LỆNH KHÔNG CÓ THAM SỐ</a:t>
            </a:r>
            <a:endParaRPr lang="en-US"/>
          </a:p>
        </p:txBody>
      </p:sp>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sz="2700" b="0">
                <a:latin typeface="+mj-lt"/>
              </a:rPr>
              <a:t>Các toán hạng đều được ngầm định</a:t>
            </a:r>
            <a:r>
              <a:rPr lang="en-US" sz="2700" b="0">
                <a:latin typeface="+mj-lt"/>
              </a:rPr>
              <a:t>.</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Sử dụng Stack: </a:t>
            </a:r>
            <a:r>
              <a:rPr lang="en-US" sz="2700" b="0">
                <a:latin typeface="+mj-lt"/>
              </a:rPr>
              <a:t> </a:t>
            </a:r>
            <a:r>
              <a:rPr lang="vi-VN" sz="2700" b="0">
                <a:latin typeface="+mj-lt"/>
              </a:rPr>
              <a:t>- PUSH: đưa dữ liệu vào stack</a:t>
            </a:r>
            <a:endParaRPr lang="vi-VN" sz="2700" b="0">
              <a:latin typeface="+mj-lt"/>
            </a:endParaRPr>
          </a:p>
          <a:p>
            <a:pPr marL="0" indent="0">
              <a:lnSpc>
                <a:spcPct val="120000"/>
              </a:lnSpc>
              <a:spcBef>
                <a:spcPts val="0"/>
              </a:spcBef>
              <a:buClr>
                <a:schemeClr val="tx1"/>
              </a:buClr>
              <a:buNone/>
            </a:pPr>
            <a:r>
              <a:rPr lang="en-US" sz="2700" b="0">
                <a:latin typeface="+mj-lt"/>
              </a:rPr>
              <a:t>			  </a:t>
            </a:r>
            <a:r>
              <a:rPr lang="vi-VN" sz="2700" b="0">
                <a:latin typeface="+mj-lt"/>
              </a:rPr>
              <a:t>- POP: lấy dữ liệu ra từ stack</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Ví dụ: tính giá trị biểu thức c = a + b</a:t>
            </a:r>
            <a:endParaRPr lang="vi-VN" sz="2700" b="0">
              <a:latin typeface="+mj-lt"/>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7970" y="3075036"/>
            <a:ext cx="5487602" cy="333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70"/>
                                        </p:tgtEl>
                                        <p:attrNameLst>
                                          <p:attrName>style.visibility</p:attrName>
                                        </p:attrNameLst>
                                      </p:cBhvr>
                                      <p:to>
                                        <p:strVal val="visible"/>
                                      </p:to>
                                    </p:set>
                                    <p:animEffect transition="in" filter="fade">
                                      <p:cBhvr>
                                        <p:cTn id="2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p:nvPr/>
        </p:nvSpPr>
        <p:spPr>
          <a:xfrm>
            <a:off x="1524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CHƯƠNG 2: THIẾT KẾ HỆ LỆNH CHO VI XỬ LÝ</a:t>
            </a:r>
            <a:endParaRPr lang="en-US" sz="3000"/>
          </a:p>
        </p:txBody>
      </p:sp>
      <p:grpSp>
        <p:nvGrpSpPr>
          <p:cNvPr id="5" name="Group 4"/>
          <p:cNvGrpSpPr/>
          <p:nvPr/>
        </p:nvGrpSpPr>
        <p:grpSpPr>
          <a:xfrm>
            <a:off x="0" y="5287296"/>
            <a:ext cx="6400800"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226794"/>
            <a:ext cx="8839200" cy="4704365"/>
          </a:xfrm>
          <a:prstGeom prst="rect">
            <a:avLst/>
          </a:prstGeom>
        </p:spPr>
        <p:txBody>
          <a:bodyPr wrap="square">
            <a:spAutoFit/>
          </a:bodyPr>
          <a:lstStyle/>
          <a:p>
            <a:pPr marL="0" indent="0" algn="just">
              <a:lnSpc>
                <a:spcPct val="150000"/>
              </a:lnSpc>
              <a:buNone/>
            </a:pPr>
            <a:r>
              <a:rPr lang="en-US" sz="3400" b="0">
                <a:solidFill>
                  <a:srgbClr val="000000"/>
                </a:solidFill>
              </a:rPr>
              <a:t>I. Giới thiệu dạng lệnh, kích thước mã lệnh.</a:t>
            </a:r>
            <a:endParaRPr lang="en-US" sz="3400" b="0">
              <a:solidFill>
                <a:srgbClr val="000000"/>
              </a:solidFill>
            </a:endParaRPr>
          </a:p>
          <a:p>
            <a:pPr marL="0" indent="0" algn="just">
              <a:lnSpc>
                <a:spcPct val="150000"/>
              </a:lnSpc>
              <a:buNone/>
            </a:pPr>
            <a:r>
              <a:rPr lang="en-US" sz="3400" b="0">
                <a:solidFill>
                  <a:srgbClr val="000000"/>
                </a:solidFill>
              </a:rPr>
              <a:t>II. Số lượng các lệnh cho Vi xử lý.</a:t>
            </a:r>
            <a:endParaRPr lang="en-US" sz="3400" b="0">
              <a:solidFill>
                <a:srgbClr val="000000"/>
              </a:solidFill>
            </a:endParaRPr>
          </a:p>
          <a:p>
            <a:pPr marL="0" indent="0" algn="just">
              <a:lnSpc>
                <a:spcPct val="150000"/>
              </a:lnSpc>
              <a:buNone/>
            </a:pPr>
            <a:r>
              <a:rPr lang="en-US" sz="3400" b="0">
                <a:solidFill>
                  <a:srgbClr val="000000"/>
                </a:solidFill>
              </a:rPr>
              <a:t>III. Phân loại lệnh.</a:t>
            </a:r>
            <a:endParaRPr lang="en-US" sz="3400" b="0">
              <a:solidFill>
                <a:srgbClr val="000000"/>
              </a:solidFill>
            </a:endParaRPr>
          </a:p>
          <a:p>
            <a:pPr marL="0" indent="0" algn="just">
              <a:lnSpc>
                <a:spcPct val="150000"/>
              </a:lnSpc>
              <a:buNone/>
            </a:pPr>
            <a:r>
              <a:rPr lang="en-US" sz="3400" b="0">
                <a:solidFill>
                  <a:srgbClr val="000000"/>
                </a:solidFill>
              </a:rPr>
              <a:t>IV. Các phương pháp xác định địa chỉ.</a:t>
            </a:r>
            <a:endParaRPr lang="en-US" sz="3400" b="0">
              <a:solidFill>
                <a:srgbClr val="000000"/>
              </a:solidFill>
            </a:endParaRPr>
          </a:p>
          <a:p>
            <a:pPr marL="0" indent="0" algn="just">
              <a:lnSpc>
                <a:spcPct val="150000"/>
              </a:lnSpc>
              <a:buNone/>
            </a:pPr>
            <a:r>
              <a:rPr lang="en-US" sz="3400" b="0">
                <a:solidFill>
                  <a:srgbClr val="000000"/>
                </a:solidFill>
              </a:rPr>
              <a:t>V. Số lượng các tham số trong một lệnh.</a:t>
            </a:r>
            <a:endParaRPr lang="en-US" sz="3400" b="0">
              <a:solidFill>
                <a:srgbClr val="000000"/>
              </a:solidFill>
            </a:endParaRPr>
          </a:p>
          <a:p>
            <a:pPr marL="0" indent="0" algn="just">
              <a:lnSpc>
                <a:spcPct val="150000"/>
              </a:lnSpc>
              <a:buNone/>
            </a:pPr>
            <a:r>
              <a:rPr lang="en-US" sz="3400" b="0">
                <a:solidFill>
                  <a:srgbClr val="000000"/>
                </a:solidFill>
              </a:rPr>
              <a:t>VI. Quy trình thực hiện lệnh.</a:t>
            </a:r>
            <a:endParaRPr lang="en-US" sz="3400" b="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92165"/>
            <a:ext cx="9220200" cy="5437235"/>
          </a:xfrm>
        </p:spPr>
        <p:txBody>
          <a:bodyPr/>
          <a:lstStyle/>
          <a:p>
            <a:pPr marL="0" indent="0">
              <a:lnSpc>
                <a:spcPct val="120000"/>
              </a:lnSpc>
              <a:spcBef>
                <a:spcPts val="0"/>
              </a:spcBef>
              <a:buClr>
                <a:schemeClr val="tx1"/>
              </a:buClr>
              <a:buNone/>
            </a:pPr>
            <a:r>
              <a:rPr lang="en-US">
                <a:solidFill>
                  <a:srgbClr val="FF0000"/>
                </a:solidFill>
                <a:latin typeface="+mj-lt"/>
              </a:rPr>
              <a:t>   </a:t>
            </a:r>
            <a:r>
              <a:rPr lang="vi-VN">
                <a:solidFill>
                  <a:srgbClr val="FF0000"/>
                </a:solidFill>
                <a:latin typeface="+mj-lt"/>
              </a:rPr>
              <a:t>Nguyên lý hoạt động:</a:t>
            </a:r>
            <a:endParaRPr lang="vi-VN">
              <a:solidFill>
                <a:srgbClr val="FF0000"/>
              </a:solidFill>
              <a:latin typeface="+mj-lt"/>
            </a:endParaRPr>
          </a:p>
          <a:p>
            <a:pPr marL="731520">
              <a:lnSpc>
                <a:spcPct val="120000"/>
              </a:lnSpc>
              <a:spcBef>
                <a:spcPts val="0"/>
              </a:spcBef>
              <a:buClr>
                <a:schemeClr val="tx1"/>
              </a:buClr>
              <a:buFont typeface="Wingdings" panose="05000000000000000000" pitchFamily="2" charset="2"/>
              <a:buChar char="§"/>
            </a:pPr>
            <a:r>
              <a:rPr lang="vi-VN" b="0">
                <a:solidFill>
                  <a:srgbClr val="000000"/>
                </a:solidFill>
                <a:latin typeface="+mj-lt"/>
              </a:rPr>
              <a:t>Theo kiến trúc Von Neumann các lệnh, dữ liệu đều</a:t>
            </a:r>
            <a:r>
              <a:rPr lang="en-US" b="0">
                <a:solidFill>
                  <a:srgbClr val="000000"/>
                </a:solidFill>
                <a:latin typeface="+mj-lt"/>
              </a:rPr>
              <a:t> </a:t>
            </a:r>
            <a:r>
              <a:rPr lang="vi-VN" b="0">
                <a:solidFill>
                  <a:srgbClr val="000000"/>
                </a:solidFill>
                <a:latin typeface="+mj-lt"/>
              </a:rPr>
              <a:t>là mã nhị phân được lưu trong bộ nhớ và được</a:t>
            </a:r>
            <a:r>
              <a:rPr lang="en-US" b="0">
                <a:solidFill>
                  <a:srgbClr val="000000"/>
                </a:solidFill>
                <a:latin typeface="+mj-lt"/>
              </a:rPr>
              <a:t> </a:t>
            </a:r>
            <a:r>
              <a:rPr lang="vi-VN" b="0">
                <a:solidFill>
                  <a:srgbClr val="000000"/>
                </a:solidFill>
                <a:latin typeface="+mj-lt"/>
              </a:rPr>
              <a:t>nạp vào CPU qua bus dữ liệu.</a:t>
            </a:r>
            <a:endParaRPr lang="vi-VN" b="0">
              <a:solidFill>
                <a:srgbClr val="000000"/>
              </a:solidFill>
              <a:latin typeface="+mj-lt"/>
            </a:endParaRPr>
          </a:p>
          <a:p>
            <a:pPr marL="731520">
              <a:lnSpc>
                <a:spcPct val="120000"/>
              </a:lnSpc>
              <a:spcBef>
                <a:spcPts val="0"/>
              </a:spcBef>
              <a:buClr>
                <a:schemeClr val="tx1"/>
              </a:buClr>
              <a:buFont typeface="Wingdings" panose="05000000000000000000" pitchFamily="2" charset="2"/>
              <a:buChar char="§"/>
            </a:pPr>
            <a:r>
              <a:rPr lang="vi-VN" b="0">
                <a:solidFill>
                  <a:srgbClr val="000000"/>
                </a:solidFill>
                <a:latin typeface="+mj-lt"/>
              </a:rPr>
              <a:t>Chương trình là một tập hợp các lệnh, được</a:t>
            </a:r>
            <a:r>
              <a:rPr lang="en-US" b="0">
                <a:solidFill>
                  <a:srgbClr val="000000"/>
                </a:solidFill>
                <a:latin typeface="+mj-lt"/>
              </a:rPr>
              <a:t> </a:t>
            </a:r>
            <a:r>
              <a:rPr lang="vi-VN" b="0">
                <a:solidFill>
                  <a:srgbClr val="000000"/>
                </a:solidFill>
                <a:latin typeface="+mj-lt"/>
              </a:rPr>
              <a:t>mã hóa thành các bit 0, 1 và được sắp xếp theo</a:t>
            </a:r>
            <a:r>
              <a:rPr lang="en-US" b="0">
                <a:solidFill>
                  <a:srgbClr val="000000"/>
                </a:solidFill>
                <a:latin typeface="+mj-lt"/>
              </a:rPr>
              <a:t> </a:t>
            </a:r>
            <a:r>
              <a:rPr lang="vi-VN" b="0">
                <a:solidFill>
                  <a:srgbClr val="000000"/>
                </a:solidFill>
                <a:latin typeface="+mj-lt"/>
              </a:rPr>
              <a:t>một trật tự nhất định. CPU sẽ thực hiện các lệnh</a:t>
            </a:r>
            <a:r>
              <a:rPr lang="en-US" b="0">
                <a:solidFill>
                  <a:srgbClr val="000000"/>
                </a:solidFill>
                <a:latin typeface="+mj-lt"/>
              </a:rPr>
              <a:t> </a:t>
            </a:r>
            <a:r>
              <a:rPr lang="vi-VN" b="0">
                <a:solidFill>
                  <a:srgbClr val="000000"/>
                </a:solidFill>
                <a:latin typeface="+mj-lt"/>
              </a:rPr>
              <a:t>này tuần tự nối tiếp nhau.</a:t>
            </a:r>
            <a:endParaRPr lang="en-US" sz="2600" b="0">
              <a:solidFill>
                <a:srgbClr val="000000"/>
              </a:solidFill>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sz="3400" dirty="0"/>
              <a:t>Chức năng và nguyên lý hoạt động</a:t>
            </a:r>
            <a:r>
              <a:rPr lang="en-US" sz="3400" dirty="0"/>
              <a:t> </a:t>
            </a:r>
            <a:endParaRPr lang="en-US" sz="3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115965"/>
            <a:ext cx="9190704" cy="5437235"/>
          </a:xfrm>
        </p:spPr>
        <p:txBody>
          <a:bodyPr/>
          <a:lstStyle/>
          <a:p>
            <a:pPr marL="514350" indent="-514350">
              <a:lnSpc>
                <a:spcPct val="110000"/>
              </a:lnSpc>
              <a:spcBef>
                <a:spcPts val="0"/>
              </a:spcBef>
              <a:buClr>
                <a:schemeClr val="tx1"/>
              </a:buClr>
              <a:buFont typeface="+mj-lt"/>
              <a:buAutoNum type="arabicPeriod"/>
            </a:pPr>
            <a:r>
              <a:rPr lang="vi-VN">
                <a:solidFill>
                  <a:srgbClr val="000000"/>
                </a:solidFill>
                <a:latin typeface="+mj-lt"/>
              </a:rPr>
              <a:t>Bộ xử lý trung tâm CPU:</a:t>
            </a:r>
            <a:endParaRPr lang="vi-VN">
              <a:solidFill>
                <a:srgbClr val="000000"/>
              </a:solidFill>
              <a:latin typeface="+mj-lt"/>
            </a:endParaRPr>
          </a:p>
          <a:p>
            <a:pPr marL="548640" lvl="1">
              <a:lnSpc>
                <a:spcPct val="110000"/>
              </a:lnSpc>
              <a:spcBef>
                <a:spcPts val="0"/>
              </a:spcBef>
              <a:buClr>
                <a:schemeClr val="tx1"/>
              </a:buClr>
            </a:pPr>
            <a:r>
              <a:rPr lang="vi-VN" sz="2600" b="0">
                <a:solidFill>
                  <a:srgbClr val="000000"/>
                </a:solidFill>
                <a:latin typeface="+mj-lt"/>
              </a:rPr>
              <a:t>Điều khiển hoạt động của máy tính</a:t>
            </a:r>
            <a:r>
              <a:rPr lang="en-US" sz="2600" b="0">
                <a:solidFill>
                  <a:srgbClr val="000000"/>
                </a:solidFill>
                <a:latin typeface="+mj-lt"/>
              </a:rPr>
              <a:t>.</a:t>
            </a:r>
            <a:endParaRPr lang="vi-VN" sz="2600" b="0">
              <a:solidFill>
                <a:srgbClr val="000000"/>
              </a:solidFill>
              <a:latin typeface="+mj-lt"/>
            </a:endParaRPr>
          </a:p>
          <a:p>
            <a:pPr marL="548640" lvl="1">
              <a:lnSpc>
                <a:spcPct val="110000"/>
              </a:lnSpc>
              <a:spcBef>
                <a:spcPts val="0"/>
              </a:spcBef>
              <a:buClr>
                <a:schemeClr val="tx1"/>
              </a:buClr>
            </a:pPr>
            <a:r>
              <a:rPr lang="vi-VN" sz="2600" b="0">
                <a:solidFill>
                  <a:srgbClr val="000000"/>
                </a:solidFill>
                <a:latin typeface="+mj-lt"/>
              </a:rPr>
              <a:t>Xử lý dữ liệu</a:t>
            </a:r>
            <a:r>
              <a:rPr lang="en-US" sz="2600" b="0">
                <a:solidFill>
                  <a:srgbClr val="000000"/>
                </a:solidFill>
                <a:latin typeface="+mj-lt"/>
              </a:rPr>
              <a:t>.</a:t>
            </a:r>
            <a:endParaRPr lang="vi-VN" sz="2600" b="0">
              <a:solidFill>
                <a:srgbClr val="000000"/>
              </a:solidFill>
              <a:latin typeface="+mj-lt"/>
            </a:endParaRPr>
          </a:p>
          <a:p>
            <a:pPr marL="548640" lvl="1">
              <a:lnSpc>
                <a:spcPct val="110000"/>
              </a:lnSpc>
              <a:spcBef>
                <a:spcPts val="0"/>
              </a:spcBef>
              <a:buClr>
                <a:schemeClr val="tx1"/>
              </a:buClr>
            </a:pPr>
            <a:r>
              <a:rPr lang="vi-VN" sz="2600" b="0">
                <a:solidFill>
                  <a:srgbClr val="000000"/>
                </a:solidFill>
                <a:latin typeface="+mj-lt"/>
              </a:rPr>
              <a:t>Hoạt động theo chương trình nằm trong bộ nhớ chính</a:t>
            </a:r>
            <a:r>
              <a:rPr lang="en-US" sz="2600" b="0">
                <a:solidFill>
                  <a:srgbClr val="000000"/>
                </a:solidFill>
                <a:latin typeface="+mj-lt"/>
              </a:rPr>
              <a:t>.</a:t>
            </a:r>
            <a:endParaRPr lang="vi-VN" sz="2600" b="0">
              <a:solidFill>
                <a:srgbClr val="000000"/>
              </a:solidFill>
              <a:latin typeface="+mj-lt"/>
            </a:endParaRPr>
          </a:p>
          <a:p>
            <a:pPr marL="514350" indent="-514350">
              <a:lnSpc>
                <a:spcPct val="110000"/>
              </a:lnSpc>
              <a:spcBef>
                <a:spcPts val="0"/>
              </a:spcBef>
              <a:buClr>
                <a:schemeClr val="tx1"/>
              </a:buClr>
              <a:buFont typeface="+mj-lt"/>
              <a:buAutoNum type="arabicPeriod"/>
            </a:pPr>
            <a:r>
              <a:rPr lang="vi-VN">
                <a:solidFill>
                  <a:srgbClr val="000000"/>
                </a:solidFill>
                <a:latin typeface="+mj-lt"/>
              </a:rPr>
              <a:t>Đơn vị điều khiển CU:</a:t>
            </a:r>
            <a:endParaRPr lang="vi-VN">
              <a:solidFill>
                <a:srgbClr val="000000"/>
              </a:solidFill>
              <a:latin typeface="+mj-lt"/>
            </a:endParaRPr>
          </a:p>
          <a:p>
            <a:pPr marL="548640" lvl="1">
              <a:lnSpc>
                <a:spcPct val="110000"/>
              </a:lnSpc>
              <a:spcBef>
                <a:spcPts val="0"/>
              </a:spcBef>
              <a:buClr>
                <a:schemeClr val="tx1"/>
              </a:buClr>
            </a:pPr>
            <a:r>
              <a:rPr lang="vi-VN" sz="2600">
                <a:solidFill>
                  <a:srgbClr val="000000"/>
                </a:solidFill>
              </a:rPr>
              <a:t>Điều khiển hoạt động của máy tính theo chương trình định sẵn</a:t>
            </a:r>
            <a:r>
              <a:rPr lang="en-US" sz="2600">
                <a:solidFill>
                  <a:srgbClr val="000000"/>
                </a:solidFill>
              </a:rPr>
              <a:t>.</a:t>
            </a:r>
            <a:endParaRPr lang="vi-VN" sz="2600">
              <a:solidFill>
                <a:srgbClr val="000000"/>
              </a:solidFill>
            </a:endParaRPr>
          </a:p>
          <a:p>
            <a:pPr marL="514350" indent="-514350">
              <a:lnSpc>
                <a:spcPct val="110000"/>
              </a:lnSpc>
              <a:spcBef>
                <a:spcPts val="0"/>
              </a:spcBef>
              <a:buClr>
                <a:schemeClr val="tx1"/>
              </a:buClr>
              <a:buFont typeface="+mj-lt"/>
              <a:buAutoNum type="arabicPeriod"/>
            </a:pPr>
            <a:r>
              <a:rPr lang="vi-VN">
                <a:solidFill>
                  <a:srgbClr val="000000"/>
                </a:solidFill>
                <a:latin typeface="+mj-lt"/>
              </a:rPr>
              <a:t>Đơn vị số học và logic ALU:</a:t>
            </a:r>
            <a:endParaRPr lang="vi-VN">
              <a:solidFill>
                <a:srgbClr val="000000"/>
              </a:solidFill>
              <a:latin typeface="+mj-lt"/>
            </a:endParaRPr>
          </a:p>
          <a:p>
            <a:pPr marL="548640" lvl="1">
              <a:lnSpc>
                <a:spcPct val="110000"/>
              </a:lnSpc>
              <a:spcBef>
                <a:spcPts val="0"/>
              </a:spcBef>
              <a:buClr>
                <a:schemeClr val="tx1"/>
              </a:buClr>
            </a:pPr>
            <a:r>
              <a:rPr lang="vi-VN" sz="2600">
                <a:solidFill>
                  <a:srgbClr val="000000"/>
                </a:solidFill>
              </a:rPr>
              <a:t>Thực hiện các phép toán số học</a:t>
            </a:r>
            <a:r>
              <a:rPr lang="en-US" sz="2600">
                <a:solidFill>
                  <a:srgbClr val="000000"/>
                </a:solidFill>
              </a:rPr>
              <a:t>, </a:t>
            </a:r>
            <a:r>
              <a:rPr lang="vi-VN" sz="2600">
                <a:solidFill>
                  <a:srgbClr val="000000"/>
                </a:solidFill>
              </a:rPr>
              <a:t>logic trên dữ liệu cụ thể</a:t>
            </a:r>
            <a:endParaRPr lang="vi-VN" sz="2600">
              <a:solidFill>
                <a:srgbClr val="000000"/>
              </a:solidFill>
            </a:endParaRPr>
          </a:p>
          <a:p>
            <a:pPr marL="514350" indent="-514350">
              <a:lnSpc>
                <a:spcPct val="110000"/>
              </a:lnSpc>
              <a:spcBef>
                <a:spcPts val="0"/>
              </a:spcBef>
              <a:buClr>
                <a:schemeClr val="tx1"/>
              </a:buClr>
              <a:buFont typeface="+mj-lt"/>
              <a:buAutoNum type="arabicPeriod"/>
            </a:pPr>
            <a:r>
              <a:rPr lang="vi-VN">
                <a:solidFill>
                  <a:srgbClr val="000000"/>
                </a:solidFill>
                <a:latin typeface="+mj-lt"/>
              </a:rPr>
              <a:t>Tập các thanh ghi Regs:</a:t>
            </a:r>
            <a:endParaRPr lang="vi-VN">
              <a:solidFill>
                <a:srgbClr val="000000"/>
              </a:solidFill>
              <a:latin typeface="+mj-lt"/>
            </a:endParaRPr>
          </a:p>
          <a:p>
            <a:pPr marL="548640" lvl="1">
              <a:lnSpc>
                <a:spcPct val="110000"/>
              </a:lnSpc>
              <a:spcBef>
                <a:spcPts val="0"/>
              </a:spcBef>
              <a:buClr>
                <a:schemeClr val="tx1"/>
              </a:buClr>
            </a:pPr>
            <a:r>
              <a:rPr lang="vi-VN" sz="2600">
                <a:solidFill>
                  <a:srgbClr val="000000"/>
                </a:solidFill>
              </a:rPr>
              <a:t>Lưu giữ các thông tin tạm thời phục vụ cho hoạt động của</a:t>
            </a:r>
            <a:r>
              <a:rPr lang="en-US" sz="2600">
                <a:solidFill>
                  <a:srgbClr val="000000"/>
                </a:solidFill>
              </a:rPr>
              <a:t> </a:t>
            </a:r>
            <a:r>
              <a:rPr lang="vi-VN" sz="2600">
                <a:solidFill>
                  <a:srgbClr val="000000"/>
                </a:solidFill>
              </a:rPr>
              <a:t>CPU</a:t>
            </a:r>
            <a:r>
              <a:rPr lang="en-US" sz="2600">
                <a:solidFill>
                  <a:srgbClr val="000000"/>
                </a:solidFill>
              </a:rPr>
              <a:t>.</a:t>
            </a:r>
            <a:endParaRPr lang="en-US" sz="2600">
              <a:solidFill>
                <a:srgbClr val="000000"/>
              </a:solidFill>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sz="3400" dirty="0">
                <a:solidFill>
                  <a:srgbClr val="FFFFFF"/>
                </a:solidFill>
              </a:rPr>
              <a:t>Chức năng và nguyên lý hoạt động</a:t>
            </a:r>
            <a:r>
              <a:rPr lang="en-US" sz="3400" dirty="0">
                <a:solidFill>
                  <a:srgbClr val="FFFFFF"/>
                </a:solidFill>
              </a:rPr>
              <a:t> (t)</a:t>
            </a:r>
            <a:endParaRPr lang="en-US" sz="34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500"/>
                                        <p:tgtEl>
                                          <p:spTgt spid="2">
                                            <p:txEl>
                                              <p:pRg st="8" end="8"/>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fade">
                                      <p:cBhvr>
                                        <p:cTn id="4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30000"/>
              </a:lnSpc>
              <a:buClr>
                <a:srgbClr val="003300"/>
              </a:buClr>
              <a:buFont typeface="Wingdings" panose="05000000000000000000" pitchFamily="2" charset="2"/>
              <a:buChar char=""/>
            </a:pPr>
            <a:r>
              <a:rPr lang="en-US" b="0">
                <a:solidFill>
                  <a:srgbClr val="003300"/>
                </a:solidFill>
                <a:latin typeface="+mj-lt"/>
              </a:rPr>
              <a:t> </a:t>
            </a:r>
            <a:r>
              <a:rPr lang="en-US" b="0">
                <a:solidFill>
                  <a:srgbClr val="000000"/>
                </a:solidFill>
                <a:latin typeface="+mj-lt"/>
              </a:rPr>
              <a:t>Cung cấp các kiến thức cơ sở, nguyên lý hoạt động của máy tính.</a:t>
            </a:r>
            <a:endParaRPr lang="en-US" b="0">
              <a:solidFill>
                <a:srgbClr val="000000"/>
              </a:solidFill>
              <a:latin typeface="+mj-lt"/>
            </a:endParaRPr>
          </a:p>
          <a:p>
            <a:pPr algn="just">
              <a:lnSpc>
                <a:spcPct val="130000"/>
              </a:lnSpc>
              <a:buClr>
                <a:srgbClr val="003300"/>
              </a:buClr>
              <a:buFont typeface="Wingdings" panose="05000000000000000000" pitchFamily="2" charset="2"/>
              <a:buChar char=""/>
            </a:pPr>
            <a:r>
              <a:rPr lang="en-US" b="0">
                <a:solidFill>
                  <a:srgbClr val="000000"/>
                </a:solidFill>
                <a:latin typeface="+mj-lt"/>
              </a:rPr>
              <a:t> Các kỹ thuật, phương pháp nhằm nâng cao tốc độ, khả năng xử lý của máy tính.</a:t>
            </a:r>
            <a:endParaRPr lang="en-US" b="0">
              <a:solidFill>
                <a:srgbClr val="000000"/>
              </a:solidFill>
              <a:latin typeface="+mj-lt"/>
            </a:endParaRPr>
          </a:p>
          <a:p>
            <a:pPr algn="just">
              <a:lnSpc>
                <a:spcPct val="130000"/>
              </a:lnSpc>
              <a:buClr>
                <a:srgbClr val="003300"/>
              </a:buClr>
              <a:buFont typeface="Wingdings" panose="05000000000000000000" pitchFamily="2" charset="2"/>
              <a:buChar char=""/>
            </a:pPr>
            <a:r>
              <a:rPr lang="en-US" b="0">
                <a:solidFill>
                  <a:srgbClr val="000000"/>
                </a:solidFill>
                <a:latin typeface="+mj-lt"/>
              </a:rPr>
              <a:t> Khuynh hướng kiến trúc máy tính trong tương lai.</a:t>
            </a:r>
            <a:endParaRPr lang="en-US" b="0">
              <a:solidFill>
                <a:srgbClr val="000000"/>
              </a:solidFill>
              <a:latin typeface="+mj-lt"/>
            </a:endParaRPr>
          </a:p>
          <a:p>
            <a:pPr algn="just">
              <a:lnSpc>
                <a:spcPct val="130000"/>
              </a:lnSpc>
              <a:buClr>
                <a:srgbClr val="C00000"/>
              </a:buClr>
              <a:buFont typeface="Wingdings" panose="05000000000000000000" pitchFamily="2" charset="2"/>
              <a:buChar char=""/>
            </a:pPr>
            <a:r>
              <a:rPr lang="en-US" b="0">
                <a:solidFill>
                  <a:srgbClr val="000000"/>
                </a:solidFill>
                <a:latin typeface="+mj-lt"/>
              </a:rPr>
              <a:t> </a:t>
            </a:r>
            <a:r>
              <a:rPr lang="en-US" b="0" u="sng">
                <a:solidFill>
                  <a:srgbClr val="000000"/>
                </a:solidFill>
                <a:latin typeface="+mj-lt"/>
              </a:rPr>
              <a:t>Yêu cầu</a:t>
            </a:r>
            <a:r>
              <a:rPr lang="en-US" b="0">
                <a:solidFill>
                  <a:srgbClr val="000000"/>
                </a:solidFill>
                <a:latin typeface="+mj-lt"/>
              </a:rPr>
              <a:t>: sinh viên nắm vững các khái niệm cơ bản về kiến trúc máy tính. Hiểu được các thành phần, chức năng, hiệu suất và tương tác của hệ thống máy tính.</a:t>
            </a:r>
            <a:endParaRPr lang="en-US" b="0">
              <a:solidFill>
                <a:srgbClr val="000000"/>
              </a:solidFill>
              <a:latin typeface="+mj-lt"/>
            </a:endParaRPr>
          </a:p>
        </p:txBody>
      </p:sp>
      <p:sp>
        <p:nvSpPr>
          <p:cNvPr id="3" name="Rectangle 2"/>
          <p:cNvSpPr txBox="1">
            <a:spLocks noChangeArrowheads="1"/>
          </p:cNvSpPr>
          <p:nvPr/>
        </p:nvSpPr>
        <p:spPr>
          <a:xfrm>
            <a:off x="304800" y="319088"/>
            <a:ext cx="8686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MỤC TIÊU CỦA MÔN HỌC</a:t>
            </a:r>
            <a:endParaRPr 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115965"/>
            <a:ext cx="9220200" cy="5437235"/>
          </a:xfrm>
        </p:spPr>
        <p:txBody>
          <a:bodyPr/>
          <a:lstStyle/>
          <a:p>
            <a:pPr marL="514350" indent="-514350">
              <a:lnSpc>
                <a:spcPct val="120000"/>
              </a:lnSpc>
              <a:spcBef>
                <a:spcPts val="0"/>
              </a:spcBef>
              <a:buClr>
                <a:schemeClr val="tx1"/>
              </a:buClr>
              <a:buFont typeface="+mj-lt"/>
              <a:buAutoNum type="arabicPeriod"/>
            </a:pPr>
            <a:r>
              <a:rPr lang="vi-VN">
                <a:solidFill>
                  <a:srgbClr val="000000"/>
                </a:solidFill>
                <a:latin typeface="+mj-lt"/>
              </a:rPr>
              <a:t>Bộ nhớ Main Memory:</a:t>
            </a:r>
            <a:endParaRPr lang="vi-VN">
              <a:solidFill>
                <a:srgbClr val="000000"/>
              </a:solidFill>
              <a:latin typeface="+mj-lt"/>
            </a:endParaRPr>
          </a:p>
          <a:p>
            <a:pPr marL="548640">
              <a:lnSpc>
                <a:spcPct val="120000"/>
              </a:lnSpc>
              <a:spcBef>
                <a:spcPts val="0"/>
              </a:spcBef>
              <a:buClr>
                <a:schemeClr val="tx1"/>
              </a:buClr>
              <a:buFont typeface="Wingdings" panose="05000000000000000000" pitchFamily="2" charset="2"/>
              <a:buChar char="§"/>
            </a:pPr>
            <a:r>
              <a:rPr lang="vi-VN" sz="2700" b="0">
                <a:solidFill>
                  <a:srgbClr val="000000"/>
                </a:solidFill>
                <a:latin typeface="+mj-lt"/>
              </a:rPr>
              <a:t>Lưu trữ chương trình và dữ liệu</a:t>
            </a:r>
            <a:r>
              <a:rPr lang="en-US" sz="2700" b="0">
                <a:solidFill>
                  <a:srgbClr val="000000"/>
                </a:solidFill>
                <a:latin typeface="+mj-lt"/>
              </a:rPr>
              <a:t>.</a:t>
            </a:r>
            <a:endParaRPr lang="vi-VN" sz="2700" b="0">
              <a:solidFill>
                <a:srgbClr val="000000"/>
              </a:solidFill>
              <a:latin typeface="+mj-lt"/>
            </a:endParaRPr>
          </a:p>
          <a:p>
            <a:pPr marL="548640">
              <a:lnSpc>
                <a:spcPct val="120000"/>
              </a:lnSpc>
              <a:spcBef>
                <a:spcPts val="0"/>
              </a:spcBef>
              <a:buClr>
                <a:schemeClr val="tx1"/>
              </a:buClr>
              <a:buFont typeface="Wingdings" panose="05000000000000000000" pitchFamily="2" charset="2"/>
              <a:buChar char="§"/>
            </a:pPr>
            <a:r>
              <a:rPr lang="vi-VN" sz="2700" b="0">
                <a:solidFill>
                  <a:srgbClr val="000000"/>
                </a:solidFill>
                <a:latin typeface="+mj-lt"/>
              </a:rPr>
              <a:t>Bộ nhớ chính chia làm hai loại: </a:t>
            </a:r>
            <a:endParaRPr lang="vi-VN" sz="2700" b="0">
              <a:solidFill>
                <a:srgbClr val="000000"/>
              </a:solidFill>
              <a:latin typeface="+mj-lt"/>
            </a:endParaRPr>
          </a:p>
          <a:p>
            <a:pPr marL="640080">
              <a:lnSpc>
                <a:spcPct val="120000"/>
              </a:lnSpc>
              <a:spcBef>
                <a:spcPts val="0"/>
              </a:spcBef>
              <a:buClr>
                <a:schemeClr val="tx1"/>
              </a:buClr>
              <a:buFont typeface="Wingdings" panose="05000000000000000000" pitchFamily="2" charset="2"/>
              <a:buChar char="ü"/>
            </a:pPr>
            <a:r>
              <a:rPr lang="vi-VN" sz="2500" b="0">
                <a:solidFill>
                  <a:srgbClr val="000000"/>
                </a:solidFill>
                <a:latin typeface="+mj-lt"/>
              </a:rPr>
              <a:t>RAM (</a:t>
            </a:r>
            <a:r>
              <a:rPr lang="vi-VN" sz="2500" b="0" i="1">
                <a:solidFill>
                  <a:srgbClr val="000000"/>
                </a:solidFill>
                <a:latin typeface="+mj-lt"/>
              </a:rPr>
              <a:t>Random Access Memory</a:t>
            </a:r>
            <a:r>
              <a:rPr lang="vi-VN" sz="2500" b="0">
                <a:solidFill>
                  <a:srgbClr val="000000"/>
                </a:solidFill>
                <a:latin typeface="+mj-lt"/>
              </a:rPr>
              <a:t>): B</a:t>
            </a:r>
            <a:r>
              <a:rPr lang="en-US" sz="2500" b="0">
                <a:solidFill>
                  <a:srgbClr val="000000"/>
                </a:solidFill>
                <a:latin typeface="+mj-lt"/>
              </a:rPr>
              <a:t>N</a:t>
            </a:r>
            <a:r>
              <a:rPr lang="vi-VN" sz="2500" b="0">
                <a:solidFill>
                  <a:srgbClr val="000000"/>
                </a:solidFill>
                <a:latin typeface="+mj-lt"/>
              </a:rPr>
              <a:t> truy cập ngẫu nhiên</a:t>
            </a:r>
            <a:r>
              <a:rPr lang="en-US" sz="2500" b="0">
                <a:solidFill>
                  <a:srgbClr val="000000"/>
                </a:solidFill>
                <a:latin typeface="+mj-lt"/>
              </a:rPr>
              <a:t>,</a:t>
            </a:r>
            <a:endParaRPr lang="en-US" sz="2500" b="0">
              <a:solidFill>
                <a:srgbClr val="000000"/>
              </a:solidFill>
              <a:latin typeface="+mj-lt"/>
            </a:endParaRPr>
          </a:p>
          <a:p>
            <a:pPr marL="297180" indent="0">
              <a:lnSpc>
                <a:spcPct val="120000"/>
              </a:lnSpc>
              <a:spcBef>
                <a:spcPts val="0"/>
              </a:spcBef>
              <a:buClr>
                <a:schemeClr val="tx1"/>
              </a:buClr>
              <a:buNone/>
            </a:pPr>
            <a:r>
              <a:rPr lang="vi-VN" sz="2500" b="0">
                <a:solidFill>
                  <a:srgbClr val="000000"/>
                </a:solidFill>
                <a:latin typeface="+mj-lt"/>
              </a:rPr>
              <a:t>lưu trữ các thông tin được sử dụng hiện hành. Thông tin lưu</a:t>
            </a:r>
            <a:endParaRPr lang="en-US" sz="2500" b="0">
              <a:solidFill>
                <a:srgbClr val="000000"/>
              </a:solidFill>
              <a:latin typeface="+mj-lt"/>
            </a:endParaRPr>
          </a:p>
          <a:p>
            <a:pPr marL="297180" indent="0">
              <a:lnSpc>
                <a:spcPct val="120000"/>
              </a:lnSpc>
              <a:spcBef>
                <a:spcPts val="0"/>
              </a:spcBef>
              <a:buClr>
                <a:schemeClr val="tx1"/>
              </a:buClr>
              <a:buNone/>
            </a:pPr>
            <a:r>
              <a:rPr lang="vi-VN" sz="2500" b="0">
                <a:solidFill>
                  <a:srgbClr val="000000"/>
                </a:solidFill>
                <a:latin typeface="+mj-lt"/>
              </a:rPr>
              <a:t>trên RAM là tạm thời, chúng sẽ mất đi khi mất nguồn điện.</a:t>
            </a:r>
            <a:endParaRPr lang="vi-VN" sz="2500" b="0">
              <a:solidFill>
                <a:srgbClr val="000000"/>
              </a:solidFill>
              <a:latin typeface="+mj-lt"/>
            </a:endParaRPr>
          </a:p>
          <a:p>
            <a:pPr marL="640080">
              <a:lnSpc>
                <a:spcPct val="120000"/>
              </a:lnSpc>
              <a:spcBef>
                <a:spcPts val="0"/>
              </a:spcBef>
              <a:buClr>
                <a:schemeClr val="tx1"/>
              </a:buClr>
              <a:buFont typeface="Wingdings" panose="05000000000000000000" pitchFamily="2" charset="2"/>
              <a:buChar char="ü"/>
            </a:pPr>
            <a:r>
              <a:rPr lang="vi-VN" sz="2500" b="0">
                <a:solidFill>
                  <a:srgbClr val="000000"/>
                </a:solidFill>
                <a:latin typeface="+mj-lt"/>
              </a:rPr>
              <a:t>ROM (</a:t>
            </a:r>
            <a:r>
              <a:rPr lang="vi-VN" sz="2500" b="0" i="1">
                <a:solidFill>
                  <a:srgbClr val="000000"/>
                </a:solidFill>
                <a:latin typeface="+mj-lt"/>
              </a:rPr>
              <a:t>Read Only Memory</a:t>
            </a:r>
            <a:r>
              <a:rPr lang="vi-VN" sz="2500" b="0">
                <a:solidFill>
                  <a:srgbClr val="000000"/>
                </a:solidFill>
                <a:latin typeface="+mj-lt"/>
              </a:rPr>
              <a:t>): Vùng bộ nhớ chỉ đọc,</a:t>
            </a:r>
            <a:r>
              <a:rPr lang="en-US" sz="2500" b="0">
                <a:solidFill>
                  <a:srgbClr val="000000"/>
                </a:solidFill>
                <a:latin typeface="+mj-lt"/>
              </a:rPr>
              <a:t> </a:t>
            </a:r>
            <a:r>
              <a:rPr lang="vi-VN" sz="2500" b="0">
                <a:solidFill>
                  <a:srgbClr val="000000"/>
                </a:solidFill>
                <a:latin typeface="+mj-lt"/>
              </a:rPr>
              <a:t>thông tin</a:t>
            </a:r>
            <a:endParaRPr lang="en-US" sz="2500" b="0">
              <a:solidFill>
                <a:srgbClr val="000000"/>
              </a:solidFill>
              <a:latin typeface="+mj-lt"/>
            </a:endParaRPr>
          </a:p>
          <a:p>
            <a:pPr marL="297180" indent="0">
              <a:lnSpc>
                <a:spcPct val="120000"/>
              </a:lnSpc>
              <a:spcBef>
                <a:spcPts val="0"/>
              </a:spcBef>
              <a:buClr>
                <a:schemeClr val="tx1"/>
              </a:buClr>
              <a:buNone/>
            </a:pPr>
            <a:r>
              <a:rPr lang="vi-VN" sz="2500" b="0">
                <a:solidFill>
                  <a:srgbClr val="000000"/>
                </a:solidFill>
                <a:latin typeface="+mj-lt"/>
              </a:rPr>
              <a:t>không bị mất đi khi mất nguồn điện. Nội dung được cài đặt</a:t>
            </a:r>
            <a:endParaRPr lang="en-US" sz="2500" b="0">
              <a:solidFill>
                <a:srgbClr val="000000"/>
              </a:solidFill>
              <a:latin typeface="+mj-lt"/>
            </a:endParaRPr>
          </a:p>
          <a:p>
            <a:pPr marL="297180" indent="0">
              <a:lnSpc>
                <a:spcPct val="120000"/>
              </a:lnSpc>
              <a:spcBef>
                <a:spcPts val="0"/>
              </a:spcBef>
              <a:buClr>
                <a:schemeClr val="tx1"/>
              </a:buClr>
              <a:buNone/>
            </a:pPr>
            <a:r>
              <a:rPr lang="vi-VN" sz="2500" b="0">
                <a:solidFill>
                  <a:srgbClr val="000000"/>
                </a:solidFill>
                <a:latin typeface="+mj-lt"/>
              </a:rPr>
              <a:t>tại nơi sản xuất thiết bị.</a:t>
            </a:r>
            <a:endParaRPr lang="vi-VN" sz="2500" b="0">
              <a:solidFill>
                <a:srgbClr val="000000"/>
              </a:solidFill>
              <a:latin typeface="+mj-lt"/>
            </a:endParaRPr>
          </a:p>
          <a:p>
            <a:pPr marL="514350" indent="-514350">
              <a:lnSpc>
                <a:spcPct val="120000"/>
              </a:lnSpc>
              <a:spcBef>
                <a:spcPts val="0"/>
              </a:spcBef>
              <a:buClr>
                <a:schemeClr val="tx1"/>
              </a:buClr>
              <a:buFont typeface="+mj-lt"/>
              <a:buAutoNum type="arabicPeriod" startAt="2"/>
            </a:pPr>
            <a:r>
              <a:rPr lang="vi-VN">
                <a:solidFill>
                  <a:srgbClr val="000000"/>
                </a:solidFill>
                <a:latin typeface="+mj-lt"/>
              </a:rPr>
              <a:t>Giao diện vào ra IO Interface:</a:t>
            </a:r>
            <a:endParaRPr lang="vi-VN">
              <a:solidFill>
                <a:srgbClr val="000000"/>
              </a:solidFill>
              <a:latin typeface="+mj-lt"/>
            </a:endParaRPr>
          </a:p>
          <a:p>
            <a:pPr marL="548640">
              <a:lnSpc>
                <a:spcPct val="120000"/>
              </a:lnSpc>
              <a:spcBef>
                <a:spcPts val="0"/>
              </a:spcBef>
              <a:buClr>
                <a:schemeClr val="tx1"/>
              </a:buClr>
              <a:buFont typeface="Wingdings" panose="05000000000000000000" pitchFamily="2" charset="2"/>
              <a:buChar char="§"/>
            </a:pPr>
            <a:r>
              <a:rPr lang="vi-VN" sz="2550" b="0">
                <a:solidFill>
                  <a:srgbClr val="000000"/>
                </a:solidFill>
                <a:latin typeface="+mj-lt"/>
              </a:rPr>
              <a:t>Cho phép CPU, bộ nhớ chính kết nối với thiết bị bên ngoài</a:t>
            </a:r>
            <a:endParaRPr lang="en-US" sz="2550" b="0">
              <a:solidFill>
                <a:srgbClr val="000000"/>
              </a:solidFill>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sz="3400" dirty="0">
                <a:solidFill>
                  <a:srgbClr val="FFFFFF"/>
                </a:solidFill>
              </a:rPr>
              <a:t>Chức năng và nguyên lý hoạt động</a:t>
            </a:r>
            <a:r>
              <a:rPr lang="en-US" sz="3400" dirty="0">
                <a:solidFill>
                  <a:srgbClr val="FFFFFF"/>
                </a:solidFill>
              </a:rPr>
              <a:t> (t)</a:t>
            </a:r>
            <a:endParaRPr lang="en-US" sz="34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496" y="1115965"/>
            <a:ext cx="9220200" cy="5437235"/>
          </a:xfrm>
        </p:spPr>
        <p:txBody>
          <a:bodyPr/>
          <a:lstStyle/>
          <a:p>
            <a:pPr marL="514350" indent="-514350">
              <a:lnSpc>
                <a:spcPct val="120000"/>
              </a:lnSpc>
              <a:spcBef>
                <a:spcPts val="0"/>
              </a:spcBef>
              <a:buClr>
                <a:schemeClr val="tx1"/>
              </a:buClr>
              <a:buFont typeface="+mj-lt"/>
              <a:buAutoNum type="arabicPeriod" startAt="3"/>
            </a:pPr>
            <a:r>
              <a:rPr lang="vi-VN">
                <a:solidFill>
                  <a:srgbClr val="000000"/>
                </a:solidFill>
                <a:latin typeface="+mj-lt"/>
              </a:rPr>
              <a:t>Các loại BUS:</a:t>
            </a:r>
            <a:endParaRPr lang="vi-VN">
              <a:solidFill>
                <a:srgbClr val="000000"/>
              </a:solidFill>
              <a:latin typeface="+mj-lt"/>
            </a:endParaRPr>
          </a:p>
          <a:p>
            <a:pPr marL="548640">
              <a:lnSpc>
                <a:spcPct val="120000"/>
              </a:lnSpc>
              <a:spcBef>
                <a:spcPts val="0"/>
              </a:spcBef>
              <a:buClr>
                <a:schemeClr val="tx1"/>
              </a:buClr>
              <a:buFont typeface="Wingdings" panose="05000000000000000000" pitchFamily="2" charset="2"/>
              <a:buChar char="§"/>
            </a:pPr>
            <a:r>
              <a:rPr lang="vi-VN" sz="2600" b="0">
                <a:solidFill>
                  <a:srgbClr val="000000"/>
                </a:solidFill>
                <a:latin typeface="+mj-lt"/>
              </a:rPr>
              <a:t>Bus là kênh truyền cho phép tín hiệu có thể di chuyển</a:t>
            </a:r>
            <a:r>
              <a:rPr lang="en-US" sz="2600" b="0">
                <a:solidFill>
                  <a:srgbClr val="000000"/>
                </a:solidFill>
                <a:latin typeface="+mj-lt"/>
              </a:rPr>
              <a:t> </a:t>
            </a:r>
            <a:r>
              <a:rPr lang="vi-VN" sz="2600" b="0">
                <a:solidFill>
                  <a:srgbClr val="000000"/>
                </a:solidFill>
                <a:latin typeface="+mj-lt"/>
              </a:rPr>
              <a:t>giữa các module của máy tính với nhau.</a:t>
            </a:r>
            <a:endParaRPr lang="vi-VN" sz="2600" b="0">
              <a:solidFill>
                <a:srgbClr val="000000"/>
              </a:solidFill>
              <a:latin typeface="+mj-lt"/>
            </a:endParaRPr>
          </a:p>
          <a:p>
            <a:pPr marL="548640">
              <a:lnSpc>
                <a:spcPct val="120000"/>
              </a:lnSpc>
              <a:spcBef>
                <a:spcPts val="0"/>
              </a:spcBef>
              <a:buClr>
                <a:schemeClr val="tx1"/>
              </a:buClr>
              <a:buFont typeface="Wingdings" panose="05000000000000000000" pitchFamily="2" charset="2"/>
              <a:buChar char="§"/>
            </a:pPr>
            <a:r>
              <a:rPr lang="vi-VN" sz="2600" b="0">
                <a:solidFill>
                  <a:srgbClr val="000000"/>
                </a:solidFill>
                <a:latin typeface="+mj-lt"/>
              </a:rPr>
              <a:t>Bus địa chỉ (</a:t>
            </a:r>
            <a:r>
              <a:rPr lang="vi-VN" sz="2600" b="0" i="1">
                <a:solidFill>
                  <a:srgbClr val="000000"/>
                </a:solidFill>
                <a:latin typeface="+mj-lt"/>
              </a:rPr>
              <a:t>Address bus</a:t>
            </a:r>
            <a:r>
              <a:rPr lang="vi-VN" sz="2600" b="0">
                <a:solidFill>
                  <a:srgbClr val="000000"/>
                </a:solidFill>
                <a:latin typeface="+mj-lt"/>
              </a:rPr>
              <a:t>): vận chuyển địa chỉ xác định</a:t>
            </a:r>
            <a:r>
              <a:rPr lang="en-US" sz="2600" b="0">
                <a:solidFill>
                  <a:srgbClr val="000000"/>
                </a:solidFill>
                <a:latin typeface="+mj-lt"/>
              </a:rPr>
              <a:t> </a:t>
            </a:r>
            <a:r>
              <a:rPr lang="vi-VN" sz="2600" b="0">
                <a:solidFill>
                  <a:srgbClr val="000000"/>
                </a:solidFill>
                <a:latin typeface="+mj-lt"/>
              </a:rPr>
              <a:t>ngăn nhớ hay cổng vào ra. Cho phép truyền một chiều,</a:t>
            </a:r>
            <a:r>
              <a:rPr lang="en-US" sz="2600" b="0">
                <a:solidFill>
                  <a:srgbClr val="000000"/>
                </a:solidFill>
                <a:latin typeface="+mj-lt"/>
              </a:rPr>
              <a:t> </a:t>
            </a:r>
            <a:r>
              <a:rPr lang="vi-VN" sz="2600" b="0">
                <a:solidFill>
                  <a:srgbClr val="000000"/>
                </a:solidFill>
                <a:latin typeface="+mj-lt"/>
              </a:rPr>
              <a:t>hoặc từ CPU đến bộ nhớ chính, hoặc từ CPU đến</a:t>
            </a:r>
            <a:r>
              <a:rPr lang="en-US" sz="2600" b="0">
                <a:solidFill>
                  <a:srgbClr val="000000"/>
                </a:solidFill>
                <a:latin typeface="+mj-lt"/>
              </a:rPr>
              <a:t> </a:t>
            </a:r>
            <a:r>
              <a:rPr lang="vi-VN" sz="2600" b="0">
                <a:solidFill>
                  <a:srgbClr val="000000"/>
                </a:solidFill>
                <a:latin typeface="+mj-lt"/>
              </a:rPr>
              <a:t>thiết bị vào ra.</a:t>
            </a:r>
            <a:endParaRPr lang="vi-VN" sz="2600" b="0">
              <a:solidFill>
                <a:srgbClr val="000000"/>
              </a:solidFill>
              <a:latin typeface="+mj-lt"/>
            </a:endParaRPr>
          </a:p>
          <a:p>
            <a:pPr marL="548640">
              <a:lnSpc>
                <a:spcPct val="120000"/>
              </a:lnSpc>
              <a:spcBef>
                <a:spcPts val="0"/>
              </a:spcBef>
              <a:buClr>
                <a:schemeClr val="tx1"/>
              </a:buClr>
              <a:buFont typeface="Wingdings" panose="05000000000000000000" pitchFamily="2" charset="2"/>
              <a:buChar char="§"/>
            </a:pPr>
            <a:r>
              <a:rPr lang="vi-VN" sz="2600" b="0">
                <a:solidFill>
                  <a:srgbClr val="000000"/>
                </a:solidFill>
                <a:latin typeface="+mj-lt"/>
              </a:rPr>
              <a:t>Bus dữ liệu (</a:t>
            </a:r>
            <a:r>
              <a:rPr lang="vi-VN" sz="2600" b="0" i="1">
                <a:solidFill>
                  <a:srgbClr val="000000"/>
                </a:solidFill>
                <a:latin typeface="+mj-lt"/>
              </a:rPr>
              <a:t>Data bus</a:t>
            </a:r>
            <a:r>
              <a:rPr lang="vi-VN" sz="2600" b="0">
                <a:solidFill>
                  <a:srgbClr val="000000"/>
                </a:solidFill>
                <a:latin typeface="+mj-lt"/>
              </a:rPr>
              <a:t>): cho phép truyền dữ liệu theo</a:t>
            </a:r>
            <a:r>
              <a:rPr lang="en-US" sz="2600" b="0">
                <a:solidFill>
                  <a:srgbClr val="000000"/>
                </a:solidFill>
                <a:latin typeface="+mj-lt"/>
              </a:rPr>
              <a:t> </a:t>
            </a:r>
            <a:r>
              <a:rPr lang="vi-VN" sz="2600" b="0">
                <a:solidFill>
                  <a:srgbClr val="000000"/>
                </a:solidFill>
                <a:latin typeface="+mj-lt"/>
              </a:rPr>
              <a:t>hai chiều nhưng không đồng thời.</a:t>
            </a:r>
            <a:endParaRPr lang="vi-VN" sz="2600" b="0">
              <a:solidFill>
                <a:srgbClr val="000000"/>
              </a:solidFill>
              <a:latin typeface="+mj-lt"/>
            </a:endParaRPr>
          </a:p>
          <a:p>
            <a:pPr marL="548640">
              <a:lnSpc>
                <a:spcPct val="120000"/>
              </a:lnSpc>
              <a:spcBef>
                <a:spcPts val="0"/>
              </a:spcBef>
              <a:buClr>
                <a:schemeClr val="tx1"/>
              </a:buClr>
              <a:buFont typeface="Wingdings" panose="05000000000000000000" pitchFamily="2" charset="2"/>
              <a:buChar char="§"/>
            </a:pPr>
            <a:r>
              <a:rPr lang="vi-VN" sz="2600" b="0">
                <a:solidFill>
                  <a:srgbClr val="000000"/>
                </a:solidFill>
                <a:latin typeface="+mj-lt"/>
              </a:rPr>
              <a:t>Bus điều khiển</a:t>
            </a:r>
            <a:r>
              <a:rPr lang="en-US" sz="2600" b="0">
                <a:solidFill>
                  <a:srgbClr val="000000"/>
                </a:solidFill>
                <a:latin typeface="+mj-lt"/>
              </a:rPr>
              <a:t> (</a:t>
            </a:r>
            <a:r>
              <a:rPr lang="en-US" sz="2600" b="0" i="1">
                <a:solidFill>
                  <a:srgbClr val="000000"/>
                </a:solidFill>
                <a:latin typeface="+mj-lt"/>
              </a:rPr>
              <a:t>Control bus</a:t>
            </a:r>
            <a:r>
              <a:rPr lang="en-US" sz="2600" b="0">
                <a:solidFill>
                  <a:srgbClr val="000000"/>
                </a:solidFill>
                <a:latin typeface="+mj-lt"/>
              </a:rPr>
              <a:t>)</a:t>
            </a:r>
            <a:r>
              <a:rPr lang="vi-VN" sz="2600" b="0">
                <a:solidFill>
                  <a:srgbClr val="000000"/>
                </a:solidFill>
                <a:latin typeface="+mj-lt"/>
              </a:rPr>
              <a:t>: Truyền tín hiệu điều khiển từ CPU đến</a:t>
            </a:r>
            <a:r>
              <a:rPr lang="en-US" sz="2600" b="0">
                <a:solidFill>
                  <a:srgbClr val="000000"/>
                </a:solidFill>
                <a:latin typeface="+mj-lt"/>
              </a:rPr>
              <a:t> </a:t>
            </a:r>
            <a:r>
              <a:rPr lang="vi-VN" sz="2600" b="0">
                <a:solidFill>
                  <a:srgbClr val="000000"/>
                </a:solidFill>
                <a:latin typeface="+mj-lt"/>
              </a:rPr>
              <a:t>bộ nhớ chính hoặc tới các giao diện vào ra.</a:t>
            </a:r>
            <a:endParaRPr lang="en-US" sz="2600" b="0">
              <a:solidFill>
                <a:srgbClr val="000000"/>
              </a:solidFill>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sz="3400" dirty="0"/>
              <a:t>Chức năng và nguyên lý hoạt động</a:t>
            </a:r>
            <a:r>
              <a:rPr lang="en-US" sz="3400" dirty="0"/>
              <a:t> (t)</a:t>
            </a:r>
            <a:endParaRPr lang="en-US" sz="3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4300" y="2560320"/>
            <a:ext cx="6896100" cy="609600"/>
            <a:chOff x="-628650" y="1965959"/>
            <a:chExt cx="6057900" cy="609600"/>
          </a:xfrm>
        </p:grpSpPr>
        <p:sp>
          <p:nvSpPr>
            <p:cNvPr id="4" name="Rectangle 3"/>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5" name="Right Arrow 4"/>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2" name="Content Placeholder 1"/>
          <p:cNvSpPr>
            <a:spLocks noGrp="1"/>
          </p:cNvSpPr>
          <p:nvPr>
            <p:ph idx="1"/>
          </p:nvPr>
        </p:nvSpPr>
        <p:spPr>
          <a:xfrm>
            <a:off x="243840" y="1143000"/>
            <a:ext cx="8877300" cy="5181599"/>
          </a:xfrm>
        </p:spPr>
        <p:txBody>
          <a:bodyPr/>
          <a:lstStyle/>
          <a:p>
            <a:pPr marL="0" indent="0">
              <a:lnSpc>
                <a:spcPct val="130000"/>
              </a:lnSpc>
              <a:buNone/>
            </a:pPr>
            <a:r>
              <a:rPr lang="vi-VN" sz="3000" dirty="0">
                <a:solidFill>
                  <a:srgbClr val="000000"/>
                </a:solidFill>
                <a:latin typeface="+mj-lt"/>
              </a:rPr>
              <a:t>1.1</a:t>
            </a:r>
            <a:r>
              <a:rPr lang="en-US" sz="3000" dirty="0">
                <a:solidFill>
                  <a:srgbClr val="000000"/>
                </a:solidFill>
                <a:latin typeface="+mj-lt"/>
              </a:rPr>
              <a:t> </a:t>
            </a:r>
            <a:r>
              <a:rPr lang="vi-VN" sz="3000" dirty="0">
                <a:solidFill>
                  <a:srgbClr val="000000"/>
                </a:solidFill>
                <a:latin typeface="+mj-lt"/>
              </a:rPr>
              <a:t>Máy tính và phân loại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1.2</a:t>
            </a:r>
            <a:r>
              <a:rPr lang="en-US" sz="3000" dirty="0">
                <a:solidFill>
                  <a:srgbClr val="000000"/>
                </a:solidFill>
                <a:latin typeface="+mj-lt"/>
              </a:rPr>
              <a:t> </a:t>
            </a:r>
            <a:r>
              <a:rPr lang="en-US" sz="3000" dirty="0" err="1">
                <a:solidFill>
                  <a:srgbClr val="000000"/>
                </a:solidFill>
                <a:latin typeface="+mj-lt"/>
              </a:rPr>
              <a:t>Kiến</a:t>
            </a:r>
            <a:r>
              <a:rPr lang="en-US" sz="3000" dirty="0">
                <a:solidFill>
                  <a:srgbClr val="000000"/>
                </a:solidFill>
                <a:latin typeface="+mj-lt"/>
              </a:rPr>
              <a:t> </a:t>
            </a:r>
            <a:r>
              <a:rPr lang="en-US" sz="3000" dirty="0" err="1">
                <a:solidFill>
                  <a:srgbClr val="000000"/>
                </a:solidFill>
                <a:latin typeface="+mj-lt"/>
              </a:rPr>
              <a:t>trúc</a:t>
            </a:r>
            <a:r>
              <a:rPr lang="en-US" sz="3000" dirty="0">
                <a:solidFill>
                  <a:srgbClr val="000000"/>
                </a:solidFill>
                <a:latin typeface="+mj-lt"/>
              </a:rPr>
              <a:t> </a:t>
            </a:r>
            <a:r>
              <a:rPr lang="en-US" sz="3000" dirty="0" err="1">
                <a:solidFill>
                  <a:srgbClr val="000000"/>
                </a:solidFill>
                <a:latin typeface="+mj-lt"/>
              </a:rPr>
              <a:t>máy</a:t>
            </a:r>
            <a:r>
              <a:rPr lang="en-US" sz="3000" dirty="0">
                <a:solidFill>
                  <a:srgbClr val="000000"/>
                </a:solidFill>
                <a:latin typeface="+mj-lt"/>
              </a:rPr>
              <a:t> </a:t>
            </a:r>
            <a:r>
              <a:rPr lang="en-US" sz="3000" dirty="0" err="1">
                <a:solidFill>
                  <a:srgbClr val="000000"/>
                </a:solidFill>
                <a:latin typeface="+mj-lt"/>
              </a:rPr>
              <a:t>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1.3 Sự phát triển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1.4 Hiệu năng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1.5</a:t>
            </a:r>
            <a:r>
              <a:rPr lang="en-US" sz="3000" dirty="0">
                <a:solidFill>
                  <a:srgbClr val="000000"/>
                </a:solidFill>
                <a:latin typeface="+mj-lt"/>
              </a:rPr>
              <a:t> </a:t>
            </a:r>
            <a:r>
              <a:rPr lang="en-US" sz="3000" dirty="0" err="1">
                <a:solidFill>
                  <a:srgbClr val="000000"/>
                </a:solidFill>
                <a:latin typeface="+mj-lt"/>
              </a:rPr>
              <a:t>Các</a:t>
            </a:r>
            <a:r>
              <a:rPr lang="en-US" sz="3000" dirty="0">
                <a:solidFill>
                  <a:srgbClr val="000000"/>
                </a:solidFill>
                <a:latin typeface="+mj-lt"/>
              </a:rPr>
              <a:t> </a:t>
            </a:r>
            <a:r>
              <a:rPr lang="en-US" sz="3000" dirty="0" err="1">
                <a:solidFill>
                  <a:srgbClr val="000000"/>
                </a:solidFill>
                <a:latin typeface="+mj-lt"/>
              </a:rPr>
              <a:t>phương</a:t>
            </a:r>
            <a:r>
              <a:rPr lang="en-US" sz="3000" dirty="0">
                <a:solidFill>
                  <a:srgbClr val="000000"/>
                </a:solidFill>
                <a:latin typeface="+mj-lt"/>
              </a:rPr>
              <a:t> </a:t>
            </a:r>
            <a:r>
              <a:rPr lang="en-US" sz="3000" dirty="0" err="1">
                <a:solidFill>
                  <a:srgbClr val="000000"/>
                </a:solidFill>
                <a:latin typeface="+mj-lt"/>
              </a:rPr>
              <a:t>pháp</a:t>
            </a:r>
            <a:r>
              <a:rPr lang="en-US" sz="3000" dirty="0">
                <a:solidFill>
                  <a:srgbClr val="000000"/>
                </a:solidFill>
                <a:latin typeface="+mj-lt"/>
              </a:rPr>
              <a:t> </a:t>
            </a:r>
            <a:r>
              <a:rPr lang="en-US" sz="3000" dirty="0" err="1">
                <a:solidFill>
                  <a:srgbClr val="000000"/>
                </a:solidFill>
                <a:latin typeface="+mj-lt"/>
              </a:rPr>
              <a:t>vào</a:t>
            </a:r>
            <a:r>
              <a:rPr lang="en-US" sz="3000" dirty="0">
                <a:solidFill>
                  <a:srgbClr val="000000"/>
                </a:solidFill>
                <a:latin typeface="+mj-lt"/>
              </a:rPr>
              <a:t> </a:t>
            </a:r>
            <a:r>
              <a:rPr lang="en-US" sz="3000" dirty="0" err="1">
                <a:solidFill>
                  <a:srgbClr val="000000"/>
                </a:solidFill>
                <a:latin typeface="+mj-lt"/>
              </a:rPr>
              <a:t>ra</a:t>
            </a:r>
            <a:r>
              <a:rPr lang="en-US" sz="3000" dirty="0">
                <a:solidFill>
                  <a:srgbClr val="000000"/>
                </a:solidFill>
                <a:latin typeface="+mj-lt"/>
              </a:rPr>
              <a:t> </a:t>
            </a:r>
            <a:r>
              <a:rPr lang="en-US" sz="3000" dirty="0" err="1">
                <a:solidFill>
                  <a:srgbClr val="000000"/>
                </a:solidFill>
                <a:latin typeface="+mj-lt"/>
              </a:rPr>
              <a:t>dữ</a:t>
            </a:r>
            <a:r>
              <a:rPr lang="en-US" sz="3000" dirty="0">
                <a:solidFill>
                  <a:srgbClr val="000000"/>
                </a:solidFill>
                <a:latin typeface="+mj-lt"/>
              </a:rPr>
              <a:t> </a:t>
            </a:r>
            <a:r>
              <a:rPr lang="en-US" sz="3000" dirty="0" err="1">
                <a:solidFill>
                  <a:srgbClr val="000000"/>
                </a:solidFill>
                <a:latin typeface="+mj-lt"/>
              </a:rPr>
              <a:t>liệu</a:t>
            </a:r>
            <a:r>
              <a:rPr lang="vi-VN" sz="3000" dirty="0">
                <a:solidFill>
                  <a:srgbClr val="000000"/>
                </a:solidFill>
                <a:latin typeface="+mj-lt"/>
              </a:rPr>
              <a:t>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1.6 Thiết kế một số mạch Logic đơn giản</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1.7 Hệ tổ hợp và hệ dãy</a:t>
            </a:r>
            <a:endParaRPr lang="en-US" sz="3000" dirty="0">
              <a:solidFill>
                <a:srgbClr val="000000"/>
              </a:solidFill>
              <a:latin typeface="+mj-lt"/>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a:t>CHƯƠNG 1: TỔNG QUAN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4300" y="3246120"/>
            <a:ext cx="6896100" cy="609600"/>
            <a:chOff x="-628650" y="1965959"/>
            <a:chExt cx="6057900" cy="609600"/>
          </a:xfrm>
        </p:grpSpPr>
        <p:sp>
          <p:nvSpPr>
            <p:cNvPr id="4" name="Rectangle 3"/>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5" name="Right Arrow 4"/>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2" name="Content Placeholder 1"/>
          <p:cNvSpPr>
            <a:spLocks noGrp="1"/>
          </p:cNvSpPr>
          <p:nvPr>
            <p:ph idx="1"/>
          </p:nvPr>
        </p:nvSpPr>
        <p:spPr>
          <a:xfrm>
            <a:off x="243840" y="1143000"/>
            <a:ext cx="8877300" cy="5181599"/>
          </a:xfrm>
        </p:spPr>
        <p:txBody>
          <a:bodyPr/>
          <a:lstStyle/>
          <a:p>
            <a:pPr marL="0" indent="0">
              <a:lnSpc>
                <a:spcPct val="130000"/>
              </a:lnSpc>
              <a:buNone/>
            </a:pPr>
            <a:r>
              <a:rPr lang="vi-VN" sz="3000" dirty="0">
                <a:solidFill>
                  <a:srgbClr val="000000"/>
                </a:solidFill>
                <a:latin typeface="+mj-lt"/>
              </a:rPr>
              <a:t>1.1</a:t>
            </a:r>
            <a:r>
              <a:rPr lang="en-US" sz="3000" dirty="0">
                <a:solidFill>
                  <a:srgbClr val="000000"/>
                </a:solidFill>
                <a:latin typeface="+mj-lt"/>
              </a:rPr>
              <a:t> </a:t>
            </a:r>
            <a:r>
              <a:rPr lang="vi-VN" sz="3000" dirty="0">
                <a:solidFill>
                  <a:srgbClr val="000000"/>
                </a:solidFill>
                <a:latin typeface="+mj-lt"/>
              </a:rPr>
              <a:t>Máy tính và phân loại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1.2</a:t>
            </a:r>
            <a:r>
              <a:rPr lang="en-US" sz="3000" dirty="0">
                <a:solidFill>
                  <a:srgbClr val="000000"/>
                </a:solidFill>
                <a:latin typeface="+mj-lt"/>
              </a:rPr>
              <a:t> </a:t>
            </a:r>
            <a:r>
              <a:rPr lang="en-US" sz="3000" dirty="0" err="1">
                <a:solidFill>
                  <a:srgbClr val="000000"/>
                </a:solidFill>
                <a:latin typeface="+mj-lt"/>
              </a:rPr>
              <a:t>Kiến</a:t>
            </a:r>
            <a:r>
              <a:rPr lang="en-US" sz="3000" dirty="0">
                <a:solidFill>
                  <a:srgbClr val="000000"/>
                </a:solidFill>
                <a:latin typeface="+mj-lt"/>
              </a:rPr>
              <a:t> </a:t>
            </a:r>
            <a:r>
              <a:rPr lang="en-US" sz="3000" dirty="0" err="1">
                <a:solidFill>
                  <a:srgbClr val="000000"/>
                </a:solidFill>
                <a:latin typeface="+mj-lt"/>
              </a:rPr>
              <a:t>trúc</a:t>
            </a:r>
            <a:r>
              <a:rPr lang="en-US" sz="3000" dirty="0">
                <a:solidFill>
                  <a:srgbClr val="000000"/>
                </a:solidFill>
                <a:latin typeface="+mj-lt"/>
              </a:rPr>
              <a:t> </a:t>
            </a:r>
            <a:r>
              <a:rPr lang="en-US" sz="3000" dirty="0" err="1">
                <a:solidFill>
                  <a:srgbClr val="000000"/>
                </a:solidFill>
                <a:latin typeface="+mj-lt"/>
              </a:rPr>
              <a:t>máy</a:t>
            </a:r>
            <a:r>
              <a:rPr lang="en-US" sz="3000" dirty="0">
                <a:solidFill>
                  <a:srgbClr val="000000"/>
                </a:solidFill>
                <a:latin typeface="+mj-lt"/>
              </a:rPr>
              <a:t> </a:t>
            </a:r>
            <a:r>
              <a:rPr lang="en-US" sz="3000" dirty="0" err="1">
                <a:solidFill>
                  <a:srgbClr val="000000"/>
                </a:solidFill>
                <a:latin typeface="+mj-lt"/>
              </a:rPr>
              <a:t>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1.3 Sự phát triển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1.4 Hiệu năng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1.5</a:t>
            </a:r>
            <a:r>
              <a:rPr lang="en-US" sz="3000" dirty="0">
                <a:solidFill>
                  <a:srgbClr val="000000"/>
                </a:solidFill>
                <a:latin typeface="+mj-lt"/>
              </a:rPr>
              <a:t> </a:t>
            </a:r>
            <a:r>
              <a:rPr lang="en-US" sz="3000" dirty="0" err="1">
                <a:solidFill>
                  <a:srgbClr val="000000"/>
                </a:solidFill>
                <a:latin typeface="+mj-lt"/>
              </a:rPr>
              <a:t>Các</a:t>
            </a:r>
            <a:r>
              <a:rPr lang="en-US" sz="3000" dirty="0">
                <a:solidFill>
                  <a:srgbClr val="000000"/>
                </a:solidFill>
                <a:latin typeface="+mj-lt"/>
              </a:rPr>
              <a:t> </a:t>
            </a:r>
            <a:r>
              <a:rPr lang="en-US" sz="3000" dirty="0" err="1">
                <a:solidFill>
                  <a:srgbClr val="000000"/>
                </a:solidFill>
                <a:latin typeface="+mj-lt"/>
              </a:rPr>
              <a:t>phương</a:t>
            </a:r>
            <a:r>
              <a:rPr lang="en-US" sz="3000" dirty="0">
                <a:solidFill>
                  <a:srgbClr val="000000"/>
                </a:solidFill>
                <a:latin typeface="+mj-lt"/>
              </a:rPr>
              <a:t> </a:t>
            </a:r>
            <a:r>
              <a:rPr lang="en-US" sz="3000" dirty="0" err="1">
                <a:solidFill>
                  <a:srgbClr val="000000"/>
                </a:solidFill>
                <a:latin typeface="+mj-lt"/>
              </a:rPr>
              <a:t>pháp</a:t>
            </a:r>
            <a:r>
              <a:rPr lang="en-US" sz="3000" dirty="0">
                <a:solidFill>
                  <a:srgbClr val="000000"/>
                </a:solidFill>
                <a:latin typeface="+mj-lt"/>
              </a:rPr>
              <a:t> </a:t>
            </a:r>
            <a:r>
              <a:rPr lang="en-US" sz="3000" dirty="0" err="1">
                <a:solidFill>
                  <a:srgbClr val="000000"/>
                </a:solidFill>
                <a:latin typeface="+mj-lt"/>
              </a:rPr>
              <a:t>vào</a:t>
            </a:r>
            <a:r>
              <a:rPr lang="en-US" sz="3000" dirty="0">
                <a:solidFill>
                  <a:srgbClr val="000000"/>
                </a:solidFill>
                <a:latin typeface="+mj-lt"/>
              </a:rPr>
              <a:t> </a:t>
            </a:r>
            <a:r>
              <a:rPr lang="en-US" sz="3000" dirty="0" err="1">
                <a:solidFill>
                  <a:srgbClr val="000000"/>
                </a:solidFill>
                <a:latin typeface="+mj-lt"/>
              </a:rPr>
              <a:t>ra</a:t>
            </a:r>
            <a:r>
              <a:rPr lang="en-US" sz="3000" dirty="0">
                <a:solidFill>
                  <a:srgbClr val="000000"/>
                </a:solidFill>
                <a:latin typeface="+mj-lt"/>
              </a:rPr>
              <a:t> </a:t>
            </a:r>
            <a:r>
              <a:rPr lang="en-US" sz="3000" dirty="0" err="1">
                <a:solidFill>
                  <a:srgbClr val="000000"/>
                </a:solidFill>
                <a:latin typeface="+mj-lt"/>
              </a:rPr>
              <a:t>dữ</a:t>
            </a:r>
            <a:r>
              <a:rPr lang="en-US" sz="3000" dirty="0">
                <a:solidFill>
                  <a:srgbClr val="000000"/>
                </a:solidFill>
                <a:latin typeface="+mj-lt"/>
              </a:rPr>
              <a:t> </a:t>
            </a:r>
            <a:r>
              <a:rPr lang="en-US" sz="3000" dirty="0" err="1">
                <a:solidFill>
                  <a:srgbClr val="000000"/>
                </a:solidFill>
                <a:latin typeface="+mj-lt"/>
              </a:rPr>
              <a:t>liệu</a:t>
            </a:r>
            <a:r>
              <a:rPr lang="vi-VN" sz="3000" dirty="0">
                <a:solidFill>
                  <a:srgbClr val="000000"/>
                </a:solidFill>
                <a:latin typeface="+mj-lt"/>
              </a:rPr>
              <a:t>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1.6 Thiết kế một số mạch Logic đơn giản</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1.7 Hệ tổ hợp và hệ dãy</a:t>
            </a:r>
            <a:endParaRPr lang="en-US" sz="3000" dirty="0">
              <a:solidFill>
                <a:srgbClr val="000000"/>
              </a:solidFill>
              <a:latin typeface="+mj-lt"/>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a:t>CHƯƠNG 1: TỔNG QUAN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pPr>
                  <a:lnSpc>
                    <a:spcPct val="110000"/>
                  </a:lnSpc>
                  <a:buClr>
                    <a:srgbClr val="003300"/>
                  </a:buClr>
                </a:pPr>
                <a:r>
                  <a:rPr lang="en-US" sz="3000" b="0">
                    <a:solidFill>
                      <a:srgbClr val="000000"/>
                    </a:solidFill>
                    <a:latin typeface="+mj-lt"/>
                  </a:rPr>
                  <a:t>Đồng hồ xung nhịp hệ thống (Clock - CLK).</a:t>
                </a:r>
                <a:endParaRPr lang="en-US" sz="3000" b="0">
                  <a:solidFill>
                    <a:srgbClr val="000000"/>
                  </a:solidFill>
                  <a:latin typeface="+mj-lt"/>
                </a:endParaRPr>
              </a:p>
              <a:p>
                <a:pPr>
                  <a:lnSpc>
                    <a:spcPct val="110000"/>
                  </a:lnSpc>
                  <a:buClr>
                    <a:schemeClr val="tx1"/>
                  </a:buClr>
                </a:pPr>
                <a:r>
                  <a:rPr lang="en-US" sz="3000" b="0">
                    <a:solidFill>
                      <a:srgbClr val="000000"/>
                    </a:solidFill>
                    <a:latin typeface="+mj-lt"/>
                  </a:rPr>
                  <a:t>CPI (Cycle Per Instruction): số chu kỳ cần thiết để thực hiện một lệnh.</a:t>
                </a:r>
                <a:endParaRPr lang="en-US" sz="3000" b="0">
                  <a:solidFill>
                    <a:srgbClr val="000000"/>
                  </a:solidFill>
                  <a:latin typeface="+mj-lt"/>
                </a:endParaRPr>
              </a:p>
              <a:p>
                <a:pPr marL="0" indent="0">
                  <a:lnSpc>
                    <a:spcPct val="110000"/>
                  </a:lnSpc>
                  <a:buNone/>
                </a:pPr>
                <a14:m>
                  <m:oMathPara xmlns:m="http://schemas.openxmlformats.org/officeDocument/2006/math">
                    <m:oMathParaPr>
                      <m:jc m:val="center"/>
                    </m:oMathParaPr>
                    <m:oMath xmlns:m="http://schemas.openxmlformats.org/officeDocument/2006/math">
                      <m:r>
                        <a:rPr lang="en-US" sz="3600" b="0" i="1" smtClean="0">
                          <a:solidFill>
                            <a:srgbClr val="000000"/>
                          </a:solidFill>
                          <a:latin typeface="Cambria Math" panose="02040503050406030204"/>
                        </a:rPr>
                        <m:t>𝐶𝑃𝐼</m:t>
                      </m:r>
                      <m:r>
                        <a:rPr lang="en-US" sz="3600" b="0" i="1" smtClean="0">
                          <a:solidFill>
                            <a:srgbClr val="000000"/>
                          </a:solidFill>
                          <a:latin typeface="Cambria Math" panose="02040503050406030204"/>
                        </a:rPr>
                        <m:t>=</m:t>
                      </m:r>
                      <m:f>
                        <m:fPr>
                          <m:ctrlPr>
                            <a:rPr lang="en-US" sz="3600" b="0" i="1" smtClean="0">
                              <a:solidFill>
                                <a:srgbClr val="000000"/>
                              </a:solidFill>
                              <a:latin typeface="Cambria Math" panose="02040503050406030204" pitchFamily="18" charset="0"/>
                            </a:rPr>
                          </m:ctrlPr>
                        </m:fPr>
                        <m:num>
                          <m:r>
                            <a:rPr lang="en-US" sz="3600" b="0" i="1" smtClean="0">
                              <a:solidFill>
                                <a:srgbClr val="000000"/>
                              </a:solidFill>
                              <a:latin typeface="Cambria Math" panose="02040503050406030204"/>
                            </a:rPr>
                            <m:t>𝐸𝑇</m:t>
                          </m:r>
                          <m:r>
                            <a:rPr lang="en-US" sz="3600" b="0" i="1" smtClean="0">
                              <a:solidFill>
                                <a:srgbClr val="000000"/>
                              </a:solidFill>
                              <a:latin typeface="Cambria Math" panose="02040503050406030204"/>
                            </a:rPr>
                            <m:t> ∗</m:t>
                          </m:r>
                          <m:r>
                            <a:rPr lang="en-US" sz="3600" b="0" i="1" smtClean="0">
                              <a:solidFill>
                                <a:srgbClr val="000000"/>
                              </a:solidFill>
                              <a:latin typeface="Cambria Math" panose="02040503050406030204"/>
                            </a:rPr>
                            <m:t>𝐶𝑅</m:t>
                          </m:r>
                        </m:num>
                        <m:den>
                          <m:r>
                            <a:rPr lang="en-US" sz="3600" b="0" i="1" smtClean="0">
                              <a:solidFill>
                                <a:srgbClr val="000000"/>
                              </a:solidFill>
                              <a:latin typeface="Cambria Math" panose="02040503050406030204"/>
                            </a:rPr>
                            <m:t>𝐸𝐼</m:t>
                          </m:r>
                        </m:den>
                      </m:f>
                    </m:oMath>
                  </m:oMathPara>
                </a14:m>
                <a:endParaRPr lang="en-US" sz="3600" b="0">
                  <a:solidFill>
                    <a:srgbClr val="000000"/>
                  </a:solidFill>
                  <a:latin typeface="+mj-lt"/>
                </a:endParaRPr>
              </a:p>
              <a:p>
                <a:pPr marL="0" indent="0">
                  <a:lnSpc>
                    <a:spcPct val="110000"/>
                  </a:lnSpc>
                  <a:buNone/>
                </a:pPr>
                <a:r>
                  <a:rPr lang="en-US" sz="3000" b="0">
                    <a:solidFill>
                      <a:srgbClr val="000000"/>
                    </a:solidFill>
                    <a:latin typeface="+mj-lt"/>
                  </a:rPr>
                  <a:t>Trong đó: </a:t>
                </a:r>
                <a:endParaRPr lang="en-US" sz="3000" b="0">
                  <a:solidFill>
                    <a:srgbClr val="000000"/>
                  </a:solidFill>
                  <a:latin typeface="+mj-lt"/>
                </a:endParaRPr>
              </a:p>
              <a:p>
                <a:pPr>
                  <a:lnSpc>
                    <a:spcPct val="110000"/>
                  </a:lnSpc>
                  <a:buClr>
                    <a:schemeClr val="tx1"/>
                  </a:buClr>
                  <a:buFont typeface="Arial" panose="020B0604020202020204" pitchFamily="34" charset="0"/>
                  <a:buChar char="–"/>
                </a:pPr>
                <a:r>
                  <a:rPr lang="en-US" sz="3000" b="0">
                    <a:solidFill>
                      <a:srgbClr val="000000"/>
                    </a:solidFill>
                    <a:latin typeface="+mj-lt"/>
                  </a:rPr>
                  <a:t>EI: số lệnh được thực hiện (executed instruction)</a:t>
                </a:r>
                <a:endParaRPr lang="en-US" sz="3000" b="0">
                  <a:solidFill>
                    <a:srgbClr val="000000"/>
                  </a:solidFill>
                  <a:latin typeface="+mj-lt"/>
                </a:endParaRPr>
              </a:p>
              <a:p>
                <a:pPr>
                  <a:lnSpc>
                    <a:spcPct val="110000"/>
                  </a:lnSpc>
                  <a:buClr>
                    <a:schemeClr val="tx1"/>
                  </a:buClr>
                  <a:buFont typeface="Arial" panose="020B0604020202020204" pitchFamily="34" charset="0"/>
                  <a:buChar char="–"/>
                </a:pPr>
                <a:r>
                  <a:rPr lang="en-US" sz="3000" b="0">
                    <a:solidFill>
                      <a:srgbClr val="000000"/>
                    </a:solidFill>
                    <a:latin typeface="+mj-lt"/>
                  </a:rPr>
                  <a:t>ET: thời gian thực hiện lệnh</a:t>
                </a:r>
                <a:endParaRPr lang="en-US" sz="3000" b="0">
                  <a:solidFill>
                    <a:srgbClr val="000000"/>
                  </a:solidFill>
                  <a:latin typeface="+mj-lt"/>
                </a:endParaRPr>
              </a:p>
              <a:p>
                <a:pPr>
                  <a:lnSpc>
                    <a:spcPct val="110000"/>
                  </a:lnSpc>
                  <a:buClr>
                    <a:schemeClr val="tx1"/>
                  </a:buClr>
                  <a:buFont typeface="Arial" panose="020B0604020202020204" pitchFamily="34" charset="0"/>
                  <a:buChar char="–"/>
                </a:pPr>
                <a:r>
                  <a:rPr lang="en-US" sz="3000" b="0">
                    <a:solidFill>
                      <a:srgbClr val="000000"/>
                    </a:solidFill>
                    <a:latin typeface="+mj-lt"/>
                  </a:rPr>
                  <a:t>CR: tần số (clock rate)</a:t>
                </a:r>
                <a:endParaRPr lang="en-US" sz="3000" b="0">
                  <a:solidFill>
                    <a:srgbClr val="000000"/>
                  </a:solidFill>
                  <a:latin typeface="+mj-lt"/>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en-US" altLang="en-US">
                    <a:noFill/>
                  </a:rPr>
                  <a:t> </a:t>
                </a:r>
              </a:p>
            </p:txBody>
          </p:sp>
        </mc:Fallback>
      </mc:AlternateContent>
      <p:sp>
        <p:nvSpPr>
          <p:cNvPr id="3" name="Title 1"/>
          <p:cNvSpPr txBox="1"/>
          <p:nvPr/>
        </p:nvSpPr>
        <p:spPr>
          <a:xfrm>
            <a:off x="76200" y="319088"/>
            <a:ext cx="9144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2900" dirty="0"/>
              <a:t>1.4.1 </a:t>
            </a:r>
            <a:r>
              <a:rPr lang="en-US" sz="2900" dirty="0" err="1"/>
              <a:t>Các</a:t>
            </a:r>
            <a:r>
              <a:rPr lang="en-US" sz="2900" dirty="0"/>
              <a:t> </a:t>
            </a:r>
            <a:r>
              <a:rPr lang="en-US" sz="2900" dirty="0" err="1"/>
              <a:t>thông</a:t>
            </a:r>
            <a:r>
              <a:rPr lang="en-US" sz="2900" dirty="0"/>
              <a:t> </a:t>
            </a:r>
            <a:r>
              <a:rPr lang="en-US" sz="2900" dirty="0" err="1"/>
              <a:t>số</a:t>
            </a:r>
            <a:r>
              <a:rPr lang="en-US" sz="2900" dirty="0"/>
              <a:t> </a:t>
            </a:r>
            <a:r>
              <a:rPr lang="en-US" sz="2900" dirty="0" err="1"/>
              <a:t>đo</a:t>
            </a:r>
            <a:r>
              <a:rPr lang="en-US" sz="2900" dirty="0"/>
              <a:t> </a:t>
            </a:r>
            <a:r>
              <a:rPr lang="en-US" sz="2900" dirty="0" err="1"/>
              <a:t>khả</a:t>
            </a:r>
            <a:r>
              <a:rPr lang="en-US" sz="2900" dirty="0"/>
              <a:t> </a:t>
            </a:r>
            <a:r>
              <a:rPr lang="en-US" sz="2900" dirty="0" err="1"/>
              <a:t>năng</a:t>
            </a:r>
            <a:r>
              <a:rPr lang="en-US" sz="2900" dirty="0"/>
              <a:t> </a:t>
            </a:r>
            <a:r>
              <a:rPr lang="en-US" sz="2900" dirty="0" err="1"/>
              <a:t>xử</a:t>
            </a:r>
            <a:r>
              <a:rPr lang="en-US" sz="2900" dirty="0"/>
              <a:t> </a:t>
            </a:r>
            <a:r>
              <a:rPr lang="en-US" sz="2900" dirty="0" err="1"/>
              <a:t>lý</a:t>
            </a:r>
            <a:r>
              <a:rPr lang="en-US" sz="2900" dirty="0"/>
              <a:t> </a:t>
            </a:r>
            <a:r>
              <a:rPr lang="en-US" sz="2900" dirty="0" err="1"/>
              <a:t>của</a:t>
            </a:r>
            <a:r>
              <a:rPr lang="en-US" sz="2900" dirty="0"/>
              <a:t> </a:t>
            </a:r>
            <a:r>
              <a:rPr lang="en-US" sz="2900" dirty="0" err="1"/>
              <a:t>máy</a:t>
            </a:r>
            <a:r>
              <a:rPr lang="en-US" sz="2900" dirty="0"/>
              <a:t> </a:t>
            </a:r>
            <a:r>
              <a:rPr lang="en-US" sz="2900" dirty="0" err="1"/>
              <a:t>tính</a:t>
            </a:r>
            <a:endParaRPr lang="en-US" sz="2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pPr>
                  <a:lnSpc>
                    <a:spcPct val="110000"/>
                  </a:lnSpc>
                  <a:buClr>
                    <a:schemeClr val="tx1"/>
                  </a:buClr>
                </a:pPr>
                <a:r>
                  <a:rPr lang="en-US" b="0">
                    <a:solidFill>
                      <a:srgbClr val="000000"/>
                    </a:solidFill>
                    <a:latin typeface="+mj-lt"/>
                  </a:rPr>
                  <a:t> MIP</a:t>
                </a:r>
                <a:r>
                  <a:rPr lang="en-US" b="0" baseline="-25000">
                    <a:solidFill>
                      <a:srgbClr val="000000"/>
                    </a:solidFill>
                    <a:latin typeface="+mj-lt"/>
                  </a:rPr>
                  <a:t>s </a:t>
                </a:r>
                <a:r>
                  <a:rPr lang="en-US" b="0">
                    <a:solidFill>
                      <a:srgbClr val="000000"/>
                    </a:solidFill>
                    <a:latin typeface="+mj-lt"/>
                  </a:rPr>
                  <a:t> (Million Instruction Per Second): số triệu lệnh được thực hiện trong một giây.</a:t>
                </a:r>
                <a:endParaRPr lang="en-US" sz="3000" b="0">
                  <a:solidFill>
                    <a:srgbClr val="000000"/>
                  </a:solidFill>
                  <a:latin typeface="+mj-lt"/>
                </a:endParaRPr>
              </a:p>
              <a:p>
                <a:pPr marL="0" indent="0">
                  <a:lnSpc>
                    <a:spcPct val="110000"/>
                  </a:lnSpc>
                  <a:buNone/>
                </a:pPr>
                <a14:m>
                  <m:oMathPara xmlns:m="http://schemas.openxmlformats.org/officeDocument/2006/math">
                    <m:oMathParaPr>
                      <m:jc m:val="center"/>
                    </m:oMathParaPr>
                    <m:oMath xmlns:m="http://schemas.openxmlformats.org/officeDocument/2006/math">
                      <m:r>
                        <a:rPr lang="en-US" sz="3600" b="0" i="1" smtClean="0">
                          <a:solidFill>
                            <a:srgbClr val="000000"/>
                          </a:solidFill>
                          <a:latin typeface="Cambria Math" panose="02040503050406030204"/>
                        </a:rPr>
                        <m:t>𝑀𝐼𝑃𝑠</m:t>
                      </m:r>
                      <m:r>
                        <a:rPr lang="en-US" sz="3600" b="0" i="1" smtClean="0">
                          <a:solidFill>
                            <a:srgbClr val="000000"/>
                          </a:solidFill>
                          <a:latin typeface="Cambria Math" panose="02040503050406030204"/>
                        </a:rPr>
                        <m:t>=</m:t>
                      </m:r>
                      <m:f>
                        <m:fPr>
                          <m:ctrlPr>
                            <a:rPr lang="en-US" sz="3600" b="0" i="1" smtClean="0">
                              <a:solidFill>
                                <a:srgbClr val="000000"/>
                              </a:solidFill>
                              <a:latin typeface="Cambria Math" panose="02040503050406030204" pitchFamily="18" charset="0"/>
                            </a:rPr>
                          </m:ctrlPr>
                        </m:fPr>
                        <m:num>
                          <m:r>
                            <a:rPr lang="en-US" sz="3600" b="0" i="1" smtClean="0">
                              <a:solidFill>
                                <a:srgbClr val="000000"/>
                              </a:solidFill>
                              <a:latin typeface="Cambria Math" panose="02040503050406030204"/>
                            </a:rPr>
                            <m:t>1</m:t>
                          </m:r>
                        </m:num>
                        <m:den>
                          <m:nary>
                            <m:naryPr>
                              <m:chr m:val="∑"/>
                              <m:subHide m:val="on"/>
                              <m:supHide m:val="on"/>
                              <m:ctrlPr>
                                <a:rPr lang="en-US" sz="3600" b="0" i="1" smtClean="0">
                                  <a:solidFill>
                                    <a:srgbClr val="000000"/>
                                  </a:solidFill>
                                  <a:latin typeface="Cambria Math" panose="02040503050406030204" pitchFamily="18" charset="0"/>
                                </a:rPr>
                              </m:ctrlPr>
                            </m:naryPr>
                            <m:sub/>
                            <m:sup/>
                            <m:e>
                              <m:d>
                                <m:dPr>
                                  <m:ctrlPr>
                                    <a:rPr lang="en-US" sz="3600" b="0" i="1" smtClean="0">
                                      <a:solidFill>
                                        <a:srgbClr val="000000"/>
                                      </a:solidFill>
                                      <a:latin typeface="Cambria Math" panose="02040503050406030204" pitchFamily="18" charset="0"/>
                                    </a:rPr>
                                  </m:ctrlPr>
                                </m:dPr>
                                <m:e>
                                  <m:r>
                                    <a:rPr lang="en-US" sz="3600" b="0" i="1" smtClean="0">
                                      <a:solidFill>
                                        <a:srgbClr val="000000"/>
                                      </a:solidFill>
                                      <a:latin typeface="Cambria Math" panose="02040503050406030204"/>
                                    </a:rPr>
                                    <m:t>𝐼𝐹</m:t>
                                  </m:r>
                                  <m:r>
                                    <a:rPr lang="en-US" sz="3600" b="0" i="1" smtClean="0">
                                      <a:solidFill>
                                        <a:srgbClr val="000000"/>
                                      </a:solidFill>
                                      <a:latin typeface="Cambria Math" panose="02040503050406030204"/>
                                    </a:rPr>
                                    <m:t>∗</m:t>
                                  </m:r>
                                  <m:r>
                                    <a:rPr lang="en-US" sz="3600" b="0" i="1" smtClean="0">
                                      <a:solidFill>
                                        <a:srgbClr val="000000"/>
                                      </a:solidFill>
                                      <a:latin typeface="Cambria Math" panose="02040503050406030204"/>
                                    </a:rPr>
                                    <m:t>𝐶𝑃𝐼</m:t>
                                  </m:r>
                                  <m:r>
                                    <a:rPr lang="en-US" sz="3600" b="0" i="1" smtClean="0">
                                      <a:solidFill>
                                        <a:srgbClr val="000000"/>
                                      </a:solidFill>
                                      <a:latin typeface="Cambria Math" panose="02040503050406030204"/>
                                    </a:rPr>
                                    <m:t>∗</m:t>
                                  </m:r>
                                  <m:r>
                                    <a:rPr lang="en-US" sz="3600" b="0" i="1" smtClean="0">
                                      <a:solidFill>
                                        <a:srgbClr val="000000"/>
                                      </a:solidFill>
                                      <a:latin typeface="Cambria Math" panose="02040503050406030204"/>
                                      <a:ea typeface="Cambria Math" panose="02040503050406030204"/>
                                    </a:rPr>
                                    <m:t>𝜏</m:t>
                                  </m:r>
                                </m:e>
                              </m:d>
                            </m:e>
                          </m:nary>
                        </m:den>
                      </m:f>
                      <m:r>
                        <a:rPr lang="en-US" sz="3600" b="0" i="1" smtClean="0">
                          <a:solidFill>
                            <a:srgbClr val="000000"/>
                          </a:solidFill>
                          <a:latin typeface="Cambria Math" panose="02040503050406030204"/>
                        </a:rPr>
                        <m:t>∗</m:t>
                      </m:r>
                      <m:r>
                        <a:rPr lang="en-US" sz="3600" b="0" i="1" smtClean="0">
                          <a:solidFill>
                            <a:srgbClr val="000000"/>
                          </a:solidFill>
                          <a:latin typeface="Cambria Math" panose="02040503050406030204"/>
                        </a:rPr>
                        <m:t>1000</m:t>
                      </m:r>
                    </m:oMath>
                  </m:oMathPara>
                </a14:m>
                <a:endParaRPr lang="en-US" sz="3600" b="0">
                  <a:solidFill>
                    <a:srgbClr val="000000"/>
                  </a:solidFill>
                  <a:latin typeface="+mj-lt"/>
                </a:endParaRPr>
              </a:p>
              <a:p>
                <a:pPr marL="0" indent="0">
                  <a:lnSpc>
                    <a:spcPct val="110000"/>
                  </a:lnSpc>
                  <a:buNone/>
                </a:pPr>
                <a:r>
                  <a:rPr lang="en-US" sz="3000" b="0">
                    <a:solidFill>
                      <a:srgbClr val="000000"/>
                    </a:solidFill>
                    <a:latin typeface="+mj-lt"/>
                  </a:rPr>
                  <a:t>Trong đó: </a:t>
                </a:r>
                <a:endParaRPr lang="en-US" sz="3000" b="0">
                  <a:solidFill>
                    <a:srgbClr val="000000"/>
                  </a:solidFill>
                  <a:latin typeface="+mj-lt"/>
                </a:endParaRPr>
              </a:p>
              <a:p>
                <a:pPr>
                  <a:lnSpc>
                    <a:spcPct val="110000"/>
                  </a:lnSpc>
                  <a:buClr>
                    <a:schemeClr val="tx1"/>
                  </a:buClr>
                  <a:buFont typeface="Arial" panose="020B0604020202020204" pitchFamily="34" charset="0"/>
                  <a:buChar char="–"/>
                </a:pPr>
                <a:r>
                  <a:rPr lang="en-US" sz="3000" b="0">
                    <a:solidFill>
                      <a:srgbClr val="000000"/>
                    </a:solidFill>
                    <a:latin typeface="+mj-lt"/>
                  </a:rPr>
                  <a:t>IF: tần suất xuất hiện lệnh.</a:t>
                </a:r>
                <a:endParaRPr lang="en-US" sz="3000" b="0">
                  <a:solidFill>
                    <a:srgbClr val="000000"/>
                  </a:solidFill>
                  <a:latin typeface="+mj-lt"/>
                </a:endParaRPr>
              </a:p>
              <a:p>
                <a:pPr>
                  <a:lnSpc>
                    <a:spcPct val="110000"/>
                  </a:lnSpc>
                  <a:buClr>
                    <a:schemeClr val="tx1"/>
                  </a:buClr>
                  <a:buFont typeface="Arial" panose="020B0604020202020204" pitchFamily="34" charset="0"/>
                  <a:buChar char="–"/>
                </a:pPr>
                <a:r>
                  <a:rPr lang="en-US" sz="3000" b="0">
                    <a:solidFill>
                      <a:srgbClr val="000000"/>
                    </a:solidFill>
                    <a:latin typeface="+mj-lt"/>
                  </a:rPr>
                  <a:t>CPI: số chu kỳ.</a:t>
                </a:r>
                <a:endParaRPr lang="en-US" sz="3000" b="0">
                  <a:solidFill>
                    <a:srgbClr val="000000"/>
                  </a:solidFill>
                  <a:latin typeface="+mj-lt"/>
                </a:endParaRPr>
              </a:p>
              <a:p>
                <a:pPr>
                  <a:lnSpc>
                    <a:spcPct val="110000"/>
                  </a:lnSpc>
                  <a:buClr>
                    <a:schemeClr val="tx1"/>
                  </a:buClr>
                  <a:buFont typeface="Arial" panose="020B0604020202020204" pitchFamily="34" charset="0"/>
                  <a:buChar char="–"/>
                </a:pPr>
                <a14:m>
                  <m:oMath xmlns:m="http://schemas.openxmlformats.org/officeDocument/2006/math">
                    <m:r>
                      <a:rPr lang="en-US" sz="3000" b="0" i="1" smtClean="0">
                        <a:solidFill>
                          <a:srgbClr val="000000"/>
                        </a:solidFill>
                        <a:latin typeface="Cambria Math" panose="02040503050406030204"/>
                        <a:ea typeface="Cambria Math" panose="02040503050406030204"/>
                      </a:rPr>
                      <m:t>𝜏</m:t>
                    </m:r>
                  </m:oMath>
                </a14:m>
                <a:r>
                  <a:rPr lang="en-US" sz="3000" b="0">
                    <a:solidFill>
                      <a:srgbClr val="000000"/>
                    </a:solidFill>
                    <a:latin typeface="+mj-lt"/>
                  </a:rPr>
                  <a:t>: thời gian một chu kỳ máy.</a:t>
                </a:r>
                <a:endParaRPr lang="en-US" sz="3000" b="0">
                  <a:solidFill>
                    <a:srgbClr val="000000"/>
                  </a:solidFill>
                  <a:latin typeface="+mj-lt"/>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en-US" altLang="en-US">
                    <a:noFill/>
                  </a:rPr>
                  <a:t> </a:t>
                </a:r>
              </a:p>
            </p:txBody>
          </p:sp>
        </mc:Fallback>
      </mc:AlternateContent>
      <p:sp>
        <p:nvSpPr>
          <p:cNvPr id="3" name="Title 1"/>
          <p:cNvSpPr txBox="1"/>
          <p:nvPr/>
        </p:nvSpPr>
        <p:spPr>
          <a:xfrm>
            <a:off x="76200" y="319088"/>
            <a:ext cx="9144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dirty="0" err="1"/>
              <a:t>Các</a:t>
            </a:r>
            <a:r>
              <a:rPr lang="en-US" sz="3000" dirty="0"/>
              <a:t> </a:t>
            </a:r>
            <a:r>
              <a:rPr lang="en-US" sz="3000" dirty="0" err="1"/>
              <a:t>thông</a:t>
            </a:r>
            <a:r>
              <a:rPr lang="en-US" sz="3000" dirty="0"/>
              <a:t> </a:t>
            </a:r>
            <a:r>
              <a:rPr lang="en-US" sz="3000" dirty="0" err="1"/>
              <a:t>số</a:t>
            </a:r>
            <a:r>
              <a:rPr lang="en-US" sz="3000" dirty="0"/>
              <a:t> </a:t>
            </a:r>
            <a:r>
              <a:rPr lang="en-US" sz="3000" dirty="0" err="1"/>
              <a:t>đo</a:t>
            </a:r>
            <a:r>
              <a:rPr lang="en-US" sz="3000" dirty="0"/>
              <a:t> </a:t>
            </a:r>
            <a:r>
              <a:rPr lang="en-US" sz="3000" dirty="0" err="1"/>
              <a:t>khả</a:t>
            </a:r>
            <a:r>
              <a:rPr lang="en-US" sz="3000" dirty="0"/>
              <a:t> </a:t>
            </a:r>
            <a:r>
              <a:rPr lang="en-US" sz="3000" dirty="0" err="1"/>
              <a:t>năng</a:t>
            </a:r>
            <a:r>
              <a:rPr lang="en-US" sz="3000" dirty="0"/>
              <a:t> </a:t>
            </a:r>
            <a:r>
              <a:rPr lang="en-US" sz="3000" dirty="0" err="1"/>
              <a:t>xử</a:t>
            </a:r>
            <a:r>
              <a:rPr lang="en-US" sz="3000" dirty="0"/>
              <a:t> </a:t>
            </a:r>
            <a:r>
              <a:rPr lang="en-US" sz="3000" dirty="0" err="1"/>
              <a:t>lý</a:t>
            </a:r>
            <a:r>
              <a:rPr lang="en-US" sz="3000" dirty="0"/>
              <a:t> </a:t>
            </a:r>
            <a:r>
              <a:rPr lang="en-US" sz="3000" dirty="0" err="1"/>
              <a:t>của</a:t>
            </a:r>
            <a:r>
              <a:rPr lang="en-US" sz="3000" dirty="0"/>
              <a:t> </a:t>
            </a:r>
            <a:r>
              <a:rPr lang="en-US" sz="3000" dirty="0" err="1"/>
              <a:t>máy</a:t>
            </a:r>
            <a:r>
              <a:rPr lang="en-US" sz="3000" dirty="0"/>
              <a:t> </a:t>
            </a:r>
            <a:r>
              <a:rPr lang="en-US" sz="3000" dirty="0" err="1"/>
              <a:t>tính</a:t>
            </a:r>
            <a:r>
              <a:rPr lang="en-US" sz="3000" dirty="0"/>
              <a:t> (t)</a:t>
            </a:r>
            <a:endParaRPr lang="en-US" sz="3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4300" y="3916680"/>
            <a:ext cx="8877300" cy="708660"/>
            <a:chOff x="-628650" y="1965959"/>
            <a:chExt cx="6057900" cy="609600"/>
          </a:xfrm>
        </p:grpSpPr>
        <p:sp>
          <p:nvSpPr>
            <p:cNvPr id="4" name="Rectangle 3"/>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5" name="Right Arrow 4"/>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2" name="Content Placeholder 1"/>
          <p:cNvSpPr>
            <a:spLocks noGrp="1"/>
          </p:cNvSpPr>
          <p:nvPr>
            <p:ph idx="1"/>
          </p:nvPr>
        </p:nvSpPr>
        <p:spPr>
          <a:xfrm>
            <a:off x="243840" y="1143000"/>
            <a:ext cx="8877300" cy="5181599"/>
          </a:xfrm>
        </p:spPr>
        <p:txBody>
          <a:bodyPr/>
          <a:lstStyle/>
          <a:p>
            <a:pPr marL="0" indent="0">
              <a:lnSpc>
                <a:spcPct val="130000"/>
              </a:lnSpc>
              <a:buNone/>
            </a:pPr>
            <a:r>
              <a:rPr lang="vi-VN" sz="3000" dirty="0">
                <a:solidFill>
                  <a:srgbClr val="000000"/>
                </a:solidFill>
                <a:latin typeface="+mj-lt"/>
              </a:rPr>
              <a:t>1.1</a:t>
            </a:r>
            <a:r>
              <a:rPr lang="en-US" sz="3000" dirty="0">
                <a:solidFill>
                  <a:srgbClr val="000000"/>
                </a:solidFill>
                <a:latin typeface="+mj-lt"/>
              </a:rPr>
              <a:t> </a:t>
            </a:r>
            <a:r>
              <a:rPr lang="vi-VN" sz="3000" dirty="0">
                <a:solidFill>
                  <a:srgbClr val="000000"/>
                </a:solidFill>
                <a:latin typeface="+mj-lt"/>
              </a:rPr>
              <a:t>Máy tính và phân loại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1.2</a:t>
            </a:r>
            <a:r>
              <a:rPr lang="en-US" sz="3000" dirty="0">
                <a:solidFill>
                  <a:srgbClr val="000000"/>
                </a:solidFill>
                <a:latin typeface="+mj-lt"/>
              </a:rPr>
              <a:t> </a:t>
            </a:r>
            <a:r>
              <a:rPr lang="en-US" sz="3000" dirty="0" err="1">
                <a:solidFill>
                  <a:srgbClr val="000000"/>
                </a:solidFill>
                <a:latin typeface="+mj-lt"/>
              </a:rPr>
              <a:t>Kiến</a:t>
            </a:r>
            <a:r>
              <a:rPr lang="en-US" sz="3000" dirty="0">
                <a:solidFill>
                  <a:srgbClr val="000000"/>
                </a:solidFill>
                <a:latin typeface="+mj-lt"/>
              </a:rPr>
              <a:t> </a:t>
            </a:r>
            <a:r>
              <a:rPr lang="en-US" sz="3000" dirty="0" err="1">
                <a:solidFill>
                  <a:srgbClr val="000000"/>
                </a:solidFill>
                <a:latin typeface="+mj-lt"/>
              </a:rPr>
              <a:t>trúc</a:t>
            </a:r>
            <a:r>
              <a:rPr lang="en-US" sz="3000" dirty="0">
                <a:solidFill>
                  <a:srgbClr val="000000"/>
                </a:solidFill>
                <a:latin typeface="+mj-lt"/>
              </a:rPr>
              <a:t> </a:t>
            </a:r>
            <a:r>
              <a:rPr lang="en-US" sz="3000" dirty="0" err="1">
                <a:solidFill>
                  <a:srgbClr val="000000"/>
                </a:solidFill>
                <a:latin typeface="+mj-lt"/>
              </a:rPr>
              <a:t>máy</a:t>
            </a:r>
            <a:r>
              <a:rPr lang="en-US" sz="3000" dirty="0">
                <a:solidFill>
                  <a:srgbClr val="000000"/>
                </a:solidFill>
                <a:latin typeface="+mj-lt"/>
              </a:rPr>
              <a:t> </a:t>
            </a:r>
            <a:r>
              <a:rPr lang="en-US" sz="3000" dirty="0" err="1">
                <a:solidFill>
                  <a:srgbClr val="000000"/>
                </a:solidFill>
                <a:latin typeface="+mj-lt"/>
              </a:rPr>
              <a:t>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1.3 Sự phát triển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1.4 Hiệu năng máy tính</a:t>
            </a:r>
            <a:endParaRPr lang="en-US" sz="3000" dirty="0">
              <a:solidFill>
                <a:srgbClr val="000000"/>
              </a:solidFill>
              <a:latin typeface="+mj-lt"/>
            </a:endParaRPr>
          </a:p>
          <a:p>
            <a:pPr marL="0" indent="0">
              <a:lnSpc>
                <a:spcPct val="130000"/>
              </a:lnSpc>
              <a:buNone/>
            </a:pPr>
            <a:r>
              <a:rPr lang="vi-VN" sz="2900" dirty="0">
                <a:solidFill>
                  <a:srgbClr val="000000"/>
                </a:solidFill>
                <a:latin typeface="+mj-lt"/>
              </a:rPr>
              <a:t>1.5</a:t>
            </a:r>
            <a:r>
              <a:rPr lang="en-US" sz="2900" dirty="0">
                <a:solidFill>
                  <a:srgbClr val="000000"/>
                </a:solidFill>
                <a:latin typeface="+mj-lt"/>
              </a:rPr>
              <a:t> </a:t>
            </a:r>
            <a:r>
              <a:rPr lang="en-US" sz="2900" dirty="0" err="1">
                <a:solidFill>
                  <a:srgbClr val="000000"/>
                </a:solidFill>
                <a:latin typeface="+mj-lt"/>
              </a:rPr>
              <a:t>Các</a:t>
            </a:r>
            <a:r>
              <a:rPr lang="en-US" sz="2900" dirty="0">
                <a:solidFill>
                  <a:srgbClr val="000000"/>
                </a:solidFill>
                <a:latin typeface="+mj-lt"/>
              </a:rPr>
              <a:t> </a:t>
            </a:r>
            <a:r>
              <a:rPr lang="en-US" sz="2900" dirty="0" err="1">
                <a:solidFill>
                  <a:srgbClr val="000000"/>
                </a:solidFill>
                <a:latin typeface="+mj-lt"/>
              </a:rPr>
              <a:t>phương</a:t>
            </a:r>
            <a:r>
              <a:rPr lang="en-US" sz="2900" dirty="0">
                <a:solidFill>
                  <a:srgbClr val="000000"/>
                </a:solidFill>
                <a:latin typeface="+mj-lt"/>
              </a:rPr>
              <a:t> </a:t>
            </a:r>
            <a:r>
              <a:rPr lang="en-US" sz="2900" dirty="0" err="1">
                <a:solidFill>
                  <a:srgbClr val="000000"/>
                </a:solidFill>
                <a:latin typeface="+mj-lt"/>
              </a:rPr>
              <a:t>pháp</a:t>
            </a:r>
            <a:r>
              <a:rPr lang="en-US" sz="2900" dirty="0">
                <a:solidFill>
                  <a:srgbClr val="000000"/>
                </a:solidFill>
                <a:latin typeface="+mj-lt"/>
              </a:rPr>
              <a:t> </a:t>
            </a:r>
            <a:r>
              <a:rPr lang="en-US" sz="2900" dirty="0" err="1">
                <a:solidFill>
                  <a:srgbClr val="000000"/>
                </a:solidFill>
                <a:latin typeface="+mj-lt"/>
              </a:rPr>
              <a:t>vào</a:t>
            </a:r>
            <a:r>
              <a:rPr lang="en-US" sz="2900" dirty="0">
                <a:solidFill>
                  <a:srgbClr val="000000"/>
                </a:solidFill>
                <a:latin typeface="+mj-lt"/>
              </a:rPr>
              <a:t> </a:t>
            </a:r>
            <a:r>
              <a:rPr lang="en-US" sz="2900" dirty="0" err="1">
                <a:solidFill>
                  <a:srgbClr val="000000"/>
                </a:solidFill>
                <a:latin typeface="+mj-lt"/>
              </a:rPr>
              <a:t>ra</a:t>
            </a:r>
            <a:r>
              <a:rPr lang="en-US" sz="2900" dirty="0">
                <a:solidFill>
                  <a:srgbClr val="000000"/>
                </a:solidFill>
                <a:latin typeface="+mj-lt"/>
              </a:rPr>
              <a:t> </a:t>
            </a:r>
            <a:r>
              <a:rPr lang="en-US" sz="2900" dirty="0" err="1">
                <a:solidFill>
                  <a:srgbClr val="000000"/>
                </a:solidFill>
                <a:latin typeface="+mj-lt"/>
              </a:rPr>
              <a:t>dữ</a:t>
            </a:r>
            <a:r>
              <a:rPr lang="en-US" sz="2900" dirty="0">
                <a:solidFill>
                  <a:srgbClr val="000000"/>
                </a:solidFill>
                <a:latin typeface="+mj-lt"/>
              </a:rPr>
              <a:t> </a:t>
            </a:r>
            <a:r>
              <a:rPr lang="en-US" sz="2900" dirty="0" err="1">
                <a:solidFill>
                  <a:srgbClr val="000000"/>
                </a:solidFill>
                <a:latin typeface="+mj-lt"/>
              </a:rPr>
              <a:t>liệu</a:t>
            </a:r>
            <a:r>
              <a:rPr lang="vi-VN" sz="2900" dirty="0">
                <a:solidFill>
                  <a:srgbClr val="000000"/>
                </a:solidFill>
                <a:latin typeface="+mj-lt"/>
              </a:rPr>
              <a:t> của</a:t>
            </a:r>
            <a:r>
              <a:rPr lang="en-US" sz="2900" dirty="0">
                <a:solidFill>
                  <a:srgbClr val="000000"/>
                </a:solidFill>
                <a:latin typeface="+mj-lt"/>
              </a:rPr>
              <a:t> </a:t>
            </a:r>
            <a:r>
              <a:rPr lang="vi-VN" sz="2900" dirty="0">
                <a:solidFill>
                  <a:srgbClr val="000000"/>
                </a:solidFill>
                <a:latin typeface="+mj-lt"/>
              </a:rPr>
              <a:t>máy</a:t>
            </a:r>
            <a:r>
              <a:rPr lang="en-US" sz="2900" dirty="0">
                <a:solidFill>
                  <a:srgbClr val="000000"/>
                </a:solidFill>
                <a:latin typeface="+mj-lt"/>
              </a:rPr>
              <a:t> </a:t>
            </a:r>
            <a:r>
              <a:rPr lang="vi-VN" sz="2900" dirty="0">
                <a:solidFill>
                  <a:srgbClr val="000000"/>
                </a:solidFill>
                <a:latin typeface="+mj-lt"/>
              </a:rPr>
              <a:t>tính</a:t>
            </a:r>
            <a:endParaRPr lang="vi-VN" sz="2900" dirty="0">
              <a:solidFill>
                <a:srgbClr val="000000"/>
              </a:solidFill>
              <a:latin typeface="+mj-lt"/>
            </a:endParaRPr>
          </a:p>
          <a:p>
            <a:pPr marL="0" indent="0">
              <a:lnSpc>
                <a:spcPct val="130000"/>
              </a:lnSpc>
              <a:buNone/>
            </a:pPr>
            <a:r>
              <a:rPr lang="vi-VN" sz="3000" dirty="0">
                <a:solidFill>
                  <a:srgbClr val="000000"/>
                </a:solidFill>
                <a:latin typeface="+mj-lt"/>
              </a:rPr>
              <a:t>1.6 Thiết kế một số mạch Logic đơn giản</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1.7 Hệ tổ hợp và hệ dãy</a:t>
            </a:r>
            <a:endParaRPr lang="en-US" sz="3000" dirty="0">
              <a:solidFill>
                <a:srgbClr val="000000"/>
              </a:solidFill>
              <a:latin typeface="+mj-lt"/>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a:t>CHƯƠNG 1: TỔNG QUAN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1"/>
            <a:ext cx="8839200" cy="3962399"/>
          </a:xfrm>
        </p:spPr>
        <p:txBody>
          <a:bodyPr/>
          <a:lstStyle/>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CPU liên tục gửi các tín hiệu xem có thiết bị nào</a:t>
            </a:r>
            <a:r>
              <a:rPr lang="en-US" sz="3000" b="0">
                <a:solidFill>
                  <a:srgbClr val="000000"/>
                </a:solidFill>
                <a:latin typeface="+mj-lt"/>
              </a:rPr>
              <a:t> </a:t>
            </a:r>
            <a:r>
              <a:rPr lang="vi-VN" sz="3000" b="0">
                <a:solidFill>
                  <a:srgbClr val="000000"/>
                </a:solidFill>
                <a:latin typeface="+mj-lt"/>
              </a:rPr>
              <a:t>sẵn sàng gửi dữ liệu không?</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Nếu có thiết bị ngoại vi nào muốn trao đổi</a:t>
            </a:r>
            <a:r>
              <a:rPr lang="en-US" sz="3000" b="0">
                <a:solidFill>
                  <a:srgbClr val="000000"/>
                </a:solidFill>
                <a:latin typeface="+mj-lt"/>
              </a:rPr>
              <a:t> </a:t>
            </a:r>
            <a:r>
              <a:rPr lang="vi-VN" sz="3000" b="0">
                <a:solidFill>
                  <a:srgbClr val="000000"/>
                </a:solidFill>
                <a:latin typeface="+mj-lt"/>
              </a:rPr>
              <a:t>dữ liệu với CPU, nó sẽ gửi lại tín hiệu sẵn sàng trao đổi.</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Khi đó CPU sẽ thực hiện việc trao đổi dữ liệu với thiết bị ngoại vi này.</a:t>
            </a:r>
            <a:endParaRPr lang="en-US" sz="3000" b="0">
              <a:solidFill>
                <a:srgbClr val="000000"/>
              </a:solidFill>
              <a:latin typeface="+mj-lt"/>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vi-VN" sz="2600" dirty="0"/>
              <a:t>1</a:t>
            </a:r>
            <a:r>
              <a:rPr lang="en-US" sz="2600" dirty="0"/>
              <a:t>.5.1</a:t>
            </a:r>
            <a:r>
              <a:rPr lang="vi-VN" sz="2600" dirty="0"/>
              <a:t> Phương pháp thăm dò trạng thái thiết bị ngoại vi</a:t>
            </a:r>
            <a:endParaRPr 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839200" cy="5029200"/>
          </a:xfrm>
        </p:spPr>
        <p:txBody>
          <a:bodyPr/>
          <a:lstStyle/>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CPU thực hiện công việc bình thường.</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Khi có thiết bị ngoại vi (hoặc một thành phần khác của máy tính) có yêu cầu trao đổi dữ liệu với CPU, nó sẽ gửi một yêu cầu ngắt tới CPU.</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CPU tạm dừng công việc hiện tại, quay ra trao đổi</a:t>
            </a:r>
            <a:r>
              <a:rPr lang="en-US" sz="3000" b="0">
                <a:solidFill>
                  <a:srgbClr val="000000"/>
                </a:solidFill>
                <a:latin typeface="+mj-lt"/>
              </a:rPr>
              <a:t> </a:t>
            </a:r>
            <a:r>
              <a:rPr lang="vi-VN" sz="3000" b="0">
                <a:solidFill>
                  <a:srgbClr val="000000"/>
                </a:solidFill>
                <a:latin typeface="+mj-lt"/>
              </a:rPr>
              <a:t>dữ liệu với thiết bị ngoại vi này.</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Trao đổi dữ liệu xong, CPU quay trở lại thực hiện tiếp công việc đang làm dở trước đó.</a:t>
            </a:r>
            <a:endParaRPr lang="en-US" sz="3000" b="0">
              <a:solidFill>
                <a:srgbClr val="000000"/>
              </a:solidFill>
              <a:latin typeface="+mj-lt"/>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dirty="0"/>
              <a:t>  1.5.</a:t>
            </a:r>
            <a:r>
              <a:rPr lang="vi-VN" dirty="0"/>
              <a:t>2 Phương pháp sử dụng ngắt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839200" cy="5029200"/>
          </a:xfrm>
        </p:spPr>
        <p:txBody>
          <a:bodyPr/>
          <a:lstStyle/>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DMA - Direct Memory Access.</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Thường sử dụng khi có yêu cầu trao đổi dữ liệu lớn giữa CPU và thiết bị ngoại vi.</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CPU trao quyền quản lý cho bộ điều khiển truy nhập trực tiếp.</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Việc trao đổi dữ liệu giữa thiết bị ngoại vi và bộ nhớ do bộ điều khiển này thực hiện.</a:t>
            </a:r>
            <a:endParaRPr lang="en-US" sz="3000" b="0">
              <a:solidFill>
                <a:srgbClr val="000000"/>
              </a:solidFill>
              <a:latin typeface="+mj-lt"/>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2800" dirty="0"/>
              <a:t>1.5.</a:t>
            </a:r>
            <a:r>
              <a:rPr lang="vi-VN" sz="2800" dirty="0"/>
              <a:t>3 Phương pháp truy nhập bộ nhớ trực tiếp DMA</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5181599"/>
          </a:xfrm>
        </p:spPr>
        <p:txBody>
          <a:bodyPr/>
          <a:lstStyle/>
          <a:p>
            <a:pPr>
              <a:lnSpc>
                <a:spcPct val="120000"/>
              </a:lnSpc>
              <a:buClr>
                <a:schemeClr val="accent6">
                  <a:lumMod val="50000"/>
                </a:schemeClr>
              </a:buClr>
              <a:buFont typeface="Wingdings" panose="05000000000000000000" pitchFamily="2" charset="2"/>
              <a:buChar char="Ø"/>
            </a:pPr>
            <a:r>
              <a:rPr lang="en-US" b="0">
                <a:solidFill>
                  <a:srgbClr val="000000"/>
                </a:solidFill>
                <a:latin typeface="+mj-lt"/>
              </a:rPr>
              <a:t>Tài liệu tham khảo: </a:t>
            </a:r>
            <a:endParaRPr lang="en-US" b="0">
              <a:solidFill>
                <a:srgbClr val="000000"/>
              </a:solidFill>
              <a:latin typeface="+mj-lt"/>
            </a:endParaRPr>
          </a:p>
          <a:p>
            <a:pPr lvl="1">
              <a:lnSpc>
                <a:spcPct val="120000"/>
              </a:lnSpc>
              <a:buClr>
                <a:srgbClr val="00CC00"/>
              </a:buClr>
            </a:pPr>
            <a:r>
              <a:rPr lang="en-US" sz="2400" i="1">
                <a:solidFill>
                  <a:srgbClr val="000000"/>
                </a:solidFill>
              </a:rPr>
              <a:t>Giáo trình Kiến trúc máy tính</a:t>
            </a:r>
            <a:r>
              <a:rPr lang="en-US" sz="2400">
                <a:solidFill>
                  <a:srgbClr val="000000"/>
                </a:solidFill>
              </a:rPr>
              <a:t>, Nguyễn Đình Việt, NXB Đại học Quốc Gia Hà Nội.</a:t>
            </a:r>
            <a:endParaRPr lang="en-US" sz="2400">
              <a:solidFill>
                <a:srgbClr val="000000"/>
              </a:solidFill>
            </a:endParaRPr>
          </a:p>
          <a:p>
            <a:pPr lvl="1">
              <a:lnSpc>
                <a:spcPct val="120000"/>
              </a:lnSpc>
              <a:buClr>
                <a:srgbClr val="00CC00"/>
              </a:buClr>
            </a:pPr>
            <a:r>
              <a:rPr lang="en-US" sz="2400">
                <a:solidFill>
                  <a:srgbClr val="000000"/>
                </a:solidFill>
              </a:rPr>
              <a:t>Computer Atchitecture Single &amp; parrallet Systems, Mehdi R. Zargham, Prentice Hall.</a:t>
            </a:r>
            <a:endParaRPr lang="en-US" sz="2400">
              <a:solidFill>
                <a:srgbClr val="000000"/>
              </a:solidFill>
            </a:endParaRPr>
          </a:p>
          <a:p>
            <a:pPr lvl="1">
              <a:lnSpc>
                <a:spcPct val="120000"/>
              </a:lnSpc>
              <a:buClr>
                <a:srgbClr val="00CC00"/>
              </a:buClr>
            </a:pPr>
            <a:r>
              <a:rPr lang="en-US" sz="2400">
                <a:solidFill>
                  <a:srgbClr val="000000"/>
                </a:solidFill>
              </a:rPr>
              <a:t>Advanced Microprocessors, Daniel Tabak, McGraw – Hill.</a:t>
            </a:r>
            <a:endParaRPr lang="en-US" sz="2400">
              <a:solidFill>
                <a:srgbClr val="000000"/>
              </a:solidFill>
            </a:endParaRPr>
          </a:p>
          <a:p>
            <a:pPr lvl="1">
              <a:lnSpc>
                <a:spcPct val="120000"/>
              </a:lnSpc>
              <a:buClr>
                <a:srgbClr val="00CC00"/>
              </a:buClr>
            </a:pPr>
            <a:r>
              <a:rPr lang="en-US" sz="2400">
                <a:solidFill>
                  <a:srgbClr val="000000"/>
                </a:solidFill>
              </a:rPr>
              <a:t>Computer Organization and Architecture: Designing for Perfomance, William Stallings.</a:t>
            </a:r>
            <a:endParaRPr lang="en-US" sz="2400">
              <a:solidFill>
                <a:srgbClr val="000000"/>
              </a:solidFill>
            </a:endParaRPr>
          </a:p>
        </p:txBody>
      </p:sp>
      <p:sp>
        <p:nvSpPr>
          <p:cNvPr id="3" name="Rectangle 2"/>
          <p:cNvSpPr txBox="1">
            <a:spLocks noChangeArrowheads="1"/>
          </p:cNvSpPr>
          <p:nvPr/>
        </p:nvSpPr>
        <p:spPr>
          <a:xfrm>
            <a:off x="304800" y="319088"/>
            <a:ext cx="8686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TÀI LIỆU HỌC TẬP VÀ THAM KHẢO</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wipe(left)">
                                      <p:cBhvr>
                                        <p:cTn id="2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839200" cy="5029200"/>
          </a:xfrm>
        </p:spPr>
        <p:txBody>
          <a:bodyPr/>
          <a:lstStyle/>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Xây dựng các đường bus dữ liệu riêng, nối trực tiếp thiết bị ngoại vi và bộ nhớ chính.</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Mọi hế thống bus có một bộ điều khiển riêng được gọi là kênh dữ liệu.</a:t>
            </a:r>
            <a:endParaRPr lang="en-US" sz="3000" b="0">
              <a:solidFill>
                <a:srgbClr val="000000"/>
              </a:solidFill>
              <a:latin typeface="+mj-lt"/>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dirty="0"/>
              <a:t>1.5</a:t>
            </a:r>
            <a:r>
              <a:rPr lang="vi-VN" sz="3200" dirty="0"/>
              <a:t>.4 Phương pháp sử dụng kênh dữ liệu</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4300" y="5196840"/>
            <a:ext cx="7962900" cy="609600"/>
            <a:chOff x="-628650" y="1965959"/>
            <a:chExt cx="6057900" cy="609600"/>
          </a:xfrm>
        </p:grpSpPr>
        <p:sp>
          <p:nvSpPr>
            <p:cNvPr id="4" name="Rectangle 3"/>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5" name="Right Arrow 4"/>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2" name="Content Placeholder 1"/>
          <p:cNvSpPr>
            <a:spLocks noGrp="1"/>
          </p:cNvSpPr>
          <p:nvPr>
            <p:ph idx="1"/>
          </p:nvPr>
        </p:nvSpPr>
        <p:spPr>
          <a:xfrm>
            <a:off x="243840" y="1143000"/>
            <a:ext cx="8877300" cy="5181599"/>
          </a:xfrm>
        </p:spPr>
        <p:txBody>
          <a:bodyPr/>
          <a:lstStyle/>
          <a:p>
            <a:pPr marL="0" indent="0">
              <a:lnSpc>
                <a:spcPct val="130000"/>
              </a:lnSpc>
              <a:buNone/>
            </a:pPr>
            <a:r>
              <a:rPr lang="vi-VN" sz="3000" dirty="0">
                <a:solidFill>
                  <a:srgbClr val="000000"/>
                </a:solidFill>
                <a:latin typeface="+mj-lt"/>
              </a:rPr>
              <a:t>1.1</a:t>
            </a:r>
            <a:r>
              <a:rPr lang="en-US" sz="3000" dirty="0">
                <a:solidFill>
                  <a:srgbClr val="000000"/>
                </a:solidFill>
                <a:latin typeface="+mj-lt"/>
              </a:rPr>
              <a:t> </a:t>
            </a:r>
            <a:r>
              <a:rPr lang="vi-VN" sz="3000" dirty="0">
                <a:solidFill>
                  <a:srgbClr val="000000"/>
                </a:solidFill>
                <a:latin typeface="+mj-lt"/>
              </a:rPr>
              <a:t>Máy tính và phân loại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1.2</a:t>
            </a:r>
            <a:r>
              <a:rPr lang="en-US" sz="3000" dirty="0">
                <a:solidFill>
                  <a:srgbClr val="000000"/>
                </a:solidFill>
                <a:latin typeface="+mj-lt"/>
              </a:rPr>
              <a:t> </a:t>
            </a:r>
            <a:r>
              <a:rPr lang="en-US" sz="3000" dirty="0" err="1">
                <a:solidFill>
                  <a:srgbClr val="000000"/>
                </a:solidFill>
                <a:latin typeface="+mj-lt"/>
              </a:rPr>
              <a:t>Kiến</a:t>
            </a:r>
            <a:r>
              <a:rPr lang="en-US" sz="3000" dirty="0">
                <a:solidFill>
                  <a:srgbClr val="000000"/>
                </a:solidFill>
                <a:latin typeface="+mj-lt"/>
              </a:rPr>
              <a:t> </a:t>
            </a:r>
            <a:r>
              <a:rPr lang="en-US" sz="3000" dirty="0" err="1">
                <a:solidFill>
                  <a:srgbClr val="000000"/>
                </a:solidFill>
                <a:latin typeface="+mj-lt"/>
              </a:rPr>
              <a:t>trúc</a:t>
            </a:r>
            <a:r>
              <a:rPr lang="en-US" sz="3000" dirty="0">
                <a:solidFill>
                  <a:srgbClr val="000000"/>
                </a:solidFill>
                <a:latin typeface="+mj-lt"/>
              </a:rPr>
              <a:t> </a:t>
            </a:r>
            <a:r>
              <a:rPr lang="en-US" sz="3000" dirty="0" err="1">
                <a:solidFill>
                  <a:srgbClr val="000000"/>
                </a:solidFill>
                <a:latin typeface="+mj-lt"/>
              </a:rPr>
              <a:t>máy</a:t>
            </a:r>
            <a:r>
              <a:rPr lang="en-US" sz="3000" dirty="0">
                <a:solidFill>
                  <a:srgbClr val="000000"/>
                </a:solidFill>
                <a:latin typeface="+mj-lt"/>
              </a:rPr>
              <a:t> </a:t>
            </a:r>
            <a:r>
              <a:rPr lang="en-US" sz="3000" dirty="0" err="1">
                <a:solidFill>
                  <a:srgbClr val="000000"/>
                </a:solidFill>
                <a:latin typeface="+mj-lt"/>
              </a:rPr>
              <a:t>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1.3 Sự phát triển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1.4 Hiệu năng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1.5</a:t>
            </a:r>
            <a:r>
              <a:rPr lang="en-US" sz="3000" dirty="0">
                <a:solidFill>
                  <a:srgbClr val="000000"/>
                </a:solidFill>
                <a:latin typeface="+mj-lt"/>
              </a:rPr>
              <a:t> </a:t>
            </a:r>
            <a:r>
              <a:rPr lang="en-US" sz="3000" dirty="0" err="1">
                <a:solidFill>
                  <a:srgbClr val="000000"/>
                </a:solidFill>
                <a:latin typeface="+mj-lt"/>
              </a:rPr>
              <a:t>Các</a:t>
            </a:r>
            <a:r>
              <a:rPr lang="en-US" sz="3000" dirty="0">
                <a:solidFill>
                  <a:srgbClr val="000000"/>
                </a:solidFill>
                <a:latin typeface="+mj-lt"/>
              </a:rPr>
              <a:t> </a:t>
            </a:r>
            <a:r>
              <a:rPr lang="en-US" sz="3000" dirty="0" err="1">
                <a:solidFill>
                  <a:srgbClr val="000000"/>
                </a:solidFill>
                <a:latin typeface="+mj-lt"/>
              </a:rPr>
              <a:t>phương</a:t>
            </a:r>
            <a:r>
              <a:rPr lang="en-US" sz="3000" dirty="0">
                <a:solidFill>
                  <a:srgbClr val="000000"/>
                </a:solidFill>
                <a:latin typeface="+mj-lt"/>
              </a:rPr>
              <a:t> </a:t>
            </a:r>
            <a:r>
              <a:rPr lang="en-US" sz="3000" dirty="0" err="1">
                <a:solidFill>
                  <a:srgbClr val="000000"/>
                </a:solidFill>
                <a:latin typeface="+mj-lt"/>
              </a:rPr>
              <a:t>pháp</a:t>
            </a:r>
            <a:r>
              <a:rPr lang="en-US" sz="3000" dirty="0">
                <a:solidFill>
                  <a:srgbClr val="000000"/>
                </a:solidFill>
                <a:latin typeface="+mj-lt"/>
              </a:rPr>
              <a:t> </a:t>
            </a:r>
            <a:r>
              <a:rPr lang="en-US" sz="3000" dirty="0" err="1">
                <a:solidFill>
                  <a:srgbClr val="000000"/>
                </a:solidFill>
                <a:latin typeface="+mj-lt"/>
              </a:rPr>
              <a:t>vào</a:t>
            </a:r>
            <a:r>
              <a:rPr lang="en-US" sz="3000" dirty="0">
                <a:solidFill>
                  <a:srgbClr val="000000"/>
                </a:solidFill>
                <a:latin typeface="+mj-lt"/>
              </a:rPr>
              <a:t> </a:t>
            </a:r>
            <a:r>
              <a:rPr lang="en-US" sz="3000" dirty="0" err="1">
                <a:solidFill>
                  <a:srgbClr val="000000"/>
                </a:solidFill>
                <a:latin typeface="+mj-lt"/>
              </a:rPr>
              <a:t>ra</a:t>
            </a:r>
            <a:r>
              <a:rPr lang="en-US" sz="3000" dirty="0">
                <a:solidFill>
                  <a:srgbClr val="000000"/>
                </a:solidFill>
                <a:latin typeface="+mj-lt"/>
              </a:rPr>
              <a:t> </a:t>
            </a:r>
            <a:r>
              <a:rPr lang="en-US" sz="3000" dirty="0" err="1">
                <a:solidFill>
                  <a:srgbClr val="000000"/>
                </a:solidFill>
                <a:latin typeface="+mj-lt"/>
              </a:rPr>
              <a:t>dữ</a:t>
            </a:r>
            <a:r>
              <a:rPr lang="en-US" sz="3000" dirty="0">
                <a:solidFill>
                  <a:srgbClr val="000000"/>
                </a:solidFill>
                <a:latin typeface="+mj-lt"/>
              </a:rPr>
              <a:t> </a:t>
            </a:r>
            <a:r>
              <a:rPr lang="en-US" sz="3000" dirty="0" err="1">
                <a:solidFill>
                  <a:srgbClr val="000000"/>
                </a:solidFill>
                <a:latin typeface="+mj-lt"/>
              </a:rPr>
              <a:t>liệu</a:t>
            </a:r>
            <a:r>
              <a:rPr lang="vi-VN" sz="3000" dirty="0">
                <a:solidFill>
                  <a:srgbClr val="000000"/>
                </a:solidFill>
                <a:latin typeface="+mj-lt"/>
              </a:rPr>
              <a:t>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1.6 Thiết kế một số mạch Logic đơn giản</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1.7 Hệ tổ hợp và hệ dãy</a:t>
            </a:r>
            <a:endParaRPr lang="en-US" sz="3000" dirty="0">
              <a:solidFill>
                <a:srgbClr val="000000"/>
              </a:solidFill>
              <a:latin typeface="+mj-lt"/>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a:t>CHƯƠNG 1: TỔNG QUAN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1"/>
            <a:ext cx="8991600" cy="5181599"/>
          </a:xfrm>
        </p:spPr>
        <p:txBody>
          <a:bodyPr/>
          <a:lstStyle/>
          <a:p>
            <a:pPr marL="0" indent="0">
              <a:buNone/>
            </a:pPr>
            <a:endParaRPr lang="en-US" sz="3000" b="0">
              <a:latin typeface="+mj-lt"/>
            </a:endParaRPr>
          </a:p>
          <a:p>
            <a:endParaRPr lang="en-US" sz="3000" b="0">
              <a:latin typeface="+mj-lt"/>
            </a:endParaRPr>
          </a:p>
          <a:p>
            <a:endParaRPr lang="en-US" sz="3000" b="0">
              <a:latin typeface="+mj-lt"/>
            </a:endParaRPr>
          </a:p>
          <a:p>
            <a:pPr>
              <a:lnSpc>
                <a:spcPct val="130000"/>
              </a:lnSpc>
              <a:spcBef>
                <a:spcPts val="0"/>
              </a:spcBef>
              <a:buClr>
                <a:schemeClr val="tx1"/>
              </a:buClr>
              <a:buFont typeface="Wingdings" panose="05000000000000000000" pitchFamily="2" charset="2"/>
              <a:buChar char="Ø"/>
            </a:pPr>
            <a:r>
              <a:rPr lang="vi-VN" sz="3000" b="0">
                <a:solidFill>
                  <a:srgbClr val="000000"/>
                </a:solidFill>
                <a:latin typeface="+mj-lt"/>
              </a:rPr>
              <a:t>Mạch logic là một thiết bị với các đầu vào, đầu ra mang một bit thông tin 0 hoặc 1</a:t>
            </a:r>
            <a:r>
              <a:rPr lang="en-US" sz="3000" b="0">
                <a:solidFill>
                  <a:srgbClr val="000000"/>
                </a:solidFill>
                <a:latin typeface="+mj-lt"/>
              </a:rPr>
              <a:t>.</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Ø"/>
            </a:pPr>
            <a:r>
              <a:rPr lang="vi-VN" sz="3000" b="0">
                <a:solidFill>
                  <a:srgbClr val="000000"/>
                </a:solidFill>
                <a:latin typeface="+mj-lt"/>
              </a:rPr>
              <a:t>Đầu ra của một mạch logic là một hàm Boole </a:t>
            </a:r>
            <a:r>
              <a:rPr lang="vi-VN" sz="3000" b="0" i="1">
                <a:solidFill>
                  <a:srgbClr val="000000"/>
                </a:solidFill>
                <a:latin typeface="+mj-lt"/>
              </a:rPr>
              <a:t>F</a:t>
            </a:r>
            <a:r>
              <a:rPr lang="vi-VN" sz="3000" b="0">
                <a:solidFill>
                  <a:srgbClr val="000000"/>
                </a:solidFill>
                <a:latin typeface="+mj-lt"/>
              </a:rPr>
              <a:t> của các đầu vào x</a:t>
            </a:r>
            <a:r>
              <a:rPr lang="en-US" sz="3000" b="0" baseline="-25000">
                <a:solidFill>
                  <a:srgbClr val="000000"/>
                </a:solidFill>
                <a:latin typeface="+mj-lt"/>
              </a:rPr>
              <a:t>1</a:t>
            </a:r>
            <a:r>
              <a:rPr lang="vi-VN" sz="3000" b="0">
                <a:solidFill>
                  <a:srgbClr val="000000"/>
                </a:solidFill>
                <a:latin typeface="+mj-lt"/>
              </a:rPr>
              <a:t>, x</a:t>
            </a:r>
            <a:r>
              <a:rPr lang="en-US" sz="3000" b="0" baseline="-25000">
                <a:solidFill>
                  <a:srgbClr val="000000"/>
                </a:solidFill>
                <a:latin typeface="+mj-lt"/>
              </a:rPr>
              <a:t>2</a:t>
            </a:r>
            <a:r>
              <a:rPr lang="vi-VN" sz="3000" b="0">
                <a:solidFill>
                  <a:srgbClr val="000000"/>
                </a:solidFill>
                <a:latin typeface="+mj-lt"/>
              </a:rPr>
              <a:t>, …, x</a:t>
            </a:r>
            <a:r>
              <a:rPr lang="en-US" sz="3000" b="0" baseline="-25000">
                <a:solidFill>
                  <a:srgbClr val="000000"/>
                </a:solidFill>
                <a:latin typeface="+mj-lt"/>
              </a:rPr>
              <a:t>n</a:t>
            </a:r>
            <a:r>
              <a:rPr lang="vi-VN" sz="3000" b="0">
                <a:solidFill>
                  <a:srgbClr val="000000"/>
                </a:solidFill>
                <a:latin typeface="+mj-lt"/>
              </a:rPr>
              <a:t>.</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Ø"/>
            </a:pPr>
            <a:r>
              <a:rPr lang="vi-VN" sz="3000" b="0">
                <a:solidFill>
                  <a:srgbClr val="000000"/>
                </a:solidFill>
                <a:latin typeface="+mj-lt"/>
              </a:rPr>
              <a:t>Mạch logic được tạo thành từ một số mạch cơ sở</a:t>
            </a:r>
            <a:r>
              <a:rPr lang="en-US" sz="3000" b="0">
                <a:solidFill>
                  <a:srgbClr val="000000"/>
                </a:solidFill>
                <a:latin typeface="+mj-lt"/>
              </a:rPr>
              <a:t> </a:t>
            </a:r>
            <a:r>
              <a:rPr lang="vi-VN" sz="3000" b="0">
                <a:solidFill>
                  <a:srgbClr val="000000"/>
                </a:solidFill>
                <a:latin typeface="+mj-lt"/>
              </a:rPr>
              <a:t>gọi là cổng logic.</a:t>
            </a:r>
            <a:endParaRPr lang="en-US" sz="3000" b="0">
              <a:solidFill>
                <a:srgbClr val="000000"/>
              </a:solidFill>
              <a:latin typeface="+mj-lt"/>
            </a:endParaRPr>
          </a:p>
        </p:txBody>
      </p:sp>
      <p:sp>
        <p:nvSpPr>
          <p:cNvPr id="3" name="Title 1"/>
          <p:cNvSpPr txBox="1"/>
          <p:nvPr/>
        </p:nvSpPr>
        <p:spPr>
          <a:xfrm>
            <a:off x="762000" y="319088"/>
            <a:ext cx="7772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dirty="0"/>
              <a:t>1.6.1 CỔNG LOGIC CƠ SỞ</a:t>
            </a:r>
            <a:endParaRPr lang="en-US" dirty="0"/>
          </a:p>
        </p:txBody>
      </p:sp>
      <p:grpSp>
        <p:nvGrpSpPr>
          <p:cNvPr id="13" name="Group 12"/>
          <p:cNvGrpSpPr/>
          <p:nvPr/>
        </p:nvGrpSpPr>
        <p:grpSpPr>
          <a:xfrm>
            <a:off x="1519191" y="1276290"/>
            <a:ext cx="5762288" cy="1390710"/>
            <a:chOff x="1519191" y="1276290"/>
            <a:chExt cx="5762288" cy="1390710"/>
          </a:xfrm>
        </p:grpSpPr>
        <p:sp>
          <p:nvSpPr>
            <p:cNvPr id="4" name="Rectangle 3"/>
            <p:cNvSpPr/>
            <p:nvPr/>
          </p:nvSpPr>
          <p:spPr bwMode="auto">
            <a:xfrm>
              <a:off x="3220064" y="1478280"/>
              <a:ext cx="2194560" cy="1188720"/>
            </a:xfrm>
            <a:prstGeom prst="rect">
              <a:avLst/>
            </a:prstGeom>
            <a:solidFill>
              <a:srgbClr val="0066FF"/>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cxnSp>
          <p:nvCxnSpPr>
            <p:cNvPr id="6" name="Straight Arrow Connector 5"/>
            <p:cNvCxnSpPr/>
            <p:nvPr/>
          </p:nvCxnSpPr>
          <p:spPr bwMode="auto">
            <a:xfrm>
              <a:off x="1614948" y="1676400"/>
              <a:ext cx="1600200" cy="0"/>
            </a:xfrm>
            <a:prstGeom prst="straightConnector1">
              <a:avLst/>
            </a:prstGeom>
            <a:noFill/>
            <a:ln w="25400"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a:off x="1600200" y="2438400"/>
              <a:ext cx="1600200" cy="0"/>
            </a:xfrm>
            <a:prstGeom prst="straightConnector1">
              <a:avLst/>
            </a:prstGeom>
            <a:noFill/>
            <a:ln w="25400"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a:off x="5410200" y="2057400"/>
              <a:ext cx="1828800" cy="0"/>
            </a:xfrm>
            <a:prstGeom prst="straightConnector1">
              <a:avLst/>
            </a:prstGeom>
            <a:noFill/>
            <a:ln w="25400" cap="flat" cmpd="sng" algn="ctr">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8"/>
            <p:cNvSpPr/>
            <p:nvPr/>
          </p:nvSpPr>
          <p:spPr bwMode="auto">
            <a:xfrm>
              <a:off x="1606636" y="1276290"/>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lang="en-US">
                  <a:solidFill>
                    <a:srgbClr val="000000"/>
                  </a:solidFill>
                </a:rPr>
                <a:t>X</a:t>
              </a:r>
              <a:r>
                <a:rPr lang="en-US" baseline="-25000">
                  <a:solidFill>
                    <a:srgbClr val="000000"/>
                  </a:solidFill>
                </a:rPr>
                <a:t>1</a:t>
              </a:r>
              <a:endParaRPr kumimoji="0" lang="en-US" sz="2000" b="1" i="0" u="none" strike="noStrike" cap="none" normalizeH="0" baseline="0">
                <a:ln>
                  <a:noFill/>
                </a:ln>
                <a:solidFill>
                  <a:srgbClr val="000000"/>
                </a:solidFill>
                <a:effectLst/>
                <a:latin typeface="Arial" panose="020B0604020202020204" pitchFamily="34" charset="0"/>
              </a:endParaRPr>
            </a:p>
          </p:txBody>
        </p:sp>
        <p:sp>
          <p:nvSpPr>
            <p:cNvPr id="10" name="Rectangle 9"/>
            <p:cNvSpPr/>
            <p:nvPr/>
          </p:nvSpPr>
          <p:spPr bwMode="auto">
            <a:xfrm>
              <a:off x="1519191" y="2038290"/>
              <a:ext cx="4603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lang="en-US">
                  <a:solidFill>
                    <a:srgbClr val="000000"/>
                  </a:solidFill>
                </a:rPr>
                <a:t>X</a:t>
              </a:r>
              <a:r>
                <a:rPr lang="en-US" baseline="-25000">
                  <a:solidFill>
                    <a:srgbClr val="000000"/>
                  </a:solidFill>
                </a:rPr>
                <a:t>n</a:t>
              </a:r>
              <a:endParaRPr kumimoji="0" lang="en-US" sz="2000" b="1" i="0" u="none" strike="noStrike" cap="none" normalizeH="0" baseline="0">
                <a:ln>
                  <a:noFill/>
                </a:ln>
                <a:solidFill>
                  <a:srgbClr val="000000"/>
                </a:solidFill>
                <a:effectLst/>
                <a:latin typeface="Arial" panose="020B0604020202020204" pitchFamily="34" charset="0"/>
              </a:endParaRPr>
            </a:p>
          </p:txBody>
        </p:sp>
        <p:sp>
          <p:nvSpPr>
            <p:cNvPr id="11" name="Rectangle 10"/>
            <p:cNvSpPr/>
            <p:nvPr/>
          </p:nvSpPr>
          <p:spPr bwMode="auto">
            <a:xfrm>
              <a:off x="2070924" y="1547129"/>
              <a:ext cx="304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lang="en-US" sz="1800">
                  <a:solidFill>
                    <a:srgbClr val="000000"/>
                  </a:solidFill>
                </a:rPr>
                <a:t>.</a:t>
              </a:r>
              <a:endParaRPr lang="en-US" sz="1800">
                <a:solidFill>
                  <a:srgbClr val="000000"/>
                </a:solidFill>
              </a:endParaRPr>
            </a:p>
            <a:p>
              <a:pPr marL="0" marR="0" indent="0" algn="ctr" defTabSz="914400" rtl="0" eaLnBrk="0" fontAlgn="base" latinLnBrk="0" hangingPunct="0">
                <a:lnSpc>
                  <a:spcPct val="100000"/>
                </a:lnSpc>
                <a:spcBef>
                  <a:spcPct val="0"/>
                </a:spcBef>
                <a:spcAft>
                  <a:spcPct val="0"/>
                </a:spcAft>
                <a:buClrTx/>
                <a:buSzTx/>
                <a:buFontTx/>
                <a:buNone/>
              </a:pPr>
              <a:r>
                <a:rPr lang="en-US" sz="1800">
                  <a:solidFill>
                    <a:srgbClr val="000000"/>
                  </a:solidFill>
                </a:rPr>
                <a:t>.</a:t>
              </a:r>
              <a:endParaRPr lang="en-US" sz="1800">
                <a:solidFill>
                  <a:srgbClr val="000000"/>
                </a:solidFill>
              </a:endParaRPr>
            </a:p>
            <a:p>
              <a:pPr marL="0" marR="0" indent="0" algn="ctr" defTabSz="914400" rtl="0" eaLnBrk="0" fontAlgn="base" latinLnBrk="0" hangingPunct="0">
                <a:lnSpc>
                  <a:spcPct val="100000"/>
                </a:lnSpc>
                <a:spcBef>
                  <a:spcPct val="0"/>
                </a:spcBef>
                <a:spcAft>
                  <a:spcPct val="0"/>
                </a:spcAft>
                <a:buClrTx/>
                <a:buSzTx/>
                <a:buFontTx/>
                <a:buNone/>
              </a:pPr>
              <a:r>
                <a:rPr lang="en-US" sz="1800">
                  <a:solidFill>
                    <a:srgbClr val="000000"/>
                  </a:solidFill>
                </a:rPr>
                <a:t>.</a:t>
              </a:r>
              <a:endParaRPr lang="en-US" sz="1800">
                <a:solidFill>
                  <a:srgbClr val="000000"/>
                </a:solidFill>
              </a:endParaRPr>
            </a:p>
          </p:txBody>
        </p:sp>
        <p:sp>
          <p:nvSpPr>
            <p:cNvPr id="12" name="Rectangle 11"/>
            <p:cNvSpPr/>
            <p:nvPr/>
          </p:nvSpPr>
          <p:spPr bwMode="auto">
            <a:xfrm>
              <a:off x="5442514" y="1608684"/>
              <a:ext cx="18389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lang="en-US">
                  <a:solidFill>
                    <a:srgbClr val="000000"/>
                  </a:solidFill>
                </a:rPr>
                <a:t>F(X</a:t>
              </a:r>
              <a:r>
                <a:rPr lang="en-US" baseline="-25000">
                  <a:solidFill>
                    <a:srgbClr val="000000"/>
                  </a:solidFill>
                </a:rPr>
                <a:t>1</a:t>
              </a:r>
              <a:r>
                <a:rPr lang="en-US">
                  <a:solidFill>
                    <a:srgbClr val="000000"/>
                  </a:solidFill>
                </a:rPr>
                <a:t>,</a:t>
              </a:r>
              <a:r>
                <a:rPr lang="en-US" baseline="-25000">
                  <a:solidFill>
                    <a:srgbClr val="000000"/>
                  </a:solidFill>
                </a:rPr>
                <a:t> </a:t>
              </a:r>
              <a:r>
                <a:rPr lang="en-US">
                  <a:solidFill>
                    <a:srgbClr val="000000"/>
                  </a:solidFill>
                </a:rPr>
                <a:t>X</a:t>
              </a:r>
              <a:r>
                <a:rPr lang="en-US" baseline="-25000">
                  <a:solidFill>
                    <a:srgbClr val="000000"/>
                  </a:solidFill>
                </a:rPr>
                <a:t>2</a:t>
              </a:r>
              <a:r>
                <a:rPr lang="en-US">
                  <a:solidFill>
                    <a:srgbClr val="000000"/>
                  </a:solidFill>
                </a:rPr>
                <a:t>,...,</a:t>
              </a:r>
              <a:r>
                <a:rPr lang="en-US" baseline="-25000">
                  <a:solidFill>
                    <a:srgbClr val="000000"/>
                  </a:solidFill>
                </a:rPr>
                <a:t> </a:t>
              </a:r>
              <a:r>
                <a:rPr lang="en-US">
                  <a:solidFill>
                    <a:srgbClr val="000000"/>
                  </a:solidFill>
                </a:rPr>
                <a:t>X</a:t>
              </a:r>
              <a:r>
                <a:rPr lang="en-US" baseline="-25000">
                  <a:solidFill>
                    <a:srgbClr val="000000"/>
                  </a:solidFill>
                </a:rPr>
                <a:t>n</a:t>
              </a:r>
              <a:r>
                <a:rPr lang="en-US">
                  <a:solidFill>
                    <a:srgbClr val="000000"/>
                  </a:solidFill>
                </a:rPr>
                <a:t>)</a:t>
              </a:r>
              <a:endParaRPr kumimoji="0" lang="en-US" sz="2000" b="1" i="0" u="none" strike="noStrike" cap="none" normalizeH="0" baseline="0">
                <a:ln>
                  <a:noFill/>
                </a:ln>
                <a:solidFill>
                  <a:srgbClr val="000000"/>
                </a:solidFill>
                <a:effectLst/>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30000"/>
              </a:lnSpc>
              <a:spcBef>
                <a:spcPts val="0"/>
              </a:spcBef>
              <a:buClr>
                <a:schemeClr val="tx1"/>
              </a:buClr>
              <a:buFont typeface="Wingdings" panose="05000000000000000000" pitchFamily="2" charset="2"/>
              <a:buChar char="Ø"/>
            </a:pPr>
            <a:r>
              <a:rPr lang="vi-VN" sz="3000" b="0">
                <a:solidFill>
                  <a:srgbClr val="000000"/>
                </a:solidFill>
                <a:latin typeface="+mj-lt"/>
              </a:rPr>
              <a:t>Cổng Logic NOT thực hiện hàm phủ định.</a:t>
            </a:r>
            <a:endParaRPr lang="vi-VN" sz="3000" b="0">
              <a:solidFill>
                <a:srgbClr val="000000"/>
              </a:solidFill>
              <a:latin typeface="+mj-lt"/>
            </a:endParaRPr>
          </a:p>
          <a:p>
            <a:pPr>
              <a:lnSpc>
                <a:spcPct val="130000"/>
              </a:lnSpc>
              <a:spcBef>
                <a:spcPts val="0"/>
              </a:spcBef>
              <a:buClr>
                <a:schemeClr val="tx1"/>
              </a:buClr>
              <a:buFont typeface="Wingdings" panose="05000000000000000000" pitchFamily="2" charset="2"/>
              <a:buChar char="Ø"/>
            </a:pPr>
            <a:r>
              <a:rPr lang="vi-VN" sz="3000" b="0">
                <a:solidFill>
                  <a:srgbClr val="000000"/>
                </a:solidFill>
                <a:latin typeface="+mj-lt"/>
              </a:rPr>
              <a:t>Cổng chỉ có một đầu vào. Đầu ra </a:t>
            </a:r>
            <a:r>
              <a:rPr lang="vi-VN" sz="3000" b="0" i="1">
                <a:solidFill>
                  <a:srgbClr val="000000"/>
                </a:solidFill>
                <a:latin typeface="+mj-lt"/>
              </a:rPr>
              <a:t>F(x)</a:t>
            </a:r>
            <a:r>
              <a:rPr lang="vi-VN" sz="3000" b="0">
                <a:solidFill>
                  <a:srgbClr val="000000"/>
                </a:solidFill>
                <a:latin typeface="+mj-lt"/>
              </a:rPr>
              <a:t> là phủ định</a:t>
            </a:r>
            <a:r>
              <a:rPr lang="en-US" sz="3000" b="0">
                <a:solidFill>
                  <a:srgbClr val="000000"/>
                </a:solidFill>
                <a:latin typeface="+mj-lt"/>
              </a:rPr>
              <a:t> </a:t>
            </a:r>
            <a:r>
              <a:rPr lang="vi-VN" sz="3000" b="0">
                <a:solidFill>
                  <a:srgbClr val="000000"/>
                </a:solidFill>
                <a:latin typeface="+mj-lt"/>
              </a:rPr>
              <a:t>của đầu vào </a:t>
            </a:r>
            <a:r>
              <a:rPr lang="vi-VN" sz="3000" b="0" i="1">
                <a:solidFill>
                  <a:srgbClr val="000000"/>
                </a:solidFill>
                <a:latin typeface="+mj-lt"/>
              </a:rPr>
              <a:t>x</a:t>
            </a:r>
            <a:r>
              <a:rPr lang="vi-VN" sz="3000" b="0">
                <a:solidFill>
                  <a:srgbClr val="000000"/>
                </a:solidFill>
                <a:latin typeface="+mj-lt"/>
              </a:rPr>
              <a:t>.</a:t>
            </a:r>
            <a:endParaRPr lang="en-US" sz="3000" b="0">
              <a:solidFill>
                <a:srgbClr val="000000"/>
              </a:solidFill>
              <a:latin typeface="+mj-lt"/>
            </a:endParaRPr>
          </a:p>
        </p:txBody>
      </p:sp>
      <p:sp>
        <p:nvSpPr>
          <p:cNvPr id="3" name="Title 1"/>
          <p:cNvSpPr txBox="1"/>
          <p:nvPr/>
        </p:nvSpPr>
        <p:spPr>
          <a:xfrm>
            <a:off x="457200" y="319088"/>
            <a:ext cx="5943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1. CỔNG LOGIC NOT</a:t>
            </a:r>
            <a:endParaRPr lang="en-US"/>
          </a:p>
        </p:txBody>
      </p:sp>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239" y="3200400"/>
            <a:ext cx="33528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924299"/>
            <a:ext cx="29337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99"/>
                                        </p:tgtEl>
                                        <p:attrNameLst>
                                          <p:attrName>style.visibility</p:attrName>
                                        </p:attrNameLst>
                                      </p:cBhvr>
                                      <p:to>
                                        <p:strVal val="visible"/>
                                      </p:to>
                                    </p:set>
                                    <p:animEffect transition="in" filter="fade">
                                      <p:cBhvr>
                                        <p:cTn id="16" dur="500"/>
                                        <p:tgtEl>
                                          <p:spTgt spid="409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100"/>
                                        </p:tgtEl>
                                        <p:attrNameLst>
                                          <p:attrName>style.visibility</p:attrName>
                                        </p:attrNameLst>
                                      </p:cBhvr>
                                      <p:to>
                                        <p:strVal val="visible"/>
                                      </p:to>
                                    </p:set>
                                    <p:animEffect transition="in" filter="fade">
                                      <p:cBhvr>
                                        <p:cTn id="2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91000" y="2743200"/>
            <a:ext cx="5029200" cy="3524250"/>
          </a:xfrm>
        </p:spPr>
        <p:txBody>
          <a:bodyPr/>
          <a:lstStyle/>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Cổng AND thực hiện hàm hội. </a:t>
            </a:r>
            <a:endParaRPr lang="vi-VN" sz="26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Đầu ra </a:t>
            </a:r>
            <a:r>
              <a:rPr lang="vi-VN" sz="2600" b="0" i="1">
                <a:solidFill>
                  <a:srgbClr val="000000"/>
                </a:solidFill>
                <a:latin typeface="+mj-lt"/>
              </a:rPr>
              <a:t>F(x,y)</a:t>
            </a:r>
            <a:r>
              <a:rPr lang="vi-VN" sz="2600" b="0">
                <a:solidFill>
                  <a:srgbClr val="000000"/>
                </a:solidFill>
                <a:latin typeface="+mj-lt"/>
              </a:rPr>
              <a:t> là hội (tích) của</a:t>
            </a:r>
            <a:r>
              <a:rPr lang="en-US" sz="2600" b="0">
                <a:solidFill>
                  <a:srgbClr val="000000"/>
                </a:solidFill>
                <a:latin typeface="+mj-lt"/>
              </a:rPr>
              <a:t> </a:t>
            </a:r>
            <a:r>
              <a:rPr lang="vi-VN" sz="2600" b="0">
                <a:solidFill>
                  <a:srgbClr val="000000"/>
                </a:solidFill>
                <a:latin typeface="+mj-lt"/>
              </a:rPr>
              <a:t>các đầu vào</a:t>
            </a:r>
            <a:r>
              <a:rPr lang="en-US" sz="2600" b="0">
                <a:solidFill>
                  <a:srgbClr val="000000"/>
                </a:solidFill>
                <a:latin typeface="+mj-lt"/>
              </a:rPr>
              <a:t>.</a:t>
            </a:r>
            <a:endParaRPr lang="vi-VN" sz="26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Cổng AND có thể có nhiều hơn</a:t>
            </a:r>
            <a:r>
              <a:rPr lang="en-US" sz="2600" b="0">
                <a:solidFill>
                  <a:srgbClr val="000000"/>
                </a:solidFill>
                <a:latin typeface="+mj-lt"/>
              </a:rPr>
              <a:t> </a:t>
            </a:r>
            <a:r>
              <a:rPr lang="vi-VN" sz="2600" b="0">
                <a:solidFill>
                  <a:srgbClr val="000000"/>
                </a:solidFill>
                <a:latin typeface="+mj-lt"/>
              </a:rPr>
              <a:t>hai đầu vào</a:t>
            </a:r>
            <a:r>
              <a:rPr lang="en-US" sz="2600" b="0">
                <a:solidFill>
                  <a:srgbClr val="000000"/>
                </a:solidFill>
                <a:latin typeface="+mj-lt"/>
              </a:rPr>
              <a:t>.</a:t>
            </a:r>
            <a:endParaRPr lang="vi-VN" sz="26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Trên một mạch Logic có thể có</a:t>
            </a:r>
            <a:r>
              <a:rPr lang="en-US" sz="2600" b="0">
                <a:solidFill>
                  <a:srgbClr val="000000"/>
                </a:solidFill>
                <a:latin typeface="+mj-lt"/>
              </a:rPr>
              <a:t> </a:t>
            </a:r>
            <a:r>
              <a:rPr lang="vi-VN" sz="2600" b="0">
                <a:solidFill>
                  <a:srgbClr val="000000"/>
                </a:solidFill>
                <a:latin typeface="+mj-lt"/>
              </a:rPr>
              <a:t>nhiều cổng AND.</a:t>
            </a:r>
            <a:endParaRPr lang="en-US" sz="2600" b="0">
              <a:solidFill>
                <a:srgbClr val="000000"/>
              </a:solidFill>
              <a:latin typeface="+mj-lt"/>
            </a:endParaRPr>
          </a:p>
        </p:txBody>
      </p:sp>
      <p:sp>
        <p:nvSpPr>
          <p:cNvPr id="3" name="Title 1"/>
          <p:cNvSpPr txBox="1"/>
          <p:nvPr/>
        </p:nvSpPr>
        <p:spPr>
          <a:xfrm>
            <a:off x="457200" y="319088"/>
            <a:ext cx="5943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2. CỔNG LOGIC AND</a:t>
            </a:r>
            <a:endParaRPr lang="en-US"/>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96" y="1390650"/>
            <a:ext cx="4200525"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219200"/>
            <a:ext cx="399097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122"/>
                                        </p:tgtEl>
                                        <p:attrNameLst>
                                          <p:attrName>style.visibility</p:attrName>
                                        </p:attrNameLst>
                                      </p:cBhvr>
                                      <p:to>
                                        <p:strVal val="visible"/>
                                      </p:to>
                                    </p:set>
                                    <p:animEffect transition="in" filter="fade">
                                      <p:cBhvr>
                                        <p:cTn id="24" dur="500"/>
                                        <p:tgtEl>
                                          <p:spTgt spid="512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86200" y="2601247"/>
            <a:ext cx="5257800" cy="3524250"/>
          </a:xfrm>
        </p:spPr>
        <p:txBody>
          <a:bodyPr/>
          <a:lstStyle/>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Cổng </a:t>
            </a:r>
            <a:r>
              <a:rPr lang="en-US" sz="2600" b="0">
                <a:solidFill>
                  <a:srgbClr val="000000"/>
                </a:solidFill>
                <a:latin typeface="+mj-lt"/>
              </a:rPr>
              <a:t>OR</a:t>
            </a:r>
            <a:r>
              <a:rPr lang="vi-VN" sz="2600" b="0">
                <a:solidFill>
                  <a:srgbClr val="000000"/>
                </a:solidFill>
                <a:latin typeface="+mj-lt"/>
              </a:rPr>
              <a:t> thực hiện hàm </a:t>
            </a:r>
            <a:r>
              <a:rPr lang="en-US" sz="2600" b="0">
                <a:solidFill>
                  <a:srgbClr val="000000"/>
                </a:solidFill>
                <a:latin typeface="+mj-lt"/>
              </a:rPr>
              <a:t>tuyển.</a:t>
            </a:r>
            <a:r>
              <a:rPr lang="vi-VN" sz="2600" b="0">
                <a:solidFill>
                  <a:srgbClr val="000000"/>
                </a:solidFill>
                <a:latin typeface="+mj-lt"/>
              </a:rPr>
              <a:t> </a:t>
            </a:r>
            <a:endParaRPr lang="vi-VN" sz="26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Đầu ra </a:t>
            </a:r>
            <a:r>
              <a:rPr lang="vi-VN" sz="2600" b="0" i="1">
                <a:solidFill>
                  <a:srgbClr val="000000"/>
                </a:solidFill>
                <a:latin typeface="+mj-lt"/>
              </a:rPr>
              <a:t>F(x,y)</a:t>
            </a:r>
            <a:r>
              <a:rPr lang="vi-VN" sz="2600" b="0">
                <a:solidFill>
                  <a:srgbClr val="000000"/>
                </a:solidFill>
                <a:latin typeface="+mj-lt"/>
              </a:rPr>
              <a:t> là </a:t>
            </a:r>
            <a:r>
              <a:rPr lang="en-US" sz="2600" b="0">
                <a:solidFill>
                  <a:srgbClr val="000000"/>
                </a:solidFill>
                <a:latin typeface="+mj-lt"/>
              </a:rPr>
              <a:t>tuyển</a:t>
            </a:r>
            <a:r>
              <a:rPr lang="vi-VN" sz="2600" b="0">
                <a:solidFill>
                  <a:srgbClr val="000000"/>
                </a:solidFill>
                <a:latin typeface="+mj-lt"/>
              </a:rPr>
              <a:t> (t</a:t>
            </a:r>
            <a:r>
              <a:rPr lang="en-US" sz="2600" b="0">
                <a:solidFill>
                  <a:srgbClr val="000000"/>
                </a:solidFill>
                <a:latin typeface="+mj-lt"/>
              </a:rPr>
              <a:t>ổng</a:t>
            </a:r>
            <a:r>
              <a:rPr lang="vi-VN" sz="2600" b="0">
                <a:solidFill>
                  <a:srgbClr val="000000"/>
                </a:solidFill>
                <a:latin typeface="+mj-lt"/>
              </a:rPr>
              <a:t>) của</a:t>
            </a:r>
            <a:r>
              <a:rPr lang="en-US" sz="2600" b="0">
                <a:solidFill>
                  <a:srgbClr val="000000"/>
                </a:solidFill>
                <a:latin typeface="+mj-lt"/>
              </a:rPr>
              <a:t> </a:t>
            </a:r>
            <a:r>
              <a:rPr lang="vi-VN" sz="2600" b="0">
                <a:solidFill>
                  <a:srgbClr val="000000"/>
                </a:solidFill>
                <a:latin typeface="+mj-lt"/>
              </a:rPr>
              <a:t>các đầu vào</a:t>
            </a:r>
            <a:r>
              <a:rPr lang="en-US" sz="2600" b="0">
                <a:solidFill>
                  <a:srgbClr val="000000"/>
                </a:solidFill>
                <a:latin typeface="+mj-lt"/>
              </a:rPr>
              <a:t>.</a:t>
            </a:r>
            <a:endParaRPr lang="vi-VN" sz="26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Cổng </a:t>
            </a:r>
            <a:r>
              <a:rPr lang="en-US" sz="2600" b="0">
                <a:solidFill>
                  <a:srgbClr val="000000"/>
                </a:solidFill>
                <a:latin typeface="+mj-lt"/>
              </a:rPr>
              <a:t>OR</a:t>
            </a:r>
            <a:r>
              <a:rPr lang="vi-VN" sz="2600" b="0">
                <a:solidFill>
                  <a:srgbClr val="000000"/>
                </a:solidFill>
                <a:latin typeface="+mj-lt"/>
              </a:rPr>
              <a:t> có thể có nhiều hơn</a:t>
            </a:r>
            <a:r>
              <a:rPr lang="en-US" sz="2600" b="0">
                <a:solidFill>
                  <a:srgbClr val="000000"/>
                </a:solidFill>
                <a:latin typeface="+mj-lt"/>
              </a:rPr>
              <a:t> </a:t>
            </a:r>
            <a:r>
              <a:rPr lang="vi-VN" sz="2600" b="0">
                <a:solidFill>
                  <a:srgbClr val="000000"/>
                </a:solidFill>
                <a:latin typeface="+mj-lt"/>
              </a:rPr>
              <a:t>hai đầu vào</a:t>
            </a:r>
            <a:r>
              <a:rPr lang="en-US" sz="2600" b="0">
                <a:solidFill>
                  <a:srgbClr val="000000"/>
                </a:solidFill>
                <a:latin typeface="+mj-lt"/>
              </a:rPr>
              <a:t>.</a:t>
            </a:r>
            <a:endParaRPr lang="vi-VN" sz="26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Trên một mạch Logic có thể có</a:t>
            </a:r>
            <a:r>
              <a:rPr lang="en-US" sz="2600" b="0">
                <a:solidFill>
                  <a:srgbClr val="000000"/>
                </a:solidFill>
                <a:latin typeface="+mj-lt"/>
              </a:rPr>
              <a:t> </a:t>
            </a:r>
            <a:r>
              <a:rPr lang="vi-VN" sz="2600" b="0">
                <a:solidFill>
                  <a:srgbClr val="000000"/>
                </a:solidFill>
                <a:latin typeface="+mj-lt"/>
              </a:rPr>
              <a:t>nhiều cổng </a:t>
            </a:r>
            <a:r>
              <a:rPr lang="en-US" sz="2600" b="0">
                <a:solidFill>
                  <a:srgbClr val="000000"/>
                </a:solidFill>
                <a:latin typeface="+mj-lt"/>
              </a:rPr>
              <a:t>OR</a:t>
            </a:r>
            <a:r>
              <a:rPr lang="vi-VN" sz="2600" b="0">
                <a:solidFill>
                  <a:srgbClr val="000000"/>
                </a:solidFill>
                <a:latin typeface="+mj-lt"/>
              </a:rPr>
              <a:t>.</a:t>
            </a:r>
            <a:endParaRPr lang="en-US" sz="2600" b="0">
              <a:solidFill>
                <a:srgbClr val="000000"/>
              </a:solidFill>
              <a:latin typeface="+mj-lt"/>
            </a:endParaRPr>
          </a:p>
        </p:txBody>
      </p:sp>
      <p:sp>
        <p:nvSpPr>
          <p:cNvPr id="3" name="Title 1"/>
          <p:cNvSpPr txBox="1"/>
          <p:nvPr/>
        </p:nvSpPr>
        <p:spPr>
          <a:xfrm>
            <a:off x="457200" y="319088"/>
            <a:ext cx="5943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3. CỔNG LOGIC OR</a:t>
            </a:r>
            <a:endParaRPr 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96" y="1457325"/>
            <a:ext cx="38766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95400"/>
            <a:ext cx="37909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146"/>
                                        </p:tgtEl>
                                        <p:attrNameLst>
                                          <p:attrName>style.visibility</p:attrName>
                                        </p:attrNameLst>
                                      </p:cBhvr>
                                      <p:to>
                                        <p:strVal val="visible"/>
                                      </p:to>
                                    </p:set>
                                    <p:animEffect transition="in" filter="fade">
                                      <p:cBhvr>
                                        <p:cTn id="24" dur="500"/>
                                        <p:tgtEl>
                                          <p:spTgt spid="614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147"/>
                                        </p:tgtEl>
                                        <p:attrNameLst>
                                          <p:attrName>style.visibility</p:attrName>
                                        </p:attrNameLst>
                                      </p:cBhvr>
                                      <p:to>
                                        <p:strVal val="visible"/>
                                      </p:to>
                                    </p:set>
                                    <p:animEffect transition="in" filter="fade">
                                      <p:cBhvr>
                                        <p:cTn id="28"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27208" y="2876550"/>
            <a:ext cx="5469192" cy="3524250"/>
          </a:xfrm>
        </p:spPr>
        <p:txBody>
          <a:bodyPr/>
          <a:lstStyle/>
          <a:p>
            <a:pPr indent="-228600">
              <a:lnSpc>
                <a:spcPct val="130000"/>
              </a:lnSpc>
              <a:spcBef>
                <a:spcPts val="0"/>
              </a:spcBef>
              <a:buClr>
                <a:schemeClr val="tx1"/>
              </a:buClr>
              <a:buSzPct val="80000"/>
              <a:buFont typeface="Wingdings" panose="05000000000000000000" pitchFamily="2" charset="2"/>
              <a:buChar char="§"/>
            </a:pPr>
            <a:r>
              <a:rPr lang="vi-VN" sz="2400" b="0">
                <a:solidFill>
                  <a:srgbClr val="000000"/>
                </a:solidFill>
                <a:latin typeface="+mj-lt"/>
              </a:rPr>
              <a:t>Cổng </a:t>
            </a:r>
            <a:r>
              <a:rPr lang="en-US" sz="2400" b="0">
                <a:solidFill>
                  <a:srgbClr val="000000"/>
                </a:solidFill>
                <a:latin typeface="+mj-lt"/>
              </a:rPr>
              <a:t>N</a:t>
            </a:r>
            <a:r>
              <a:rPr lang="vi-VN" sz="2400" b="0">
                <a:solidFill>
                  <a:srgbClr val="000000"/>
                </a:solidFill>
                <a:latin typeface="+mj-lt"/>
              </a:rPr>
              <a:t>AND thực hiện hàm </a:t>
            </a:r>
            <a:r>
              <a:rPr lang="en-US" sz="2400" b="0">
                <a:solidFill>
                  <a:srgbClr val="000000"/>
                </a:solidFill>
                <a:latin typeface="+mj-lt"/>
              </a:rPr>
              <a:t> Sheffer</a:t>
            </a:r>
            <a:r>
              <a:rPr lang="vi-VN" sz="2400" b="0">
                <a:solidFill>
                  <a:srgbClr val="000000"/>
                </a:solidFill>
                <a:latin typeface="+mj-lt"/>
              </a:rPr>
              <a:t>. </a:t>
            </a:r>
            <a:endParaRPr lang="vi-VN" sz="24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400" b="0">
                <a:solidFill>
                  <a:srgbClr val="000000"/>
                </a:solidFill>
                <a:latin typeface="+mj-lt"/>
              </a:rPr>
              <a:t>Đầu ra </a:t>
            </a:r>
            <a:r>
              <a:rPr lang="vi-VN" sz="2400" b="0" i="1">
                <a:solidFill>
                  <a:srgbClr val="000000"/>
                </a:solidFill>
                <a:latin typeface="+mj-lt"/>
              </a:rPr>
              <a:t>F(x↑y)</a:t>
            </a:r>
            <a:r>
              <a:rPr lang="vi-VN" sz="2400" b="0">
                <a:solidFill>
                  <a:srgbClr val="000000"/>
                </a:solidFill>
                <a:latin typeface="+mj-lt"/>
              </a:rPr>
              <a:t> là </a:t>
            </a:r>
            <a:r>
              <a:rPr lang="en-US" sz="2400" b="0">
                <a:solidFill>
                  <a:srgbClr val="000000"/>
                </a:solidFill>
                <a:latin typeface="+mj-lt"/>
              </a:rPr>
              <a:t>đảo</a:t>
            </a:r>
            <a:r>
              <a:rPr lang="vi-VN" sz="2400" b="0">
                <a:solidFill>
                  <a:srgbClr val="000000"/>
                </a:solidFill>
                <a:latin typeface="+mj-lt"/>
              </a:rPr>
              <a:t> của</a:t>
            </a:r>
            <a:r>
              <a:rPr lang="en-US" sz="2400" b="0">
                <a:solidFill>
                  <a:srgbClr val="000000"/>
                </a:solidFill>
                <a:latin typeface="+mj-lt"/>
              </a:rPr>
              <a:t> hàm AND.</a:t>
            </a:r>
            <a:endParaRPr lang="vi-VN" sz="24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400" b="0">
                <a:solidFill>
                  <a:srgbClr val="000000"/>
                </a:solidFill>
                <a:latin typeface="+mj-lt"/>
              </a:rPr>
              <a:t>Cổng </a:t>
            </a:r>
            <a:r>
              <a:rPr lang="en-US" sz="2400" b="0">
                <a:solidFill>
                  <a:srgbClr val="000000"/>
                </a:solidFill>
                <a:latin typeface="+mj-lt"/>
              </a:rPr>
              <a:t>N</a:t>
            </a:r>
            <a:r>
              <a:rPr lang="vi-VN" sz="2400" b="0">
                <a:solidFill>
                  <a:srgbClr val="000000"/>
                </a:solidFill>
                <a:latin typeface="+mj-lt"/>
              </a:rPr>
              <a:t>AND có thể có nhiều hơn</a:t>
            </a:r>
            <a:r>
              <a:rPr lang="en-US" sz="2400" b="0">
                <a:solidFill>
                  <a:srgbClr val="000000"/>
                </a:solidFill>
                <a:latin typeface="+mj-lt"/>
              </a:rPr>
              <a:t> </a:t>
            </a:r>
            <a:r>
              <a:rPr lang="vi-VN" sz="2400" b="0">
                <a:solidFill>
                  <a:srgbClr val="000000"/>
                </a:solidFill>
                <a:latin typeface="+mj-lt"/>
              </a:rPr>
              <a:t>hai đầu vào</a:t>
            </a:r>
            <a:r>
              <a:rPr lang="en-US" sz="2400" b="0">
                <a:solidFill>
                  <a:srgbClr val="000000"/>
                </a:solidFill>
                <a:latin typeface="+mj-lt"/>
              </a:rPr>
              <a:t>.</a:t>
            </a:r>
            <a:endParaRPr lang="vi-VN" sz="24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400" b="0">
                <a:solidFill>
                  <a:srgbClr val="000000"/>
                </a:solidFill>
                <a:latin typeface="+mj-lt"/>
              </a:rPr>
              <a:t>Trên một mạch Logic có thể có</a:t>
            </a:r>
            <a:r>
              <a:rPr lang="en-US" sz="2400" b="0">
                <a:solidFill>
                  <a:srgbClr val="000000"/>
                </a:solidFill>
                <a:latin typeface="+mj-lt"/>
              </a:rPr>
              <a:t> </a:t>
            </a:r>
            <a:r>
              <a:rPr lang="vi-VN" sz="2400" b="0">
                <a:solidFill>
                  <a:srgbClr val="000000"/>
                </a:solidFill>
                <a:latin typeface="+mj-lt"/>
              </a:rPr>
              <a:t>nhiều cổng </a:t>
            </a:r>
            <a:r>
              <a:rPr lang="en-US" sz="2400" b="0">
                <a:solidFill>
                  <a:srgbClr val="000000"/>
                </a:solidFill>
                <a:latin typeface="+mj-lt"/>
              </a:rPr>
              <a:t>N</a:t>
            </a:r>
            <a:r>
              <a:rPr lang="vi-VN" sz="2400" b="0">
                <a:solidFill>
                  <a:srgbClr val="000000"/>
                </a:solidFill>
                <a:latin typeface="+mj-lt"/>
              </a:rPr>
              <a:t>AND.</a:t>
            </a:r>
            <a:endParaRPr lang="en-US" sz="2600" b="0">
              <a:solidFill>
                <a:srgbClr val="000000"/>
              </a:solidFill>
              <a:latin typeface="+mj-lt"/>
            </a:endParaRPr>
          </a:p>
        </p:txBody>
      </p:sp>
      <p:sp>
        <p:nvSpPr>
          <p:cNvPr id="3" name="Title 1"/>
          <p:cNvSpPr txBox="1"/>
          <p:nvPr/>
        </p:nvSpPr>
        <p:spPr>
          <a:xfrm>
            <a:off x="457200" y="319088"/>
            <a:ext cx="5943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4. CỔNG LOGIC NAND</a:t>
            </a:r>
            <a:endParaRPr lang="en-US"/>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156" y="1514475"/>
            <a:ext cx="391477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1295400"/>
            <a:ext cx="40005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70"/>
                                        </p:tgtEl>
                                        <p:attrNameLst>
                                          <p:attrName>style.visibility</p:attrName>
                                        </p:attrNameLst>
                                      </p:cBhvr>
                                      <p:to>
                                        <p:strVal val="visible"/>
                                      </p:to>
                                    </p:set>
                                    <p:animEffect transition="in" filter="fade">
                                      <p:cBhvr>
                                        <p:cTn id="24" dur="500"/>
                                        <p:tgtEl>
                                          <p:spTgt spid="7170"/>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171"/>
                                        </p:tgtEl>
                                        <p:attrNameLst>
                                          <p:attrName>style.visibility</p:attrName>
                                        </p:attrNameLst>
                                      </p:cBhvr>
                                      <p:to>
                                        <p:strVal val="visible"/>
                                      </p:to>
                                    </p:set>
                                    <p:animEffect transition="in" filter="fade">
                                      <p:cBhvr>
                                        <p:cTn id="2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86200" y="2800350"/>
            <a:ext cx="5257800" cy="3524250"/>
          </a:xfrm>
        </p:spPr>
        <p:txBody>
          <a:bodyPr/>
          <a:lstStyle/>
          <a:p>
            <a:pPr indent="-228600">
              <a:lnSpc>
                <a:spcPct val="130000"/>
              </a:lnSpc>
              <a:spcBef>
                <a:spcPts val="0"/>
              </a:spcBef>
              <a:buClr>
                <a:schemeClr val="tx1"/>
              </a:buClr>
              <a:buSzPct val="80000"/>
              <a:buFont typeface="Wingdings" panose="05000000000000000000" pitchFamily="2" charset="2"/>
              <a:buChar char="§"/>
            </a:pPr>
            <a:r>
              <a:rPr lang="vi-VN" sz="2500" b="0">
                <a:solidFill>
                  <a:srgbClr val="000000"/>
                </a:solidFill>
                <a:latin typeface="+mj-lt"/>
              </a:rPr>
              <a:t>Cổng </a:t>
            </a:r>
            <a:r>
              <a:rPr lang="en-US" sz="2500" b="0">
                <a:solidFill>
                  <a:srgbClr val="000000"/>
                </a:solidFill>
                <a:latin typeface="+mj-lt"/>
              </a:rPr>
              <a:t>NOR</a:t>
            </a:r>
            <a:r>
              <a:rPr lang="vi-VN" sz="2500" b="0">
                <a:solidFill>
                  <a:srgbClr val="000000"/>
                </a:solidFill>
                <a:latin typeface="+mj-lt"/>
              </a:rPr>
              <a:t> thực hiện hàm</a:t>
            </a:r>
            <a:r>
              <a:rPr lang="en-US" sz="2500" b="0">
                <a:solidFill>
                  <a:srgbClr val="000000"/>
                </a:solidFill>
                <a:latin typeface="+mj-lt"/>
              </a:rPr>
              <a:t> Vebb</a:t>
            </a:r>
            <a:r>
              <a:rPr lang="vi-VN" sz="2500" b="0">
                <a:solidFill>
                  <a:srgbClr val="000000"/>
                </a:solidFill>
                <a:latin typeface="+mj-lt"/>
              </a:rPr>
              <a:t>. </a:t>
            </a:r>
            <a:endParaRPr lang="vi-VN" sz="25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500" b="0">
                <a:solidFill>
                  <a:srgbClr val="000000"/>
                </a:solidFill>
                <a:latin typeface="+mj-lt"/>
              </a:rPr>
              <a:t>Đầu ra </a:t>
            </a:r>
            <a:r>
              <a:rPr lang="vi-VN" sz="2500" b="0" i="1">
                <a:solidFill>
                  <a:srgbClr val="000000"/>
                </a:solidFill>
                <a:latin typeface="+mj-lt"/>
              </a:rPr>
              <a:t>F(x↓y)</a:t>
            </a:r>
            <a:r>
              <a:rPr lang="vi-VN" sz="2500" b="0">
                <a:solidFill>
                  <a:srgbClr val="000000"/>
                </a:solidFill>
                <a:latin typeface="+mj-lt"/>
              </a:rPr>
              <a:t> là </a:t>
            </a:r>
            <a:r>
              <a:rPr lang="en-US" sz="2500" b="0">
                <a:solidFill>
                  <a:srgbClr val="000000"/>
                </a:solidFill>
                <a:latin typeface="+mj-lt"/>
              </a:rPr>
              <a:t>đảo</a:t>
            </a:r>
            <a:r>
              <a:rPr lang="vi-VN" sz="2500" b="0">
                <a:solidFill>
                  <a:srgbClr val="000000"/>
                </a:solidFill>
                <a:latin typeface="+mj-lt"/>
              </a:rPr>
              <a:t> của</a:t>
            </a:r>
            <a:r>
              <a:rPr lang="en-US" sz="2500" b="0">
                <a:solidFill>
                  <a:srgbClr val="000000"/>
                </a:solidFill>
                <a:latin typeface="+mj-lt"/>
              </a:rPr>
              <a:t> hàm OR.</a:t>
            </a:r>
            <a:endParaRPr lang="vi-VN" sz="25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500" b="0">
                <a:solidFill>
                  <a:srgbClr val="000000"/>
                </a:solidFill>
                <a:latin typeface="+mj-lt"/>
              </a:rPr>
              <a:t>Cổng </a:t>
            </a:r>
            <a:r>
              <a:rPr lang="en-US" sz="2500" b="0">
                <a:solidFill>
                  <a:srgbClr val="000000"/>
                </a:solidFill>
                <a:latin typeface="+mj-lt"/>
              </a:rPr>
              <a:t>NOR</a:t>
            </a:r>
            <a:r>
              <a:rPr lang="vi-VN" sz="2500" b="0">
                <a:solidFill>
                  <a:srgbClr val="000000"/>
                </a:solidFill>
                <a:latin typeface="+mj-lt"/>
              </a:rPr>
              <a:t> có thể có nhiều hơn</a:t>
            </a:r>
            <a:r>
              <a:rPr lang="en-US" sz="2500" b="0">
                <a:solidFill>
                  <a:srgbClr val="000000"/>
                </a:solidFill>
                <a:latin typeface="+mj-lt"/>
              </a:rPr>
              <a:t> </a:t>
            </a:r>
            <a:r>
              <a:rPr lang="vi-VN" sz="2500" b="0">
                <a:solidFill>
                  <a:srgbClr val="000000"/>
                </a:solidFill>
                <a:latin typeface="+mj-lt"/>
              </a:rPr>
              <a:t>hai đầu vào</a:t>
            </a:r>
            <a:r>
              <a:rPr lang="en-US" sz="2500" b="0">
                <a:solidFill>
                  <a:srgbClr val="000000"/>
                </a:solidFill>
                <a:latin typeface="+mj-lt"/>
              </a:rPr>
              <a:t>.</a:t>
            </a:r>
            <a:endParaRPr lang="vi-VN" sz="25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500" b="0">
                <a:solidFill>
                  <a:srgbClr val="000000"/>
                </a:solidFill>
                <a:latin typeface="+mj-lt"/>
              </a:rPr>
              <a:t>Trên một mạch Logic có thể có</a:t>
            </a:r>
            <a:r>
              <a:rPr lang="en-US" sz="2500" b="0">
                <a:solidFill>
                  <a:srgbClr val="000000"/>
                </a:solidFill>
                <a:latin typeface="+mj-lt"/>
              </a:rPr>
              <a:t> </a:t>
            </a:r>
            <a:r>
              <a:rPr lang="vi-VN" sz="2500" b="0">
                <a:solidFill>
                  <a:srgbClr val="000000"/>
                </a:solidFill>
                <a:latin typeface="+mj-lt"/>
              </a:rPr>
              <a:t>nhiều cổng </a:t>
            </a:r>
            <a:r>
              <a:rPr lang="en-US" sz="2500" b="0">
                <a:solidFill>
                  <a:srgbClr val="000000"/>
                </a:solidFill>
                <a:latin typeface="+mj-lt"/>
              </a:rPr>
              <a:t>NOR</a:t>
            </a:r>
            <a:r>
              <a:rPr lang="vi-VN" sz="2500" b="0">
                <a:solidFill>
                  <a:srgbClr val="000000"/>
                </a:solidFill>
                <a:latin typeface="+mj-lt"/>
              </a:rPr>
              <a:t>.</a:t>
            </a:r>
            <a:endParaRPr lang="en-US" sz="2500" b="0">
              <a:solidFill>
                <a:srgbClr val="000000"/>
              </a:solidFill>
              <a:latin typeface="+mj-lt"/>
            </a:endParaRPr>
          </a:p>
        </p:txBody>
      </p:sp>
      <p:sp>
        <p:nvSpPr>
          <p:cNvPr id="3" name="Title 1"/>
          <p:cNvSpPr txBox="1"/>
          <p:nvPr/>
        </p:nvSpPr>
        <p:spPr>
          <a:xfrm>
            <a:off x="457200" y="319088"/>
            <a:ext cx="5943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5. CỔNG LOGIC NOR</a:t>
            </a:r>
            <a:endParaRPr lang="en-US"/>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96" y="1485900"/>
            <a:ext cx="384810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362075"/>
            <a:ext cx="381952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194"/>
                                        </p:tgtEl>
                                        <p:attrNameLst>
                                          <p:attrName>style.visibility</p:attrName>
                                        </p:attrNameLst>
                                      </p:cBhvr>
                                      <p:to>
                                        <p:strVal val="visible"/>
                                      </p:to>
                                    </p:set>
                                    <p:animEffect transition="in" filter="fade">
                                      <p:cBhvr>
                                        <p:cTn id="24" dur="500"/>
                                        <p:tgtEl>
                                          <p:spTgt spid="8194"/>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8195"/>
                                        </p:tgtEl>
                                        <p:attrNameLst>
                                          <p:attrName>style.visibility</p:attrName>
                                        </p:attrNameLst>
                                      </p:cBhvr>
                                      <p:to>
                                        <p:strVal val="visible"/>
                                      </p:to>
                                    </p:set>
                                    <p:animEffect transition="in" filter="fade">
                                      <p:cBhvr>
                                        <p:cTn id="28"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86200" y="2876550"/>
            <a:ext cx="5257800" cy="3524250"/>
          </a:xfrm>
        </p:spPr>
        <p:txBody>
          <a:bodyPr/>
          <a:lstStyle/>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Cổng XOR thực hiện hàm</a:t>
            </a:r>
            <a:r>
              <a:rPr lang="en-US" sz="2600" b="0">
                <a:solidFill>
                  <a:srgbClr val="000000"/>
                </a:solidFill>
                <a:latin typeface="+mj-lt"/>
              </a:rPr>
              <a:t> </a:t>
            </a:r>
            <a:r>
              <a:rPr lang="vi-VN" sz="2600" b="0">
                <a:solidFill>
                  <a:srgbClr val="000000"/>
                </a:solidFill>
                <a:latin typeface="+mj-lt"/>
              </a:rPr>
              <a:t>tuyển loại.</a:t>
            </a:r>
            <a:endParaRPr lang="vi-VN" sz="26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Cổng XOR có thể có nhiều hơn</a:t>
            </a:r>
            <a:r>
              <a:rPr lang="en-US" sz="2600" b="0">
                <a:solidFill>
                  <a:srgbClr val="000000"/>
                </a:solidFill>
                <a:latin typeface="+mj-lt"/>
              </a:rPr>
              <a:t> </a:t>
            </a:r>
            <a:r>
              <a:rPr lang="vi-VN" sz="2600" b="0">
                <a:solidFill>
                  <a:srgbClr val="000000"/>
                </a:solidFill>
                <a:latin typeface="+mj-lt"/>
              </a:rPr>
              <a:t>hai đầu vào</a:t>
            </a:r>
            <a:r>
              <a:rPr lang="en-US" sz="2600" b="0">
                <a:solidFill>
                  <a:srgbClr val="000000"/>
                </a:solidFill>
                <a:latin typeface="+mj-lt"/>
              </a:rPr>
              <a:t>.</a:t>
            </a:r>
            <a:endParaRPr lang="vi-VN" sz="2600" b="0">
              <a:solidFill>
                <a:srgbClr val="000000"/>
              </a:solidFill>
              <a:latin typeface="+mj-lt"/>
            </a:endParaRPr>
          </a:p>
          <a:p>
            <a:pPr indent="-228600">
              <a:lnSpc>
                <a:spcPct val="130000"/>
              </a:lnSpc>
              <a:spcBef>
                <a:spcPts val="0"/>
              </a:spcBef>
              <a:buClr>
                <a:schemeClr val="tx1"/>
              </a:buClr>
              <a:buSzPct val="80000"/>
              <a:buFont typeface="Wingdings" panose="05000000000000000000" pitchFamily="2" charset="2"/>
              <a:buChar char="§"/>
            </a:pPr>
            <a:r>
              <a:rPr lang="vi-VN" sz="2600" b="0">
                <a:solidFill>
                  <a:srgbClr val="000000"/>
                </a:solidFill>
                <a:latin typeface="+mj-lt"/>
              </a:rPr>
              <a:t>Trên một </a:t>
            </a:r>
            <a:r>
              <a:rPr lang="en-US" sz="2600" b="0">
                <a:solidFill>
                  <a:srgbClr val="000000"/>
                </a:solidFill>
                <a:latin typeface="+mj-lt"/>
              </a:rPr>
              <a:t>mạch Logic</a:t>
            </a:r>
            <a:r>
              <a:rPr lang="vi-VN" sz="2600" b="0">
                <a:solidFill>
                  <a:srgbClr val="000000"/>
                </a:solidFill>
                <a:latin typeface="+mj-lt"/>
              </a:rPr>
              <a:t> có thể có nhiều cổng XOR</a:t>
            </a:r>
            <a:r>
              <a:rPr lang="en-US" sz="2600" b="0">
                <a:solidFill>
                  <a:srgbClr val="000000"/>
                </a:solidFill>
                <a:latin typeface="+mj-lt"/>
              </a:rPr>
              <a:t>.</a:t>
            </a:r>
            <a:endParaRPr lang="en-US" sz="2600" b="0">
              <a:solidFill>
                <a:srgbClr val="000000"/>
              </a:solidFill>
              <a:latin typeface="+mj-lt"/>
            </a:endParaRPr>
          </a:p>
        </p:txBody>
      </p:sp>
      <p:sp>
        <p:nvSpPr>
          <p:cNvPr id="3" name="Title 1"/>
          <p:cNvSpPr txBox="1"/>
          <p:nvPr/>
        </p:nvSpPr>
        <p:spPr>
          <a:xfrm>
            <a:off x="457200" y="319088"/>
            <a:ext cx="5943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6. CỔNG LOGIC XOR</a:t>
            </a:r>
            <a:endParaRPr 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998" y="1447800"/>
            <a:ext cx="3867150"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492044"/>
            <a:ext cx="38385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218"/>
                                        </p:tgtEl>
                                        <p:attrNameLst>
                                          <p:attrName>style.visibility</p:attrName>
                                        </p:attrNameLst>
                                      </p:cBhvr>
                                      <p:to>
                                        <p:strVal val="visible"/>
                                      </p:to>
                                    </p:set>
                                    <p:animEffect transition="in" filter="fade">
                                      <p:cBhvr>
                                        <p:cTn id="20" dur="500"/>
                                        <p:tgtEl>
                                          <p:spTgt spid="921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9219"/>
                                        </p:tgtEl>
                                        <p:attrNameLst>
                                          <p:attrName>style.visibility</p:attrName>
                                        </p:attrNameLst>
                                      </p:cBhvr>
                                      <p:to>
                                        <p:strVal val="visible"/>
                                      </p:to>
                                    </p:set>
                                    <p:animEffect transition="in" filter="fade">
                                      <p:cBhvr>
                                        <p:cTn id="24"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95401"/>
            <a:ext cx="8839200" cy="5181599"/>
          </a:xfrm>
        </p:spPr>
        <p:txBody>
          <a:bodyPr/>
          <a:lstStyle/>
          <a:p>
            <a:pPr marL="0" indent="0">
              <a:lnSpc>
                <a:spcPct val="150000"/>
              </a:lnSpc>
              <a:spcBef>
                <a:spcPts val="0"/>
              </a:spcBef>
              <a:buClr>
                <a:schemeClr val="tx1"/>
              </a:buClr>
              <a:buNone/>
            </a:pPr>
            <a:r>
              <a:rPr lang="vi-VN" sz="3200" b="0">
                <a:solidFill>
                  <a:srgbClr val="000000"/>
                </a:solidFill>
                <a:latin typeface="+mj-lt"/>
              </a:rPr>
              <a:t>Thiết kế một mạch logic bao gồm ba bước:</a:t>
            </a:r>
            <a:endParaRPr lang="vi-VN" sz="3200" b="0">
              <a:solidFill>
                <a:srgbClr val="000000"/>
              </a:solidFill>
              <a:latin typeface="+mj-lt"/>
            </a:endParaRPr>
          </a:p>
          <a:p>
            <a:pPr marL="0" indent="0">
              <a:lnSpc>
                <a:spcPct val="150000"/>
              </a:lnSpc>
              <a:spcBef>
                <a:spcPts val="0"/>
              </a:spcBef>
              <a:buClr>
                <a:schemeClr val="tx1"/>
              </a:buClr>
              <a:buNone/>
            </a:pPr>
            <a:r>
              <a:rPr lang="vi-VN" sz="3200" b="0" u="sng">
                <a:solidFill>
                  <a:srgbClr val="000000"/>
                </a:solidFill>
                <a:latin typeface="+mj-lt"/>
              </a:rPr>
              <a:t>B1</a:t>
            </a:r>
            <a:r>
              <a:rPr lang="vi-VN" sz="3200" b="0">
                <a:solidFill>
                  <a:srgbClr val="000000"/>
                </a:solidFill>
                <a:latin typeface="+mj-lt"/>
              </a:rPr>
              <a:t>: Xây dựng bảng chân lý (bảng thật): </a:t>
            </a:r>
            <a:endParaRPr lang="vi-VN" sz="3200" b="0">
              <a:solidFill>
                <a:srgbClr val="000000"/>
              </a:solidFill>
              <a:latin typeface="+mj-lt"/>
            </a:endParaRPr>
          </a:p>
          <a:p>
            <a:pPr marL="0" indent="0">
              <a:lnSpc>
                <a:spcPct val="150000"/>
              </a:lnSpc>
              <a:spcBef>
                <a:spcPts val="0"/>
              </a:spcBef>
              <a:buClr>
                <a:schemeClr val="tx1"/>
              </a:buClr>
              <a:buNone/>
            </a:pPr>
            <a:r>
              <a:rPr lang="en-US" sz="3200" b="0">
                <a:solidFill>
                  <a:srgbClr val="000000"/>
                </a:solidFill>
                <a:latin typeface="+mj-lt"/>
              </a:rPr>
              <a:t>      </a:t>
            </a:r>
            <a:r>
              <a:rPr lang="vi-VN" sz="3200" b="0">
                <a:solidFill>
                  <a:srgbClr val="000000"/>
                </a:solidFill>
                <a:latin typeface="+mj-lt"/>
              </a:rPr>
              <a:t>gồm các tín hiệu vào, tín hiệu ra</a:t>
            </a:r>
            <a:endParaRPr lang="vi-VN" sz="3200" b="0">
              <a:solidFill>
                <a:srgbClr val="000000"/>
              </a:solidFill>
              <a:latin typeface="+mj-lt"/>
            </a:endParaRPr>
          </a:p>
          <a:p>
            <a:pPr marL="0" indent="0">
              <a:lnSpc>
                <a:spcPct val="150000"/>
              </a:lnSpc>
              <a:spcBef>
                <a:spcPts val="0"/>
              </a:spcBef>
              <a:buClr>
                <a:schemeClr val="tx1"/>
              </a:buClr>
              <a:buNone/>
            </a:pPr>
            <a:r>
              <a:rPr lang="vi-VN" sz="3200" b="0" u="sng">
                <a:solidFill>
                  <a:srgbClr val="000000"/>
                </a:solidFill>
                <a:latin typeface="+mj-lt"/>
              </a:rPr>
              <a:t>B2</a:t>
            </a:r>
            <a:r>
              <a:rPr lang="vi-VN" sz="3200" b="0">
                <a:solidFill>
                  <a:srgbClr val="000000"/>
                </a:solidFill>
                <a:latin typeface="+mj-lt"/>
              </a:rPr>
              <a:t>: Xác định hàm đầu ra</a:t>
            </a:r>
            <a:endParaRPr lang="vi-VN" sz="3200" b="0">
              <a:solidFill>
                <a:srgbClr val="000000"/>
              </a:solidFill>
              <a:latin typeface="+mj-lt"/>
            </a:endParaRPr>
          </a:p>
          <a:p>
            <a:pPr marL="0" indent="0">
              <a:lnSpc>
                <a:spcPct val="150000"/>
              </a:lnSpc>
              <a:spcBef>
                <a:spcPts val="0"/>
              </a:spcBef>
              <a:buClr>
                <a:schemeClr val="tx1"/>
              </a:buClr>
              <a:buNone/>
            </a:pPr>
            <a:r>
              <a:rPr lang="en-US" sz="3200" b="0">
                <a:solidFill>
                  <a:srgbClr val="000000"/>
                </a:solidFill>
                <a:latin typeface="+mj-lt"/>
              </a:rPr>
              <a:t>      </a:t>
            </a:r>
            <a:r>
              <a:rPr lang="vi-VN" sz="3200" b="0">
                <a:solidFill>
                  <a:srgbClr val="000000"/>
                </a:solidFill>
                <a:latin typeface="+mj-lt"/>
              </a:rPr>
              <a:t>(theo dạng tổng chuẩn tắc hoàn toàn)</a:t>
            </a:r>
            <a:endParaRPr lang="vi-VN" sz="3200" b="0">
              <a:solidFill>
                <a:srgbClr val="000000"/>
              </a:solidFill>
              <a:latin typeface="+mj-lt"/>
            </a:endParaRPr>
          </a:p>
          <a:p>
            <a:pPr marL="0" indent="0">
              <a:lnSpc>
                <a:spcPct val="150000"/>
              </a:lnSpc>
              <a:spcBef>
                <a:spcPts val="0"/>
              </a:spcBef>
              <a:buClr>
                <a:schemeClr val="tx1"/>
              </a:buClr>
              <a:buNone/>
            </a:pPr>
            <a:r>
              <a:rPr lang="vi-VN" sz="3200" b="0" u="sng">
                <a:solidFill>
                  <a:srgbClr val="000000"/>
                </a:solidFill>
                <a:latin typeface="+mj-lt"/>
              </a:rPr>
              <a:t>B3</a:t>
            </a:r>
            <a:r>
              <a:rPr lang="vi-VN" sz="3200" b="0">
                <a:solidFill>
                  <a:srgbClr val="000000"/>
                </a:solidFill>
                <a:latin typeface="+mj-lt"/>
              </a:rPr>
              <a:t>: Vẽ mạch tương ứng với hàm đầu ra.</a:t>
            </a:r>
            <a:endParaRPr lang="en-US" sz="3200" b="0">
              <a:solidFill>
                <a:srgbClr val="000000"/>
              </a:solidFill>
              <a:latin typeface="+mj-lt"/>
            </a:endParaRPr>
          </a:p>
        </p:txBody>
      </p:sp>
      <p:sp>
        <p:nvSpPr>
          <p:cNvPr id="3" name="Title 1"/>
          <p:cNvSpPr txBox="1"/>
          <p:nvPr/>
        </p:nvSpPr>
        <p:spPr>
          <a:xfrm>
            <a:off x="457200" y="319088"/>
            <a:ext cx="8229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1.6.2 THIẾT KẾ MẠCH LOGIC</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457200" y="319088"/>
            <a:ext cx="8153400" cy="563562"/>
          </a:xfrm>
          <a:prstGeom prst="rect">
            <a:avLst/>
          </a:prstGeom>
        </p:spPr>
        <p:txBody>
          <a:bodyPr/>
          <a:lstStyle/>
          <a:p>
            <a:r>
              <a:rPr lang="en-US"/>
              <a:t>NỘI DUNG MÔN HỌC</a:t>
            </a:r>
            <a:endParaRPr lang="en-US"/>
          </a:p>
        </p:txBody>
      </p:sp>
      <p:sp>
        <p:nvSpPr>
          <p:cNvPr id="86019"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sz="1800" b="0">
              <a:solidFill>
                <a:schemeClr val="tx1"/>
              </a:solidFill>
            </a:endParaRPr>
          </a:p>
        </p:txBody>
      </p:sp>
      <p:grpSp>
        <p:nvGrpSpPr>
          <p:cNvPr id="86035" name="Group 19"/>
          <p:cNvGrpSpPr/>
          <p:nvPr/>
        </p:nvGrpSpPr>
        <p:grpSpPr bwMode="auto">
          <a:xfrm>
            <a:off x="1082042" y="1143000"/>
            <a:ext cx="7295038" cy="945863"/>
            <a:chOff x="1263" y="1428"/>
            <a:chExt cx="2913" cy="416"/>
          </a:xfrm>
        </p:grpSpPr>
        <p:sp>
          <p:nvSpPr>
            <p:cNvPr id="86036" name="AutoShape 20"/>
            <p:cNvSpPr>
              <a:spLocks noChangeArrowheads="1"/>
            </p:cNvSpPr>
            <p:nvPr/>
          </p:nvSpPr>
          <p:spPr bwMode="gray">
            <a:xfrm>
              <a:off x="1462" y="1469"/>
              <a:ext cx="2714" cy="345"/>
            </a:xfrm>
            <a:prstGeom prst="roundRect">
              <a:avLst>
                <a:gd name="adj" fmla="val 50000"/>
              </a:avLst>
            </a:prstGeom>
            <a:gradFill rotWithShape="1">
              <a:gsLst>
                <a:gs pos="0">
                  <a:schemeClr val="accent1">
                    <a:gamma/>
                    <a:tint val="0"/>
                    <a:invGamma/>
                  </a:schemeClr>
                </a:gs>
                <a:gs pos="100000">
                  <a:schemeClr val="accent1">
                    <a:alpha val="50000"/>
                  </a:schemeClr>
                </a:gs>
              </a:gsLst>
              <a:lin ang="0" scaled="1"/>
            </a:gradFill>
            <a:ln w="38100" algn="ctr">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86037" name="Group 21"/>
            <p:cNvGrpSpPr/>
            <p:nvPr/>
          </p:nvGrpSpPr>
          <p:grpSpPr bwMode="auto">
            <a:xfrm>
              <a:off x="1263" y="1428"/>
              <a:ext cx="475" cy="377"/>
              <a:chOff x="751" y="943"/>
              <a:chExt cx="891" cy="696"/>
            </a:xfrm>
          </p:grpSpPr>
          <p:sp>
            <p:nvSpPr>
              <p:cNvPr id="86038" name="Oval 22"/>
              <p:cNvSpPr>
                <a:spLocks noChangeArrowheads="1"/>
              </p:cNvSpPr>
              <p:nvPr/>
            </p:nvSpPr>
            <p:spPr bwMode="gray">
              <a:xfrm rot="1758052">
                <a:off x="776" y="971"/>
                <a:ext cx="866" cy="668"/>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39" name="Oval 23"/>
              <p:cNvSpPr>
                <a:spLocks noChangeArrowheads="1"/>
              </p:cNvSpPr>
              <p:nvPr/>
            </p:nvSpPr>
            <p:spPr bwMode="gray">
              <a:xfrm rot="1758052">
                <a:off x="751" y="943"/>
                <a:ext cx="866" cy="666"/>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40" name="Oval 24"/>
              <p:cNvSpPr>
                <a:spLocks noChangeArrowheads="1"/>
              </p:cNvSpPr>
              <p:nvPr/>
            </p:nvSpPr>
            <p:spPr bwMode="gray">
              <a:xfrm>
                <a:off x="976" y="1044"/>
                <a:ext cx="432" cy="432"/>
              </a:xfrm>
              <a:prstGeom prst="ellipse">
                <a:avLst/>
              </a:prstGeom>
              <a:gradFill rotWithShape="1">
                <a:gsLst>
                  <a:gs pos="0">
                    <a:srgbClr val="FFFFFF">
                      <a:alpha val="50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6041" name="Text Box 25"/>
            <p:cNvSpPr txBox="1">
              <a:spLocks noChangeArrowheads="1"/>
            </p:cNvSpPr>
            <p:nvPr/>
          </p:nvSpPr>
          <p:spPr bwMode="gray">
            <a:xfrm>
              <a:off x="1728" y="1524"/>
              <a:ext cx="244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800">
                  <a:solidFill>
                    <a:srgbClr val="000000"/>
                  </a:solidFill>
                </a:rPr>
                <a:t> TỔNG QUAN</a:t>
              </a:r>
              <a:endParaRPr lang="en-US" sz="2800">
                <a:solidFill>
                  <a:srgbClr val="000000"/>
                </a:solidFill>
              </a:endParaRPr>
            </a:p>
          </p:txBody>
        </p:sp>
        <p:sp>
          <p:nvSpPr>
            <p:cNvPr id="86042" name="Text Box 26"/>
            <p:cNvSpPr txBox="1">
              <a:spLocks noChangeArrowheads="1"/>
            </p:cNvSpPr>
            <p:nvPr/>
          </p:nvSpPr>
          <p:spPr bwMode="gray">
            <a:xfrm>
              <a:off x="1357" y="1458"/>
              <a:ext cx="281"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FFFFFF"/>
                  </a:solidFill>
                </a:rPr>
                <a:t>1</a:t>
              </a:r>
              <a:endParaRPr lang="en-US" sz="3200">
                <a:solidFill>
                  <a:srgbClr val="FFFFFF"/>
                </a:solidFill>
              </a:endParaRPr>
            </a:p>
          </p:txBody>
        </p:sp>
      </p:grpSp>
      <p:grpSp>
        <p:nvGrpSpPr>
          <p:cNvPr id="86043" name="Group 27"/>
          <p:cNvGrpSpPr/>
          <p:nvPr/>
        </p:nvGrpSpPr>
        <p:grpSpPr bwMode="auto">
          <a:xfrm>
            <a:off x="1082042" y="2057400"/>
            <a:ext cx="7295038" cy="939042"/>
            <a:chOff x="1311" y="1719"/>
            <a:chExt cx="2913" cy="413"/>
          </a:xfrm>
        </p:grpSpPr>
        <p:sp>
          <p:nvSpPr>
            <p:cNvPr id="86044" name="AutoShape 28"/>
            <p:cNvSpPr>
              <a:spLocks noChangeArrowheads="1"/>
            </p:cNvSpPr>
            <p:nvPr/>
          </p:nvSpPr>
          <p:spPr bwMode="gray">
            <a:xfrm>
              <a:off x="1510" y="1757"/>
              <a:ext cx="2714" cy="345"/>
            </a:xfrm>
            <a:prstGeom prst="roundRect">
              <a:avLst>
                <a:gd name="adj" fmla="val 50000"/>
              </a:avLst>
            </a:prstGeom>
            <a:gradFill rotWithShape="1">
              <a:gsLst>
                <a:gs pos="0">
                  <a:schemeClr val="accent2">
                    <a:gamma/>
                    <a:tint val="0"/>
                    <a:invGamma/>
                  </a:schemeClr>
                </a:gs>
                <a:gs pos="100000">
                  <a:schemeClr val="accent2">
                    <a:alpha val="39999"/>
                  </a:schemeClr>
                </a:gs>
              </a:gsLst>
              <a:lin ang="0" scaled="1"/>
            </a:gradFill>
            <a:ln w="38100" algn="ctr">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86045" name="Oval 29"/>
            <p:cNvSpPr>
              <a:spLocks noChangeArrowheads="1"/>
            </p:cNvSpPr>
            <p:nvPr/>
          </p:nvSpPr>
          <p:spPr bwMode="gray">
            <a:xfrm rot="1758052">
              <a:off x="1325" y="1734"/>
              <a:ext cx="462" cy="362"/>
            </a:xfrm>
            <a:prstGeom prst="ellipse">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46" name="Oval 30"/>
            <p:cNvSpPr>
              <a:spLocks noChangeArrowheads="1"/>
            </p:cNvSpPr>
            <p:nvPr/>
          </p:nvSpPr>
          <p:spPr bwMode="gray">
            <a:xfrm rot="1758052">
              <a:off x="1311" y="1719"/>
              <a:ext cx="462" cy="362"/>
            </a:xfrm>
            <a:prstGeom prst="ellipse">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47" name="Oval 31"/>
            <p:cNvSpPr>
              <a:spLocks noChangeArrowheads="1"/>
            </p:cNvSpPr>
            <p:nvPr/>
          </p:nvSpPr>
          <p:spPr bwMode="gray">
            <a:xfrm>
              <a:off x="1418" y="1758"/>
              <a:ext cx="231" cy="235"/>
            </a:xfrm>
            <a:prstGeom prst="ellipse">
              <a:avLst/>
            </a:prstGeom>
            <a:gradFill rotWithShape="1">
              <a:gsLst>
                <a:gs pos="0">
                  <a:srgbClr val="FFFFFF">
                    <a:alpha val="50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48" name="Text Box 32"/>
            <p:cNvSpPr txBox="1">
              <a:spLocks noChangeArrowheads="1"/>
            </p:cNvSpPr>
            <p:nvPr/>
          </p:nvSpPr>
          <p:spPr bwMode="gray">
            <a:xfrm>
              <a:off x="1776" y="1815"/>
              <a:ext cx="236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400">
                  <a:solidFill>
                    <a:srgbClr val="000000"/>
                  </a:solidFill>
                </a:rPr>
                <a:t> </a:t>
              </a:r>
              <a:r>
                <a:rPr lang="en-US" sz="2800">
                  <a:solidFill>
                    <a:srgbClr val="000000"/>
                  </a:solidFill>
                </a:rPr>
                <a:t>THIẾT KẾ HỆ LỆNH</a:t>
              </a:r>
              <a:endParaRPr lang="en-US" sz="2400">
                <a:solidFill>
                  <a:srgbClr val="000000"/>
                </a:solidFill>
              </a:endParaRPr>
            </a:p>
          </p:txBody>
        </p:sp>
        <p:sp>
          <p:nvSpPr>
            <p:cNvPr id="86049" name="Text Box 33"/>
            <p:cNvSpPr txBox="1">
              <a:spLocks noChangeArrowheads="1"/>
            </p:cNvSpPr>
            <p:nvPr/>
          </p:nvSpPr>
          <p:spPr bwMode="gray">
            <a:xfrm>
              <a:off x="1405" y="1746"/>
              <a:ext cx="281"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FFFFFF"/>
                  </a:solidFill>
                </a:rPr>
                <a:t>2</a:t>
              </a:r>
              <a:endParaRPr lang="en-US" sz="3200">
                <a:solidFill>
                  <a:srgbClr val="FFFFFF"/>
                </a:solidFill>
              </a:endParaRPr>
            </a:p>
          </p:txBody>
        </p:sp>
      </p:grpSp>
      <p:grpSp>
        <p:nvGrpSpPr>
          <p:cNvPr id="86103" name="Group 87"/>
          <p:cNvGrpSpPr/>
          <p:nvPr/>
        </p:nvGrpSpPr>
        <p:grpSpPr bwMode="auto">
          <a:xfrm>
            <a:off x="1082042" y="2971800"/>
            <a:ext cx="7295038" cy="941316"/>
            <a:chOff x="1263" y="1430"/>
            <a:chExt cx="2913" cy="414"/>
          </a:xfrm>
        </p:grpSpPr>
        <p:sp>
          <p:nvSpPr>
            <p:cNvPr id="86104" name="AutoShape 88"/>
            <p:cNvSpPr>
              <a:spLocks noChangeArrowheads="1"/>
            </p:cNvSpPr>
            <p:nvPr/>
          </p:nvSpPr>
          <p:spPr bwMode="gray">
            <a:xfrm>
              <a:off x="1462" y="1469"/>
              <a:ext cx="2714" cy="345"/>
            </a:xfrm>
            <a:prstGeom prst="roundRect">
              <a:avLst>
                <a:gd name="adj" fmla="val 50000"/>
              </a:avLst>
            </a:prstGeom>
            <a:gradFill rotWithShape="1">
              <a:gsLst>
                <a:gs pos="0">
                  <a:schemeClr val="accent1">
                    <a:gamma/>
                    <a:tint val="0"/>
                    <a:invGamma/>
                  </a:schemeClr>
                </a:gs>
                <a:gs pos="100000">
                  <a:schemeClr val="accent1">
                    <a:alpha val="50000"/>
                  </a:schemeClr>
                </a:gs>
              </a:gsLst>
              <a:lin ang="0" scaled="1"/>
            </a:gradFill>
            <a:ln w="38100" algn="ctr">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86105" name="Group 89"/>
            <p:cNvGrpSpPr/>
            <p:nvPr/>
          </p:nvGrpSpPr>
          <p:grpSpPr bwMode="auto">
            <a:xfrm>
              <a:off x="1263" y="1430"/>
              <a:ext cx="477" cy="377"/>
              <a:chOff x="751" y="943"/>
              <a:chExt cx="893" cy="693"/>
            </a:xfrm>
          </p:grpSpPr>
          <p:sp>
            <p:nvSpPr>
              <p:cNvPr id="86106" name="Oval 90"/>
              <p:cNvSpPr>
                <a:spLocks noChangeArrowheads="1"/>
              </p:cNvSpPr>
              <p:nvPr/>
            </p:nvSpPr>
            <p:spPr bwMode="gray">
              <a:xfrm rot="1758052">
                <a:off x="778" y="970"/>
                <a:ext cx="866" cy="666"/>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107" name="Oval 91"/>
              <p:cNvSpPr>
                <a:spLocks noChangeArrowheads="1"/>
              </p:cNvSpPr>
              <p:nvPr/>
            </p:nvSpPr>
            <p:spPr bwMode="gray">
              <a:xfrm rot="1758052">
                <a:off x="751" y="943"/>
                <a:ext cx="866" cy="666"/>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108" name="Oval 92"/>
              <p:cNvSpPr>
                <a:spLocks noChangeArrowheads="1"/>
              </p:cNvSpPr>
              <p:nvPr/>
            </p:nvSpPr>
            <p:spPr bwMode="gray">
              <a:xfrm>
                <a:off x="952" y="1008"/>
                <a:ext cx="432" cy="432"/>
              </a:xfrm>
              <a:prstGeom prst="ellipse">
                <a:avLst/>
              </a:prstGeom>
              <a:gradFill rotWithShape="1">
                <a:gsLst>
                  <a:gs pos="0">
                    <a:srgbClr val="FFFFFF">
                      <a:alpha val="50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6109" name="Text Box 93"/>
            <p:cNvSpPr txBox="1">
              <a:spLocks noChangeArrowheads="1"/>
            </p:cNvSpPr>
            <p:nvPr/>
          </p:nvSpPr>
          <p:spPr bwMode="gray">
            <a:xfrm>
              <a:off x="1728" y="1524"/>
              <a:ext cx="216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400">
                  <a:solidFill>
                    <a:srgbClr val="000000"/>
                  </a:solidFill>
                </a:rPr>
                <a:t> BỘ XỬ LÝ TRUNG TÂM CPU</a:t>
              </a:r>
              <a:endParaRPr lang="en-US" sz="2400">
                <a:solidFill>
                  <a:srgbClr val="000000"/>
                </a:solidFill>
              </a:endParaRPr>
            </a:p>
          </p:txBody>
        </p:sp>
        <p:sp>
          <p:nvSpPr>
            <p:cNvPr id="86110" name="Text Box 94"/>
            <p:cNvSpPr txBox="1">
              <a:spLocks noChangeArrowheads="1"/>
            </p:cNvSpPr>
            <p:nvPr/>
          </p:nvSpPr>
          <p:spPr bwMode="gray">
            <a:xfrm>
              <a:off x="1357" y="1458"/>
              <a:ext cx="281"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FFFFFF"/>
                  </a:solidFill>
                </a:rPr>
                <a:t>3</a:t>
              </a:r>
              <a:endParaRPr lang="en-US" sz="3200">
                <a:solidFill>
                  <a:srgbClr val="FFFFFF"/>
                </a:solidFill>
              </a:endParaRPr>
            </a:p>
          </p:txBody>
        </p:sp>
      </p:grpSp>
      <p:sp>
        <p:nvSpPr>
          <p:cNvPr id="49" name="Slide Number Placeholder 3"/>
          <p:cNvSpPr txBox="1"/>
          <p:nvPr/>
        </p:nvSpPr>
        <p:spPr>
          <a:xfrm>
            <a:off x="8092442" y="6462713"/>
            <a:ext cx="812588" cy="319087"/>
          </a:xfrm>
          <a:prstGeom prst="rect">
            <a:avLst/>
          </a:prstGeom>
        </p:spPr>
        <p:txBody>
          <a:bodyPr/>
          <a:lstStyle>
            <a:defPPr>
              <a:defRPr lang="en-US"/>
            </a:defPPr>
            <a:lvl1pPr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1pPr>
            <a:lvl2pPr marL="4572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2pPr>
            <a:lvl3pPr marL="9144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3pPr>
            <a:lvl4pPr marL="13716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4pPr>
            <a:lvl5pPr marL="1828800" algn="ctr" rtl="0" eaLnBrk="0" fontAlgn="base" hangingPunct="0">
              <a:spcBef>
                <a:spcPct val="0"/>
              </a:spcBef>
              <a:spcAft>
                <a:spcPct val="0"/>
              </a:spcAft>
              <a:defRPr sz="2000" b="1" kern="1200">
                <a:solidFill>
                  <a:schemeClr val="bg1"/>
                </a:solidFill>
                <a:latin typeface="Arial" panose="020B0604020202020204" pitchFamily="34" charset="0"/>
                <a:ea typeface="+mn-ea"/>
                <a:cs typeface="+mn-cs"/>
              </a:defRPr>
            </a:lvl5pPr>
            <a:lvl6pPr marL="2286000" algn="l" defTabSz="914400" rtl="0" eaLnBrk="1" latinLnBrk="0" hangingPunct="1">
              <a:defRPr sz="2000" b="1" kern="1200">
                <a:solidFill>
                  <a:schemeClr val="bg1"/>
                </a:solidFill>
                <a:latin typeface="Arial" panose="020B0604020202020204" pitchFamily="34" charset="0"/>
                <a:ea typeface="+mn-ea"/>
                <a:cs typeface="+mn-cs"/>
              </a:defRPr>
            </a:lvl6pPr>
            <a:lvl7pPr marL="2743200" algn="l" defTabSz="914400" rtl="0" eaLnBrk="1" latinLnBrk="0" hangingPunct="1">
              <a:defRPr sz="2000" b="1" kern="1200">
                <a:solidFill>
                  <a:schemeClr val="bg1"/>
                </a:solidFill>
                <a:latin typeface="Arial" panose="020B0604020202020204" pitchFamily="34" charset="0"/>
                <a:ea typeface="+mn-ea"/>
                <a:cs typeface="+mn-cs"/>
              </a:defRPr>
            </a:lvl7pPr>
            <a:lvl8pPr marL="3200400" algn="l" defTabSz="914400" rtl="0" eaLnBrk="1" latinLnBrk="0" hangingPunct="1">
              <a:defRPr sz="2000" b="1" kern="1200">
                <a:solidFill>
                  <a:schemeClr val="bg1"/>
                </a:solidFill>
                <a:latin typeface="Arial" panose="020B0604020202020204" pitchFamily="34" charset="0"/>
                <a:ea typeface="+mn-ea"/>
                <a:cs typeface="+mn-cs"/>
              </a:defRPr>
            </a:lvl8pPr>
            <a:lvl9pPr marL="3657600" algn="l" defTabSz="914400" rtl="0" eaLnBrk="1" latinLnBrk="0" hangingPunct="1">
              <a:defRPr sz="2000" b="1" kern="1200">
                <a:solidFill>
                  <a:schemeClr val="bg1"/>
                </a:solidFill>
                <a:latin typeface="Arial" panose="020B0604020202020204" pitchFamily="34" charset="0"/>
                <a:ea typeface="+mn-ea"/>
                <a:cs typeface="+mn-cs"/>
              </a:defRPr>
            </a:lvl9pPr>
          </a:lstStyle>
          <a:p>
            <a:fld id="{34C99D79-8A4B-4031-B1E0-AF26F8EDF2BC}" type="slidenum">
              <a:rPr lang="en-US" smtClean="0"/>
            </a:fld>
            <a:endParaRPr lang="en-US"/>
          </a:p>
        </p:txBody>
      </p:sp>
      <p:grpSp>
        <p:nvGrpSpPr>
          <p:cNvPr id="28" name="Group 27"/>
          <p:cNvGrpSpPr/>
          <p:nvPr/>
        </p:nvGrpSpPr>
        <p:grpSpPr bwMode="auto">
          <a:xfrm>
            <a:off x="1090683" y="3886200"/>
            <a:ext cx="7311492" cy="870831"/>
            <a:chOff x="1311" y="1719"/>
            <a:chExt cx="2913" cy="383"/>
          </a:xfrm>
        </p:grpSpPr>
        <p:sp>
          <p:nvSpPr>
            <p:cNvPr id="29" name="AutoShape 28"/>
            <p:cNvSpPr>
              <a:spLocks noChangeArrowheads="1"/>
            </p:cNvSpPr>
            <p:nvPr/>
          </p:nvSpPr>
          <p:spPr bwMode="gray">
            <a:xfrm>
              <a:off x="1510" y="1757"/>
              <a:ext cx="2714" cy="345"/>
            </a:xfrm>
            <a:prstGeom prst="roundRect">
              <a:avLst>
                <a:gd name="adj" fmla="val 50000"/>
              </a:avLst>
            </a:prstGeom>
            <a:gradFill rotWithShape="1">
              <a:gsLst>
                <a:gs pos="0">
                  <a:schemeClr val="accent2">
                    <a:gamma/>
                    <a:tint val="0"/>
                    <a:invGamma/>
                  </a:schemeClr>
                </a:gs>
                <a:gs pos="100000">
                  <a:schemeClr val="accent2">
                    <a:alpha val="39999"/>
                  </a:schemeClr>
                </a:gs>
              </a:gsLst>
              <a:lin ang="0" scaled="1"/>
            </a:gradFill>
            <a:ln w="38100" algn="ctr">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30" name="Oval 29"/>
            <p:cNvSpPr>
              <a:spLocks noChangeArrowheads="1"/>
            </p:cNvSpPr>
            <p:nvPr/>
          </p:nvSpPr>
          <p:spPr bwMode="gray">
            <a:xfrm rot="1758052">
              <a:off x="1325" y="1734"/>
              <a:ext cx="462" cy="362"/>
            </a:xfrm>
            <a:prstGeom prst="ellipse">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30"/>
            <p:cNvSpPr>
              <a:spLocks noChangeArrowheads="1"/>
            </p:cNvSpPr>
            <p:nvPr/>
          </p:nvSpPr>
          <p:spPr bwMode="gray">
            <a:xfrm rot="1758052">
              <a:off x="1311" y="1719"/>
              <a:ext cx="462" cy="362"/>
            </a:xfrm>
            <a:prstGeom prst="ellipse">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1"/>
            <p:cNvSpPr>
              <a:spLocks noChangeArrowheads="1"/>
            </p:cNvSpPr>
            <p:nvPr/>
          </p:nvSpPr>
          <p:spPr bwMode="gray">
            <a:xfrm>
              <a:off x="1447" y="1751"/>
              <a:ext cx="231" cy="235"/>
            </a:xfrm>
            <a:prstGeom prst="ellipse">
              <a:avLst/>
            </a:prstGeom>
            <a:gradFill rotWithShape="1">
              <a:gsLst>
                <a:gs pos="0">
                  <a:srgbClr val="FFFFFF">
                    <a:alpha val="50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Text Box 32"/>
            <p:cNvSpPr txBox="1">
              <a:spLocks noChangeArrowheads="1"/>
            </p:cNvSpPr>
            <p:nvPr/>
          </p:nvSpPr>
          <p:spPr bwMode="gray">
            <a:xfrm>
              <a:off x="1776" y="1806"/>
              <a:ext cx="244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800">
                  <a:solidFill>
                    <a:srgbClr val="000000"/>
                  </a:solidFill>
                </a:rPr>
                <a:t>THIẾT KẾ BỘ NHỚ</a:t>
              </a:r>
              <a:endParaRPr lang="en-US" sz="3000">
                <a:solidFill>
                  <a:srgbClr val="000000"/>
                </a:solidFill>
              </a:endParaRPr>
            </a:p>
          </p:txBody>
        </p:sp>
        <p:sp>
          <p:nvSpPr>
            <p:cNvPr id="34" name="Text Box 33"/>
            <p:cNvSpPr txBox="1">
              <a:spLocks noChangeArrowheads="1"/>
            </p:cNvSpPr>
            <p:nvPr/>
          </p:nvSpPr>
          <p:spPr bwMode="gray">
            <a:xfrm>
              <a:off x="1459" y="1746"/>
              <a:ext cx="174"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FFFFFF"/>
                  </a:solidFill>
                </a:rPr>
                <a:t>4</a:t>
              </a:r>
              <a:endParaRPr lang="en-US" sz="3200">
                <a:solidFill>
                  <a:srgbClr val="FFFFFF"/>
                </a:solidFill>
              </a:endParaRPr>
            </a:p>
          </p:txBody>
        </p:sp>
      </p:grpSp>
      <p:grpSp>
        <p:nvGrpSpPr>
          <p:cNvPr id="35" name="Group 87"/>
          <p:cNvGrpSpPr/>
          <p:nvPr/>
        </p:nvGrpSpPr>
        <p:grpSpPr bwMode="auto">
          <a:xfrm>
            <a:off x="1066800" y="4800600"/>
            <a:ext cx="7335375" cy="873105"/>
            <a:chOff x="1263" y="1430"/>
            <a:chExt cx="2923" cy="384"/>
          </a:xfrm>
        </p:grpSpPr>
        <p:sp>
          <p:nvSpPr>
            <p:cNvPr id="36" name="AutoShape 88"/>
            <p:cNvSpPr>
              <a:spLocks noChangeArrowheads="1"/>
            </p:cNvSpPr>
            <p:nvPr/>
          </p:nvSpPr>
          <p:spPr bwMode="gray">
            <a:xfrm>
              <a:off x="1462" y="1469"/>
              <a:ext cx="2714" cy="345"/>
            </a:xfrm>
            <a:prstGeom prst="roundRect">
              <a:avLst>
                <a:gd name="adj" fmla="val 50000"/>
              </a:avLst>
            </a:prstGeom>
            <a:gradFill rotWithShape="1">
              <a:gsLst>
                <a:gs pos="0">
                  <a:schemeClr val="accent1">
                    <a:gamma/>
                    <a:tint val="0"/>
                    <a:invGamma/>
                  </a:schemeClr>
                </a:gs>
                <a:gs pos="100000">
                  <a:schemeClr val="accent1">
                    <a:alpha val="50000"/>
                  </a:schemeClr>
                </a:gs>
              </a:gsLst>
              <a:lin ang="0" scaled="1"/>
            </a:gradFill>
            <a:ln w="38100" algn="ctr">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37" name="Group 89"/>
            <p:cNvGrpSpPr/>
            <p:nvPr/>
          </p:nvGrpSpPr>
          <p:grpSpPr bwMode="auto">
            <a:xfrm>
              <a:off x="1263" y="1430"/>
              <a:ext cx="477" cy="377"/>
              <a:chOff x="751" y="943"/>
              <a:chExt cx="893" cy="693"/>
            </a:xfrm>
          </p:grpSpPr>
          <p:sp>
            <p:nvSpPr>
              <p:cNvPr id="40" name="Oval 90"/>
              <p:cNvSpPr>
                <a:spLocks noChangeArrowheads="1"/>
              </p:cNvSpPr>
              <p:nvPr/>
            </p:nvSpPr>
            <p:spPr bwMode="gray">
              <a:xfrm rot="1758052">
                <a:off x="778" y="970"/>
                <a:ext cx="866" cy="666"/>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91"/>
              <p:cNvSpPr>
                <a:spLocks noChangeArrowheads="1"/>
              </p:cNvSpPr>
              <p:nvPr/>
            </p:nvSpPr>
            <p:spPr bwMode="gray">
              <a:xfrm rot="1758052">
                <a:off x="751" y="943"/>
                <a:ext cx="866" cy="666"/>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92"/>
              <p:cNvSpPr>
                <a:spLocks noChangeArrowheads="1"/>
              </p:cNvSpPr>
              <p:nvPr/>
            </p:nvSpPr>
            <p:spPr bwMode="gray">
              <a:xfrm>
                <a:off x="964" y="1008"/>
                <a:ext cx="432" cy="432"/>
              </a:xfrm>
              <a:prstGeom prst="ellipse">
                <a:avLst/>
              </a:prstGeom>
              <a:gradFill rotWithShape="1">
                <a:gsLst>
                  <a:gs pos="0">
                    <a:srgbClr val="FFFFFF">
                      <a:alpha val="50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 name="Text Box 93"/>
            <p:cNvSpPr txBox="1">
              <a:spLocks noChangeArrowheads="1"/>
            </p:cNvSpPr>
            <p:nvPr/>
          </p:nvSpPr>
          <p:spPr bwMode="gray">
            <a:xfrm>
              <a:off x="1728" y="1522"/>
              <a:ext cx="245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800">
                  <a:solidFill>
                    <a:srgbClr val="000000"/>
                  </a:solidFill>
                </a:rPr>
                <a:t> HỆ THỐNG VÀO RA</a:t>
              </a:r>
              <a:endParaRPr lang="en-US" sz="2800">
                <a:solidFill>
                  <a:srgbClr val="000000"/>
                </a:solidFill>
              </a:endParaRPr>
            </a:p>
          </p:txBody>
        </p:sp>
        <p:sp>
          <p:nvSpPr>
            <p:cNvPr id="39" name="Text Box 94"/>
            <p:cNvSpPr txBox="1">
              <a:spLocks noChangeArrowheads="1"/>
            </p:cNvSpPr>
            <p:nvPr/>
          </p:nvSpPr>
          <p:spPr bwMode="gray">
            <a:xfrm>
              <a:off x="1411" y="1458"/>
              <a:ext cx="174"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FFFFFF"/>
                  </a:solidFill>
                </a:rPr>
                <a:t>5</a:t>
              </a:r>
              <a:endParaRPr lang="en-US" sz="3200">
                <a:solidFill>
                  <a:srgbClr val="FFFFFF"/>
                </a:solidFill>
              </a:endParaRPr>
            </a:p>
          </p:txBody>
        </p:sp>
      </p:grpSp>
      <p:grpSp>
        <p:nvGrpSpPr>
          <p:cNvPr id="43" name="Group 87"/>
          <p:cNvGrpSpPr/>
          <p:nvPr/>
        </p:nvGrpSpPr>
        <p:grpSpPr bwMode="auto">
          <a:xfrm>
            <a:off x="1143000" y="5715000"/>
            <a:ext cx="7335375" cy="873105"/>
            <a:chOff x="1263" y="1430"/>
            <a:chExt cx="2923" cy="384"/>
          </a:xfrm>
        </p:grpSpPr>
        <p:sp>
          <p:nvSpPr>
            <p:cNvPr id="44" name="AutoShape 88"/>
            <p:cNvSpPr>
              <a:spLocks noChangeArrowheads="1"/>
            </p:cNvSpPr>
            <p:nvPr/>
          </p:nvSpPr>
          <p:spPr bwMode="gray">
            <a:xfrm>
              <a:off x="1462" y="1469"/>
              <a:ext cx="2714" cy="345"/>
            </a:xfrm>
            <a:prstGeom prst="roundRect">
              <a:avLst>
                <a:gd name="adj" fmla="val 50000"/>
              </a:avLst>
            </a:prstGeom>
            <a:gradFill rotWithShape="1">
              <a:gsLst>
                <a:gs pos="0">
                  <a:schemeClr val="accent1">
                    <a:gamma/>
                    <a:tint val="0"/>
                    <a:invGamma/>
                  </a:schemeClr>
                </a:gs>
                <a:gs pos="100000">
                  <a:schemeClr val="accent1">
                    <a:alpha val="50000"/>
                  </a:schemeClr>
                </a:gs>
              </a:gsLst>
              <a:lin ang="0" scaled="1"/>
            </a:gradFill>
            <a:ln w="38100" algn="ctr">
              <a:solidFill>
                <a:schemeClr val="accent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grpSp>
          <p:nvGrpSpPr>
            <p:cNvPr id="45" name="Group 89"/>
            <p:cNvGrpSpPr/>
            <p:nvPr/>
          </p:nvGrpSpPr>
          <p:grpSpPr bwMode="auto">
            <a:xfrm>
              <a:off x="1263" y="1430"/>
              <a:ext cx="477" cy="377"/>
              <a:chOff x="751" y="943"/>
              <a:chExt cx="893" cy="693"/>
            </a:xfrm>
          </p:grpSpPr>
          <p:sp>
            <p:nvSpPr>
              <p:cNvPr id="48" name="Oval 90"/>
              <p:cNvSpPr>
                <a:spLocks noChangeArrowheads="1"/>
              </p:cNvSpPr>
              <p:nvPr/>
            </p:nvSpPr>
            <p:spPr bwMode="gray">
              <a:xfrm rot="1758052">
                <a:off x="778" y="970"/>
                <a:ext cx="866" cy="666"/>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91"/>
              <p:cNvSpPr>
                <a:spLocks noChangeArrowheads="1"/>
              </p:cNvSpPr>
              <p:nvPr/>
            </p:nvSpPr>
            <p:spPr bwMode="gray">
              <a:xfrm rot="1758052">
                <a:off x="751" y="943"/>
                <a:ext cx="866" cy="666"/>
              </a:xfrm>
              <a:prstGeom prst="ellipse">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92"/>
              <p:cNvSpPr>
                <a:spLocks noChangeArrowheads="1"/>
              </p:cNvSpPr>
              <p:nvPr/>
            </p:nvSpPr>
            <p:spPr bwMode="gray">
              <a:xfrm>
                <a:off x="964" y="1008"/>
                <a:ext cx="432" cy="432"/>
              </a:xfrm>
              <a:prstGeom prst="ellipse">
                <a:avLst/>
              </a:prstGeom>
              <a:gradFill rotWithShape="1">
                <a:gsLst>
                  <a:gs pos="0">
                    <a:srgbClr val="FFFFFF">
                      <a:alpha val="50000"/>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6" name="Text Box 93"/>
            <p:cNvSpPr txBox="1">
              <a:spLocks noChangeArrowheads="1"/>
            </p:cNvSpPr>
            <p:nvPr/>
          </p:nvSpPr>
          <p:spPr bwMode="gray">
            <a:xfrm>
              <a:off x="1728" y="1522"/>
              <a:ext cx="245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800">
                  <a:solidFill>
                    <a:srgbClr val="000000"/>
                  </a:solidFill>
                </a:rPr>
                <a:t>MỘT SỐ KIẾN TRÚC HIỆN ĐẠI</a:t>
              </a:r>
              <a:endParaRPr lang="en-US" sz="2800">
                <a:solidFill>
                  <a:srgbClr val="000000"/>
                </a:solidFill>
              </a:endParaRPr>
            </a:p>
          </p:txBody>
        </p:sp>
        <p:sp>
          <p:nvSpPr>
            <p:cNvPr id="47" name="Text Box 94"/>
            <p:cNvSpPr txBox="1">
              <a:spLocks noChangeArrowheads="1"/>
            </p:cNvSpPr>
            <p:nvPr/>
          </p:nvSpPr>
          <p:spPr bwMode="gray">
            <a:xfrm>
              <a:off x="1416" y="1458"/>
              <a:ext cx="164"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FFFFFF"/>
                  </a:solidFill>
                </a:rPr>
                <a:t>6</a:t>
              </a:r>
              <a:endParaRPr lang="en-US" sz="3200">
                <a:solidFill>
                  <a:srgbClr val="FFFFFF"/>
                </a:solidFill>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035"/>
                                        </p:tgtEl>
                                        <p:attrNameLst>
                                          <p:attrName>style.visibility</p:attrName>
                                        </p:attrNameLst>
                                      </p:cBhvr>
                                      <p:to>
                                        <p:strVal val="visible"/>
                                      </p:to>
                                    </p:set>
                                    <p:animEffect transition="in" filter="wipe(left)">
                                      <p:cBhvr>
                                        <p:cTn id="7" dur="500"/>
                                        <p:tgtEl>
                                          <p:spTgt spid="860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6043"/>
                                        </p:tgtEl>
                                        <p:attrNameLst>
                                          <p:attrName>style.visibility</p:attrName>
                                        </p:attrNameLst>
                                      </p:cBhvr>
                                      <p:to>
                                        <p:strVal val="visible"/>
                                      </p:to>
                                    </p:set>
                                    <p:animEffect transition="in" filter="wipe(left)">
                                      <p:cBhvr>
                                        <p:cTn id="12" dur="500"/>
                                        <p:tgtEl>
                                          <p:spTgt spid="860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103"/>
                                        </p:tgtEl>
                                        <p:attrNameLst>
                                          <p:attrName>style.visibility</p:attrName>
                                        </p:attrNameLst>
                                      </p:cBhvr>
                                      <p:to>
                                        <p:strVal val="visible"/>
                                      </p:to>
                                    </p:set>
                                    <p:animEffect transition="in" filter="wipe(left)">
                                      <p:cBhvr>
                                        <p:cTn id="17" dur="500"/>
                                        <p:tgtEl>
                                          <p:spTgt spid="861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26321" y="1295400"/>
                <a:ext cx="5512479" cy="5181599"/>
              </a:xfrm>
            </p:spPr>
            <p:txBody>
              <a:bodyPr/>
              <a:lstStyle/>
              <a:p>
                <a:pPr>
                  <a:lnSpc>
                    <a:spcPct val="130000"/>
                  </a:lnSpc>
                  <a:spcBef>
                    <a:spcPts val="0"/>
                  </a:spcBef>
                  <a:buClr>
                    <a:schemeClr val="tx1"/>
                  </a:buClr>
                  <a:buFont typeface="Wingdings" panose="05000000000000000000" pitchFamily="2" charset="2"/>
                  <a:buChar char="§"/>
                </a:pPr>
                <a:r>
                  <a:rPr lang="en-US" u="sng">
                    <a:solidFill>
                      <a:srgbClr val="000000"/>
                    </a:solidFill>
                    <a:latin typeface="+mj-lt"/>
                  </a:rPr>
                  <a:t>Ví dụ</a:t>
                </a:r>
                <a:r>
                  <a:rPr lang="en-US" b="0">
                    <a:solidFill>
                      <a:srgbClr val="000000"/>
                    </a:solidFill>
                    <a:latin typeface="+mj-lt"/>
                  </a:rPr>
                  <a:t>: Xây dựng mạch Logic thực hiện hàm Boole cho bởi bảng sau:</a:t>
                </a:r>
                <a:endParaRPr lang="en-US"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en-US" u="sng">
                    <a:solidFill>
                      <a:srgbClr val="000000"/>
                    </a:solidFill>
                    <a:latin typeface="+mj-lt"/>
                  </a:rPr>
                  <a:t>Giải</a:t>
                </a:r>
                <a:r>
                  <a:rPr lang="en-US" b="0">
                    <a:solidFill>
                      <a:srgbClr val="000000"/>
                    </a:solidFill>
                    <a:latin typeface="+mj-lt"/>
                  </a:rPr>
                  <a:t>: theo bảng chân lý, hàm đầu ra </a:t>
                </a:r>
                <a:r>
                  <a:rPr lang="en-US" b="0" i="1">
                    <a:solidFill>
                      <a:srgbClr val="000000"/>
                    </a:solidFill>
                    <a:latin typeface="+mj-lt"/>
                  </a:rPr>
                  <a:t>F</a:t>
                </a:r>
                <a:r>
                  <a:rPr lang="en-US" b="0">
                    <a:solidFill>
                      <a:srgbClr val="000000"/>
                    </a:solidFill>
                    <a:latin typeface="+mj-lt"/>
                  </a:rPr>
                  <a:t> có dạng tổng chuẩn tắc hoàn toàn như sau:</a:t>
                </a:r>
                <a:endParaRPr lang="en-US" b="0">
                  <a:solidFill>
                    <a:srgbClr val="000000"/>
                  </a:solidFill>
                  <a:latin typeface="+mj-lt"/>
                </a:endParaRPr>
              </a:p>
              <a:p>
                <a:pPr marL="0" indent="0">
                  <a:lnSpc>
                    <a:spcPct val="130000"/>
                  </a:lnSpc>
                  <a:spcBef>
                    <a:spcPts val="0"/>
                  </a:spcBef>
                  <a:buClr>
                    <a:schemeClr val="tx1"/>
                  </a:buClr>
                  <a:buNone/>
                </a:pPr>
                <a14:m>
                  <m:oMathPara xmlns:m="http://schemas.openxmlformats.org/officeDocument/2006/math">
                    <m:oMathParaPr>
                      <m:jc m:val="centerGroup"/>
                    </m:oMathParaPr>
                    <m:oMath xmlns:m="http://schemas.openxmlformats.org/officeDocument/2006/math">
                      <m:r>
                        <a:rPr lang="en-US" b="1" i="1" smtClean="0">
                          <a:solidFill>
                            <a:srgbClr val="000000"/>
                          </a:solidFill>
                          <a:latin typeface="Cambria Math" panose="02040503050406030204"/>
                        </a:rPr>
                        <m:t>𝑭</m:t>
                      </m:r>
                      <m:d>
                        <m:dPr>
                          <m:ctrlPr>
                            <a:rPr lang="en-US" i="1" smtClean="0">
                              <a:solidFill>
                                <a:srgbClr val="000000"/>
                              </a:solidFill>
                              <a:latin typeface="Cambria Math" panose="02040503050406030204" pitchFamily="18" charset="0"/>
                            </a:rPr>
                          </m:ctrlPr>
                        </m:dPr>
                        <m:e>
                          <m:r>
                            <a:rPr lang="en-US" b="1" i="1" smtClean="0">
                              <a:solidFill>
                                <a:srgbClr val="000000"/>
                              </a:solidFill>
                              <a:latin typeface="Cambria Math" panose="02040503050406030204"/>
                            </a:rPr>
                            <m:t>𝒙</m:t>
                          </m:r>
                          <m:r>
                            <a:rPr lang="en-US" b="1" i="1" smtClean="0">
                              <a:solidFill>
                                <a:srgbClr val="000000"/>
                              </a:solidFill>
                              <a:latin typeface="Cambria Math" panose="02040503050406030204"/>
                            </a:rPr>
                            <m:t>,</m:t>
                          </m:r>
                          <m:r>
                            <a:rPr lang="en-US" b="1" i="1" smtClean="0">
                              <a:solidFill>
                                <a:srgbClr val="000000"/>
                              </a:solidFill>
                              <a:latin typeface="Cambria Math" panose="02040503050406030204"/>
                            </a:rPr>
                            <m:t>𝒚</m:t>
                          </m:r>
                          <m:r>
                            <a:rPr lang="en-US" b="1" i="1" smtClean="0">
                              <a:solidFill>
                                <a:srgbClr val="000000"/>
                              </a:solidFill>
                              <a:latin typeface="Cambria Math" panose="02040503050406030204"/>
                            </a:rPr>
                            <m:t>,</m:t>
                          </m:r>
                          <m:r>
                            <a:rPr lang="en-US" b="1" i="1" smtClean="0">
                              <a:solidFill>
                                <a:srgbClr val="000000"/>
                              </a:solidFill>
                              <a:latin typeface="Cambria Math" panose="02040503050406030204"/>
                            </a:rPr>
                            <m:t>𝒛</m:t>
                          </m:r>
                        </m:e>
                      </m:d>
                      <m:r>
                        <a:rPr lang="en-US" b="1" i="1" smtClean="0">
                          <a:solidFill>
                            <a:srgbClr val="000000"/>
                          </a:solidFill>
                          <a:latin typeface="Cambria Math" panose="02040503050406030204"/>
                        </a:rPr>
                        <m:t>=</m:t>
                      </m:r>
                      <m:acc>
                        <m:accPr>
                          <m:chr m:val="̅"/>
                          <m:ctrlPr>
                            <a:rPr lang="en-US" i="1" smtClean="0">
                              <a:solidFill>
                                <a:srgbClr val="000000"/>
                              </a:solidFill>
                              <a:latin typeface="Cambria Math" panose="02040503050406030204" pitchFamily="18" charset="0"/>
                            </a:rPr>
                          </m:ctrlPr>
                        </m:accPr>
                        <m:e>
                          <m:r>
                            <a:rPr lang="en-US" b="1" i="1" smtClean="0">
                              <a:solidFill>
                                <a:srgbClr val="000000"/>
                              </a:solidFill>
                              <a:latin typeface="Cambria Math" panose="02040503050406030204"/>
                            </a:rPr>
                            <m:t>𝒙</m:t>
                          </m:r>
                        </m:e>
                      </m:acc>
                      <m:r>
                        <a:rPr lang="en-US" b="1" i="1" smtClean="0">
                          <a:solidFill>
                            <a:srgbClr val="000000"/>
                          </a:solidFill>
                          <a:latin typeface="Cambria Math" panose="02040503050406030204"/>
                        </a:rPr>
                        <m:t>.</m:t>
                      </m:r>
                      <m:acc>
                        <m:accPr>
                          <m:chr m:val="̅"/>
                          <m:ctrlPr>
                            <a:rPr lang="en-US" i="1" smtClean="0">
                              <a:solidFill>
                                <a:srgbClr val="000000"/>
                              </a:solidFill>
                              <a:latin typeface="Cambria Math" panose="02040503050406030204" pitchFamily="18" charset="0"/>
                            </a:rPr>
                          </m:ctrlPr>
                        </m:accPr>
                        <m:e>
                          <m:r>
                            <a:rPr lang="en-US" b="1" i="1" smtClean="0">
                              <a:solidFill>
                                <a:srgbClr val="000000"/>
                              </a:solidFill>
                              <a:latin typeface="Cambria Math" panose="02040503050406030204"/>
                            </a:rPr>
                            <m:t>𝒚</m:t>
                          </m:r>
                        </m:e>
                      </m:acc>
                      <m:r>
                        <a:rPr lang="en-US" b="1" i="1" smtClean="0">
                          <a:solidFill>
                            <a:srgbClr val="000000"/>
                          </a:solidFill>
                          <a:latin typeface="Cambria Math" panose="02040503050406030204"/>
                        </a:rPr>
                        <m:t>.</m:t>
                      </m:r>
                      <m:r>
                        <a:rPr lang="en-US" b="1" i="1" smtClean="0">
                          <a:solidFill>
                            <a:srgbClr val="000000"/>
                          </a:solidFill>
                          <a:latin typeface="Cambria Math" panose="02040503050406030204"/>
                        </a:rPr>
                        <m:t>𝒛</m:t>
                      </m:r>
                      <m:r>
                        <a:rPr lang="en-US" b="1" i="1" smtClean="0">
                          <a:solidFill>
                            <a:srgbClr val="000000"/>
                          </a:solidFill>
                          <a:latin typeface="Cambria Math" panose="02040503050406030204"/>
                        </a:rPr>
                        <m:t>+</m:t>
                      </m:r>
                      <m:r>
                        <a:rPr lang="en-US" b="1" i="1" smtClean="0">
                          <a:solidFill>
                            <a:srgbClr val="000000"/>
                          </a:solidFill>
                          <a:latin typeface="Cambria Math" panose="02040503050406030204"/>
                        </a:rPr>
                        <m:t>𝒙</m:t>
                      </m:r>
                      <m:r>
                        <a:rPr lang="en-US" b="1" i="1" smtClean="0">
                          <a:solidFill>
                            <a:srgbClr val="000000"/>
                          </a:solidFill>
                          <a:latin typeface="Cambria Math" panose="02040503050406030204"/>
                        </a:rPr>
                        <m:t>.</m:t>
                      </m:r>
                      <m:r>
                        <a:rPr lang="en-US" b="1" i="1" smtClean="0">
                          <a:solidFill>
                            <a:srgbClr val="000000"/>
                          </a:solidFill>
                          <a:latin typeface="Cambria Math" panose="02040503050406030204"/>
                        </a:rPr>
                        <m:t>𝒚</m:t>
                      </m:r>
                      <m:r>
                        <a:rPr lang="en-US" b="1" i="1" smtClean="0">
                          <a:solidFill>
                            <a:srgbClr val="000000"/>
                          </a:solidFill>
                          <a:latin typeface="Cambria Math" panose="02040503050406030204"/>
                        </a:rPr>
                        <m:t>.</m:t>
                      </m:r>
                      <m:acc>
                        <m:accPr>
                          <m:chr m:val="̅"/>
                          <m:ctrlPr>
                            <a:rPr lang="en-US" i="1" smtClean="0">
                              <a:solidFill>
                                <a:srgbClr val="000000"/>
                              </a:solidFill>
                              <a:latin typeface="Cambria Math" panose="02040503050406030204" pitchFamily="18" charset="0"/>
                            </a:rPr>
                          </m:ctrlPr>
                        </m:accPr>
                        <m:e>
                          <m:r>
                            <a:rPr lang="en-US" b="1" i="1" smtClean="0">
                              <a:solidFill>
                                <a:srgbClr val="000000"/>
                              </a:solidFill>
                              <a:latin typeface="Cambria Math" panose="02040503050406030204"/>
                            </a:rPr>
                            <m:t>𝒛</m:t>
                          </m:r>
                        </m:e>
                      </m:acc>
                      <m:r>
                        <a:rPr lang="en-US" b="1" i="1" smtClean="0">
                          <a:solidFill>
                            <a:srgbClr val="000000"/>
                          </a:solidFill>
                          <a:latin typeface="Cambria Math" panose="02040503050406030204"/>
                        </a:rPr>
                        <m:t>+</m:t>
                      </m:r>
                      <m:r>
                        <a:rPr lang="en-US" b="1" i="1" smtClean="0">
                          <a:solidFill>
                            <a:srgbClr val="000000"/>
                          </a:solidFill>
                          <a:latin typeface="Cambria Math" panose="02040503050406030204"/>
                        </a:rPr>
                        <m:t>𝒙</m:t>
                      </m:r>
                      <m:r>
                        <a:rPr lang="en-US" b="1" i="1" smtClean="0">
                          <a:solidFill>
                            <a:srgbClr val="000000"/>
                          </a:solidFill>
                          <a:latin typeface="Cambria Math" panose="02040503050406030204"/>
                        </a:rPr>
                        <m:t>.</m:t>
                      </m:r>
                      <m:r>
                        <a:rPr lang="en-US" b="1" i="1" smtClean="0">
                          <a:solidFill>
                            <a:srgbClr val="000000"/>
                          </a:solidFill>
                          <a:latin typeface="Cambria Math" panose="02040503050406030204"/>
                        </a:rPr>
                        <m:t>𝒚</m:t>
                      </m:r>
                      <m:r>
                        <a:rPr lang="en-US" b="1" i="1" smtClean="0">
                          <a:solidFill>
                            <a:srgbClr val="000000"/>
                          </a:solidFill>
                          <a:latin typeface="Cambria Math" panose="02040503050406030204"/>
                        </a:rPr>
                        <m:t>.</m:t>
                      </m:r>
                      <m:r>
                        <a:rPr lang="en-US" b="1" i="1" smtClean="0">
                          <a:solidFill>
                            <a:srgbClr val="000000"/>
                          </a:solidFill>
                          <a:latin typeface="Cambria Math" panose="02040503050406030204"/>
                        </a:rPr>
                        <m:t>𝒛</m:t>
                      </m:r>
                    </m:oMath>
                  </m:oMathPara>
                </a14:m>
                <a:endParaRPr lang="en-US">
                  <a:solidFill>
                    <a:srgbClr val="000000"/>
                  </a:solidFill>
                  <a:latin typeface="+mj-lt"/>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26321" y="1295400"/>
                <a:ext cx="5512479" cy="5181599"/>
              </a:xfrm>
              <a:blipFill rotWithShape="1">
                <a:blip r:embed="rId1"/>
                <a:stretch>
                  <a:fillRect l="-11" b="12"/>
                </a:stretch>
              </a:blipFill>
            </p:spPr>
            <p:txBody>
              <a:bodyPr/>
              <a:lstStyle/>
              <a:p>
                <a:r>
                  <a:rPr lang="en-US" altLang="en-US">
                    <a:noFill/>
                  </a:rPr>
                  <a:t> </a:t>
                </a:r>
              </a:p>
            </p:txBody>
          </p:sp>
        </mc:Fallback>
      </mc:AlternateContent>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879" y="1143000"/>
            <a:ext cx="3373899"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p:nvPr/>
        </p:nvSpPr>
        <p:spPr>
          <a:xfrm>
            <a:off x="228600" y="319088"/>
            <a:ext cx="6096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Ví dụ mạch Logic đơn giản</a:t>
            </a:r>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 y="1143000"/>
            <a:ext cx="8810178" cy="530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p:nvPr/>
        </p:nvSpPr>
        <p:spPr>
          <a:xfrm>
            <a:off x="228600" y="319088"/>
            <a:ext cx="3276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r"/>
            <a:r>
              <a:rPr lang="en-US"/>
              <a:t>VẼ MẠCH</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242"/>
                                        </p:tgtEl>
                                        <p:attrNameLst>
                                          <p:attrName>style.visibility</p:attrName>
                                        </p:attrNameLst>
                                      </p:cBhvr>
                                      <p:to>
                                        <p:strVal val="visible"/>
                                      </p:to>
                                    </p:set>
                                    <p:animEffect transition="in" filter="fade">
                                      <p:cBhvr>
                                        <p:cTn id="16" dur="500"/>
                                        <p:tgtEl>
                                          <p:spTgt spid="102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500"/>
                                        <p:tgtEl>
                                          <p:spTgt spid="2">
                                            <p:txEl>
                                              <p:pRg st="1" end="1"/>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4300" y="5806440"/>
            <a:ext cx="7962900" cy="609600"/>
            <a:chOff x="-628650" y="1965959"/>
            <a:chExt cx="6057900" cy="609600"/>
          </a:xfrm>
        </p:grpSpPr>
        <p:sp>
          <p:nvSpPr>
            <p:cNvPr id="4" name="Rectangle 3"/>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5" name="Right Arrow 4"/>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2" name="Content Placeholder 1"/>
          <p:cNvSpPr>
            <a:spLocks noGrp="1"/>
          </p:cNvSpPr>
          <p:nvPr>
            <p:ph idx="1"/>
          </p:nvPr>
        </p:nvSpPr>
        <p:spPr>
          <a:xfrm>
            <a:off x="243840" y="1143000"/>
            <a:ext cx="8877300" cy="5181599"/>
          </a:xfrm>
        </p:spPr>
        <p:txBody>
          <a:bodyPr/>
          <a:lstStyle/>
          <a:p>
            <a:pPr marL="0" indent="0">
              <a:lnSpc>
                <a:spcPct val="130000"/>
              </a:lnSpc>
              <a:buNone/>
            </a:pPr>
            <a:r>
              <a:rPr lang="vi-VN" sz="3000" dirty="0">
                <a:solidFill>
                  <a:srgbClr val="000000"/>
                </a:solidFill>
                <a:latin typeface="+mj-lt"/>
              </a:rPr>
              <a:t>1.1</a:t>
            </a:r>
            <a:r>
              <a:rPr lang="en-US" sz="3000" dirty="0">
                <a:solidFill>
                  <a:srgbClr val="000000"/>
                </a:solidFill>
                <a:latin typeface="+mj-lt"/>
              </a:rPr>
              <a:t> </a:t>
            </a:r>
            <a:r>
              <a:rPr lang="vi-VN" sz="3000" dirty="0">
                <a:solidFill>
                  <a:srgbClr val="000000"/>
                </a:solidFill>
                <a:latin typeface="+mj-lt"/>
              </a:rPr>
              <a:t>Máy tính và phân loại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1.2</a:t>
            </a:r>
            <a:r>
              <a:rPr lang="en-US" sz="3000" dirty="0">
                <a:solidFill>
                  <a:srgbClr val="000000"/>
                </a:solidFill>
                <a:latin typeface="+mj-lt"/>
              </a:rPr>
              <a:t> </a:t>
            </a:r>
            <a:r>
              <a:rPr lang="en-US" sz="3000" dirty="0" err="1">
                <a:solidFill>
                  <a:srgbClr val="000000"/>
                </a:solidFill>
                <a:latin typeface="+mj-lt"/>
              </a:rPr>
              <a:t>Kiến</a:t>
            </a:r>
            <a:r>
              <a:rPr lang="en-US" sz="3000" dirty="0">
                <a:solidFill>
                  <a:srgbClr val="000000"/>
                </a:solidFill>
                <a:latin typeface="+mj-lt"/>
              </a:rPr>
              <a:t> </a:t>
            </a:r>
            <a:r>
              <a:rPr lang="en-US" sz="3000" dirty="0" err="1">
                <a:solidFill>
                  <a:srgbClr val="000000"/>
                </a:solidFill>
                <a:latin typeface="+mj-lt"/>
              </a:rPr>
              <a:t>trúc</a:t>
            </a:r>
            <a:r>
              <a:rPr lang="en-US" sz="3000" dirty="0">
                <a:solidFill>
                  <a:srgbClr val="000000"/>
                </a:solidFill>
                <a:latin typeface="+mj-lt"/>
              </a:rPr>
              <a:t> </a:t>
            </a:r>
            <a:r>
              <a:rPr lang="en-US" sz="3000" dirty="0" err="1">
                <a:solidFill>
                  <a:srgbClr val="000000"/>
                </a:solidFill>
                <a:latin typeface="+mj-lt"/>
              </a:rPr>
              <a:t>máy</a:t>
            </a:r>
            <a:r>
              <a:rPr lang="en-US" sz="3000" dirty="0">
                <a:solidFill>
                  <a:srgbClr val="000000"/>
                </a:solidFill>
                <a:latin typeface="+mj-lt"/>
              </a:rPr>
              <a:t> </a:t>
            </a:r>
            <a:r>
              <a:rPr lang="en-US" sz="3000" dirty="0" err="1">
                <a:solidFill>
                  <a:srgbClr val="000000"/>
                </a:solidFill>
                <a:latin typeface="+mj-lt"/>
              </a:rPr>
              <a:t>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1.3 Sự phát triển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1.4 Hiệu năng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1.5</a:t>
            </a:r>
            <a:r>
              <a:rPr lang="en-US" sz="3000" dirty="0">
                <a:solidFill>
                  <a:srgbClr val="000000"/>
                </a:solidFill>
                <a:latin typeface="+mj-lt"/>
              </a:rPr>
              <a:t> </a:t>
            </a:r>
            <a:r>
              <a:rPr lang="en-US" sz="3000" dirty="0" err="1">
                <a:solidFill>
                  <a:srgbClr val="000000"/>
                </a:solidFill>
                <a:latin typeface="+mj-lt"/>
              </a:rPr>
              <a:t>Các</a:t>
            </a:r>
            <a:r>
              <a:rPr lang="en-US" sz="3000" dirty="0">
                <a:solidFill>
                  <a:srgbClr val="000000"/>
                </a:solidFill>
                <a:latin typeface="+mj-lt"/>
              </a:rPr>
              <a:t> </a:t>
            </a:r>
            <a:r>
              <a:rPr lang="en-US" sz="3000" dirty="0" err="1">
                <a:solidFill>
                  <a:srgbClr val="000000"/>
                </a:solidFill>
                <a:latin typeface="+mj-lt"/>
              </a:rPr>
              <a:t>phương</a:t>
            </a:r>
            <a:r>
              <a:rPr lang="en-US" sz="3000" dirty="0">
                <a:solidFill>
                  <a:srgbClr val="000000"/>
                </a:solidFill>
                <a:latin typeface="+mj-lt"/>
              </a:rPr>
              <a:t> </a:t>
            </a:r>
            <a:r>
              <a:rPr lang="en-US" sz="3000" dirty="0" err="1">
                <a:solidFill>
                  <a:srgbClr val="000000"/>
                </a:solidFill>
                <a:latin typeface="+mj-lt"/>
              </a:rPr>
              <a:t>pháp</a:t>
            </a:r>
            <a:r>
              <a:rPr lang="en-US" sz="3000" dirty="0">
                <a:solidFill>
                  <a:srgbClr val="000000"/>
                </a:solidFill>
                <a:latin typeface="+mj-lt"/>
              </a:rPr>
              <a:t> </a:t>
            </a:r>
            <a:r>
              <a:rPr lang="en-US" sz="3000" dirty="0" err="1">
                <a:solidFill>
                  <a:srgbClr val="000000"/>
                </a:solidFill>
                <a:latin typeface="+mj-lt"/>
              </a:rPr>
              <a:t>vào</a:t>
            </a:r>
            <a:r>
              <a:rPr lang="en-US" sz="3000" dirty="0">
                <a:solidFill>
                  <a:srgbClr val="000000"/>
                </a:solidFill>
                <a:latin typeface="+mj-lt"/>
              </a:rPr>
              <a:t> </a:t>
            </a:r>
            <a:r>
              <a:rPr lang="en-US" sz="3000" dirty="0" err="1">
                <a:solidFill>
                  <a:srgbClr val="000000"/>
                </a:solidFill>
                <a:latin typeface="+mj-lt"/>
              </a:rPr>
              <a:t>ra</a:t>
            </a:r>
            <a:r>
              <a:rPr lang="en-US" sz="3000" dirty="0">
                <a:solidFill>
                  <a:srgbClr val="000000"/>
                </a:solidFill>
                <a:latin typeface="+mj-lt"/>
              </a:rPr>
              <a:t> </a:t>
            </a:r>
            <a:r>
              <a:rPr lang="en-US" sz="3000" dirty="0" err="1">
                <a:solidFill>
                  <a:srgbClr val="000000"/>
                </a:solidFill>
                <a:latin typeface="+mj-lt"/>
              </a:rPr>
              <a:t>dữ</a:t>
            </a:r>
            <a:r>
              <a:rPr lang="en-US" sz="3000" dirty="0">
                <a:solidFill>
                  <a:srgbClr val="000000"/>
                </a:solidFill>
                <a:latin typeface="+mj-lt"/>
              </a:rPr>
              <a:t> </a:t>
            </a:r>
            <a:r>
              <a:rPr lang="en-US" sz="3000" dirty="0" err="1">
                <a:solidFill>
                  <a:srgbClr val="000000"/>
                </a:solidFill>
                <a:latin typeface="+mj-lt"/>
              </a:rPr>
              <a:t>liệu</a:t>
            </a:r>
            <a:r>
              <a:rPr lang="vi-VN" sz="3000" dirty="0">
                <a:solidFill>
                  <a:srgbClr val="000000"/>
                </a:solidFill>
                <a:latin typeface="+mj-lt"/>
              </a:rPr>
              <a:t>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1.6 Thiết kế một số mạch Logic đơn giản</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1.7 Hệ tổ hợp và hệ dãy</a:t>
            </a:r>
            <a:endParaRPr lang="en-US" sz="3000" dirty="0">
              <a:solidFill>
                <a:srgbClr val="000000"/>
              </a:solidFill>
              <a:latin typeface="+mj-lt"/>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a:t>CHƯƠNG 1: TỔNG QUAN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066800"/>
            <a:ext cx="9144000" cy="5181599"/>
          </a:xfrm>
        </p:spPr>
        <p:txBody>
          <a:bodyPr/>
          <a:lstStyle/>
          <a:p>
            <a:pPr marL="571500" indent="-457200">
              <a:lnSpc>
                <a:spcPct val="140000"/>
              </a:lnSpc>
              <a:spcBef>
                <a:spcPts val="0"/>
              </a:spcBef>
              <a:buClr>
                <a:srgbClr val="FF0000"/>
              </a:buClr>
              <a:buFont typeface="+mj-lt"/>
              <a:buAutoNum type="romanUcPeriod"/>
            </a:pPr>
            <a:r>
              <a:rPr lang="vi-VN" sz="2300">
                <a:solidFill>
                  <a:srgbClr val="000000"/>
                </a:solidFill>
                <a:latin typeface="+mj-lt"/>
              </a:rPr>
              <a:t>Hệ tổ hợp</a:t>
            </a:r>
            <a:r>
              <a:rPr lang="vi-VN" sz="2300" b="0">
                <a:solidFill>
                  <a:srgbClr val="000000"/>
                </a:solidFill>
                <a:latin typeface="+mj-lt"/>
              </a:rPr>
              <a:t>:</a:t>
            </a:r>
            <a:endParaRPr lang="vi-VN" sz="2300" b="0">
              <a:solidFill>
                <a:srgbClr val="000000"/>
              </a:solidFill>
              <a:latin typeface="+mj-lt"/>
            </a:endParaRPr>
          </a:p>
          <a:p>
            <a:pPr marL="640080" indent="-365760">
              <a:lnSpc>
                <a:spcPct val="140000"/>
              </a:lnSpc>
              <a:spcBef>
                <a:spcPts val="0"/>
              </a:spcBef>
              <a:buClr>
                <a:schemeClr val="tx1"/>
              </a:buClr>
              <a:buFont typeface="+mj-lt"/>
              <a:buAutoNum type="arabicPeriod"/>
            </a:pPr>
            <a:r>
              <a:rPr lang="vi-VN" sz="2300" b="0">
                <a:solidFill>
                  <a:srgbClr val="000000"/>
                </a:solidFill>
                <a:latin typeface="+mj-lt"/>
              </a:rPr>
              <a:t>Hệ tổ hợp là hệ mà tín hiệu ra chỉ phụ thuộc tín hiệu vào</a:t>
            </a:r>
            <a:r>
              <a:rPr lang="en-US" sz="2300" b="0">
                <a:solidFill>
                  <a:srgbClr val="000000"/>
                </a:solidFill>
                <a:latin typeface="+mj-lt"/>
              </a:rPr>
              <a:t> </a:t>
            </a:r>
            <a:r>
              <a:rPr lang="vi-VN" sz="2300" b="0">
                <a:solidFill>
                  <a:srgbClr val="000000"/>
                </a:solidFill>
                <a:latin typeface="+mj-lt"/>
              </a:rPr>
              <a:t>tại thời điểm hiện tại.</a:t>
            </a:r>
            <a:endParaRPr lang="vi-VN" sz="2300" b="0">
              <a:solidFill>
                <a:srgbClr val="000000"/>
              </a:solidFill>
              <a:latin typeface="+mj-lt"/>
            </a:endParaRPr>
          </a:p>
          <a:p>
            <a:pPr marL="640080" indent="-365760">
              <a:lnSpc>
                <a:spcPct val="140000"/>
              </a:lnSpc>
              <a:spcBef>
                <a:spcPts val="0"/>
              </a:spcBef>
              <a:buClr>
                <a:schemeClr val="tx1"/>
              </a:buClr>
              <a:buFont typeface="+mj-lt"/>
              <a:buAutoNum type="arabicPeriod"/>
            </a:pPr>
            <a:r>
              <a:rPr lang="vi-VN" sz="2300" b="0">
                <a:solidFill>
                  <a:srgbClr val="000000"/>
                </a:solidFill>
                <a:latin typeface="+mj-lt"/>
              </a:rPr>
              <a:t>Hệ tổ hợp được gọi là hệ không nhớ</a:t>
            </a:r>
            <a:r>
              <a:rPr lang="en-US" sz="2300" b="0">
                <a:solidFill>
                  <a:srgbClr val="000000"/>
                </a:solidFill>
                <a:latin typeface="+mj-lt"/>
              </a:rPr>
              <a:t>.</a:t>
            </a:r>
            <a:endParaRPr lang="vi-VN" sz="2300" b="0">
              <a:solidFill>
                <a:srgbClr val="000000"/>
              </a:solidFill>
              <a:latin typeface="+mj-lt"/>
            </a:endParaRPr>
          </a:p>
          <a:p>
            <a:pPr marL="640080" indent="-365760">
              <a:lnSpc>
                <a:spcPct val="140000"/>
              </a:lnSpc>
              <a:spcBef>
                <a:spcPts val="0"/>
              </a:spcBef>
              <a:buClr>
                <a:schemeClr val="tx1"/>
              </a:buClr>
              <a:buFont typeface="+mj-lt"/>
              <a:buAutoNum type="arabicPeriod"/>
            </a:pPr>
            <a:r>
              <a:rPr lang="vi-VN" sz="2300" b="0">
                <a:solidFill>
                  <a:srgbClr val="000000"/>
                </a:solidFill>
                <a:latin typeface="+mj-lt"/>
              </a:rPr>
              <a:t>Hệ tổ hợp thực hiện bằng những phần tử logic</a:t>
            </a:r>
            <a:r>
              <a:rPr lang="en-US" sz="2300" b="0">
                <a:solidFill>
                  <a:srgbClr val="000000"/>
                </a:solidFill>
                <a:latin typeface="+mj-lt"/>
              </a:rPr>
              <a:t> </a:t>
            </a:r>
            <a:r>
              <a:rPr lang="vi-VN" sz="2300" b="0">
                <a:solidFill>
                  <a:srgbClr val="000000"/>
                </a:solidFill>
                <a:latin typeface="+mj-lt"/>
              </a:rPr>
              <a:t>cơ bản.</a:t>
            </a:r>
            <a:endParaRPr lang="vi-VN" sz="2300" b="0">
              <a:solidFill>
                <a:srgbClr val="000000"/>
              </a:solidFill>
              <a:latin typeface="+mj-lt"/>
            </a:endParaRPr>
          </a:p>
          <a:p>
            <a:pPr marL="628650" indent="-514350">
              <a:lnSpc>
                <a:spcPct val="140000"/>
              </a:lnSpc>
              <a:spcBef>
                <a:spcPts val="0"/>
              </a:spcBef>
              <a:buClr>
                <a:srgbClr val="FF0000"/>
              </a:buClr>
              <a:buFont typeface="+mj-lt"/>
              <a:buAutoNum type="romanUcPeriod" startAt="2"/>
            </a:pPr>
            <a:r>
              <a:rPr lang="vi-VN" sz="2300">
                <a:solidFill>
                  <a:srgbClr val="000000"/>
                </a:solidFill>
                <a:latin typeface="+mj-lt"/>
              </a:rPr>
              <a:t>Hệ dãy:</a:t>
            </a:r>
            <a:endParaRPr lang="vi-VN" sz="2300">
              <a:solidFill>
                <a:srgbClr val="000000"/>
              </a:solidFill>
              <a:latin typeface="+mj-lt"/>
            </a:endParaRPr>
          </a:p>
          <a:p>
            <a:pPr marL="640080" indent="-365760">
              <a:lnSpc>
                <a:spcPct val="140000"/>
              </a:lnSpc>
              <a:spcBef>
                <a:spcPts val="0"/>
              </a:spcBef>
              <a:buClr>
                <a:schemeClr val="tx1"/>
              </a:buClr>
              <a:buFont typeface="+mj-lt"/>
              <a:buAutoNum type="arabicPeriod"/>
            </a:pPr>
            <a:r>
              <a:rPr lang="vi-VN" sz="2300" b="0">
                <a:solidFill>
                  <a:srgbClr val="000000"/>
                </a:solidFill>
                <a:latin typeface="+mj-lt"/>
              </a:rPr>
              <a:t>Hệ dãy là hệ mà tín hiệu ra không chỉ phụ thuộc tín hiệu vào tại thời điểm hiện tại, mà còn phụ thuộc quá khứ của</a:t>
            </a:r>
            <a:r>
              <a:rPr lang="en-US" sz="2300" b="0">
                <a:solidFill>
                  <a:srgbClr val="000000"/>
                </a:solidFill>
                <a:latin typeface="+mj-lt"/>
              </a:rPr>
              <a:t> </a:t>
            </a:r>
            <a:r>
              <a:rPr lang="vi-VN" sz="2300" b="0">
                <a:solidFill>
                  <a:srgbClr val="000000"/>
                </a:solidFill>
                <a:latin typeface="+mj-lt"/>
              </a:rPr>
              <a:t>tín hiệu vào.</a:t>
            </a:r>
            <a:endParaRPr lang="vi-VN" sz="2300" b="0">
              <a:solidFill>
                <a:srgbClr val="000000"/>
              </a:solidFill>
              <a:latin typeface="+mj-lt"/>
            </a:endParaRPr>
          </a:p>
          <a:p>
            <a:pPr marL="640080" indent="-365760">
              <a:lnSpc>
                <a:spcPct val="140000"/>
              </a:lnSpc>
              <a:spcBef>
                <a:spcPts val="0"/>
              </a:spcBef>
              <a:buClr>
                <a:schemeClr val="tx1"/>
              </a:buClr>
              <a:buFont typeface="+mj-lt"/>
              <a:buAutoNum type="arabicPeriod"/>
            </a:pPr>
            <a:r>
              <a:rPr lang="vi-VN" sz="2300" b="0">
                <a:solidFill>
                  <a:srgbClr val="000000"/>
                </a:solidFill>
                <a:latin typeface="+mj-lt"/>
              </a:rPr>
              <a:t>Hệ dãy được gọi là hệ có nhớ</a:t>
            </a:r>
            <a:r>
              <a:rPr lang="en-US" sz="2300" b="0">
                <a:solidFill>
                  <a:srgbClr val="000000"/>
                </a:solidFill>
                <a:latin typeface="+mj-lt"/>
              </a:rPr>
              <a:t>.</a:t>
            </a:r>
            <a:endParaRPr lang="vi-VN" sz="2300" b="0">
              <a:solidFill>
                <a:srgbClr val="000000"/>
              </a:solidFill>
              <a:latin typeface="+mj-lt"/>
            </a:endParaRPr>
          </a:p>
          <a:p>
            <a:pPr marL="640080" indent="-365760">
              <a:lnSpc>
                <a:spcPct val="140000"/>
              </a:lnSpc>
              <a:spcBef>
                <a:spcPts val="0"/>
              </a:spcBef>
              <a:buClr>
                <a:schemeClr val="tx1"/>
              </a:buClr>
              <a:buFont typeface="+mj-lt"/>
              <a:buAutoNum type="arabicPeriod"/>
            </a:pPr>
            <a:r>
              <a:rPr lang="vi-VN" sz="2300" b="0">
                <a:solidFill>
                  <a:srgbClr val="000000"/>
                </a:solidFill>
                <a:latin typeface="+mj-lt"/>
              </a:rPr>
              <a:t>Mạch của hệ dãy bắt buộc phải có các phần tử nhớ.</a:t>
            </a:r>
            <a:endParaRPr lang="vi-VN" sz="2300" b="0">
              <a:solidFill>
                <a:srgbClr val="000000"/>
              </a:solidFill>
              <a:latin typeface="+mj-lt"/>
            </a:endParaRPr>
          </a:p>
          <a:p>
            <a:pPr marL="640080" indent="-365760">
              <a:lnSpc>
                <a:spcPct val="140000"/>
              </a:lnSpc>
              <a:spcBef>
                <a:spcPts val="0"/>
              </a:spcBef>
              <a:buClr>
                <a:schemeClr val="tx1"/>
              </a:buClr>
              <a:buFont typeface="+mj-lt"/>
              <a:buAutoNum type="arabicPeriod"/>
            </a:pPr>
            <a:r>
              <a:rPr lang="vi-VN" sz="2300" b="0">
                <a:solidFill>
                  <a:srgbClr val="000000"/>
                </a:solidFill>
                <a:latin typeface="+mj-lt"/>
              </a:rPr>
              <a:t>Ngoài ra có thể thêm các phần tử logic cơ bản.</a:t>
            </a:r>
            <a:endParaRPr lang="vi-VN" sz="2300" b="0">
              <a:solidFill>
                <a:srgbClr val="000000"/>
              </a:solidFill>
              <a:latin typeface="+mj-lt"/>
            </a:endParaRPr>
          </a:p>
        </p:txBody>
      </p:sp>
      <p:sp>
        <p:nvSpPr>
          <p:cNvPr id="3" name="Title 1"/>
          <p:cNvSpPr txBox="1"/>
          <p:nvPr/>
        </p:nvSpPr>
        <p:spPr>
          <a:xfrm>
            <a:off x="457200" y="319088"/>
            <a:ext cx="7772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1.7 HỆ TỔ HỢP VÀ HỆ DÃY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3000"/>
                                        <p:tgtEl>
                                          <p:spTgt spid="2">
                                            <p:txEl>
                                              <p:pRg st="1" end="1"/>
                                            </p:txEl>
                                          </p:spTgt>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40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3000"/>
                                        <p:tgtEl>
                                          <p:spTgt spid="2">
                                            <p:txEl>
                                              <p:pRg st="5" end="5"/>
                                            </p:txEl>
                                          </p:spTgt>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par>
                          <p:cTn id="37" fill="hold">
                            <p:stCondLst>
                              <p:cond delay="4500"/>
                            </p:stCondLst>
                            <p:childTnLst>
                              <p:par>
                                <p:cTn id="38" presetID="10" presetClass="entr" presetSubtype="0" fill="hold" nodeType="after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731520" indent="-514350">
              <a:buClr>
                <a:schemeClr val="tx1"/>
              </a:buClr>
              <a:buFont typeface="+mj-lt"/>
              <a:buAutoNum type="arabicPeriod"/>
            </a:pPr>
            <a:r>
              <a:rPr lang="vi-VN" sz="3200" b="0">
                <a:solidFill>
                  <a:srgbClr val="000000"/>
                </a:solidFill>
                <a:latin typeface="+mj-lt"/>
              </a:rPr>
              <a:t>Bộ mã hóa / Bộ giải mã</a:t>
            </a:r>
            <a:endParaRPr lang="vi-VN" sz="3200" b="0">
              <a:solidFill>
                <a:srgbClr val="000000"/>
              </a:solidFill>
              <a:latin typeface="+mj-lt"/>
            </a:endParaRPr>
          </a:p>
          <a:p>
            <a:pPr marL="731520" indent="-514350">
              <a:buClr>
                <a:schemeClr val="tx1"/>
              </a:buClr>
              <a:buFont typeface="+mj-lt"/>
              <a:buAutoNum type="arabicPeriod"/>
            </a:pPr>
            <a:r>
              <a:rPr lang="vi-VN" sz="3200" b="0">
                <a:solidFill>
                  <a:srgbClr val="000000"/>
                </a:solidFill>
                <a:latin typeface="+mj-lt"/>
              </a:rPr>
              <a:t>Bộ chuyển đổi mã</a:t>
            </a:r>
            <a:endParaRPr lang="vi-VN" sz="3200" b="0">
              <a:solidFill>
                <a:srgbClr val="000000"/>
              </a:solidFill>
              <a:latin typeface="+mj-lt"/>
            </a:endParaRPr>
          </a:p>
          <a:p>
            <a:pPr marL="731520" indent="-514350">
              <a:buClr>
                <a:schemeClr val="tx1"/>
              </a:buClr>
              <a:buFont typeface="+mj-lt"/>
              <a:buAutoNum type="arabicPeriod"/>
            </a:pPr>
            <a:r>
              <a:rPr lang="vi-VN" sz="3200" b="0">
                <a:solidFill>
                  <a:srgbClr val="000000"/>
                </a:solidFill>
                <a:latin typeface="+mj-lt"/>
              </a:rPr>
              <a:t>Bộ chọn kênh / Bộ phân kênh</a:t>
            </a:r>
            <a:endParaRPr lang="vi-VN" sz="3200" b="0">
              <a:solidFill>
                <a:srgbClr val="000000"/>
              </a:solidFill>
              <a:latin typeface="+mj-lt"/>
            </a:endParaRPr>
          </a:p>
          <a:p>
            <a:pPr marL="731520" indent="-514350">
              <a:buClr>
                <a:schemeClr val="tx1"/>
              </a:buClr>
              <a:buFont typeface="+mj-lt"/>
              <a:buAutoNum type="arabicPeriod"/>
            </a:pPr>
            <a:r>
              <a:rPr lang="vi-VN" sz="3200" b="0">
                <a:solidFill>
                  <a:srgbClr val="000000"/>
                </a:solidFill>
                <a:latin typeface="+mj-lt"/>
              </a:rPr>
              <a:t>Các mạch số học</a:t>
            </a:r>
            <a:endParaRPr lang="vi-VN" b="0">
              <a:solidFill>
                <a:srgbClr val="000000"/>
              </a:solidFill>
              <a:latin typeface="+mj-lt"/>
            </a:endParaRPr>
          </a:p>
          <a:p>
            <a:pPr marL="1314450" lvl="2" indent="-514350">
              <a:buFont typeface="+mj-lt"/>
              <a:buAutoNum type="arabicParenR"/>
            </a:pPr>
            <a:r>
              <a:rPr lang="vi-VN" sz="2800" b="0">
                <a:solidFill>
                  <a:srgbClr val="000000"/>
                </a:solidFill>
                <a:latin typeface="+mj-lt"/>
              </a:rPr>
              <a:t>Bộ cộng</a:t>
            </a:r>
            <a:endParaRPr lang="vi-VN" sz="2800" b="0">
              <a:solidFill>
                <a:srgbClr val="000000"/>
              </a:solidFill>
              <a:latin typeface="+mj-lt"/>
            </a:endParaRPr>
          </a:p>
          <a:p>
            <a:pPr marL="1314450" lvl="2" indent="-514350">
              <a:buFont typeface="+mj-lt"/>
              <a:buAutoNum type="arabicParenR"/>
            </a:pPr>
            <a:r>
              <a:rPr lang="vi-VN" sz="2800" b="0">
                <a:solidFill>
                  <a:srgbClr val="000000"/>
                </a:solidFill>
                <a:latin typeface="+mj-lt"/>
              </a:rPr>
              <a:t>Bộ trừ</a:t>
            </a:r>
            <a:endParaRPr lang="vi-VN" sz="2800" b="0">
              <a:solidFill>
                <a:srgbClr val="000000"/>
              </a:solidFill>
              <a:latin typeface="+mj-lt"/>
            </a:endParaRPr>
          </a:p>
          <a:p>
            <a:pPr marL="1314450" lvl="2" indent="-514350">
              <a:buFont typeface="+mj-lt"/>
              <a:buAutoNum type="arabicParenR"/>
            </a:pPr>
            <a:r>
              <a:rPr lang="vi-VN" sz="2800" b="0">
                <a:solidFill>
                  <a:srgbClr val="000000"/>
                </a:solidFill>
                <a:latin typeface="+mj-lt"/>
              </a:rPr>
              <a:t>Bộ nhân</a:t>
            </a:r>
            <a:endParaRPr lang="vi-VN" sz="2800" b="0">
              <a:solidFill>
                <a:srgbClr val="000000"/>
              </a:solidFill>
              <a:latin typeface="+mj-lt"/>
            </a:endParaRPr>
          </a:p>
          <a:p>
            <a:pPr marL="1314450" lvl="2" indent="-514350">
              <a:buFont typeface="+mj-lt"/>
              <a:buAutoNum type="arabicParenR"/>
            </a:pPr>
            <a:r>
              <a:rPr lang="vi-VN" sz="2800" b="0">
                <a:solidFill>
                  <a:srgbClr val="000000"/>
                </a:solidFill>
                <a:latin typeface="+mj-lt"/>
              </a:rPr>
              <a:t>Bộ chia</a:t>
            </a:r>
            <a:endParaRPr lang="vi-VN" sz="2800" b="0">
              <a:solidFill>
                <a:srgbClr val="000000"/>
              </a:solidFill>
              <a:latin typeface="+mj-lt"/>
            </a:endParaRPr>
          </a:p>
          <a:p>
            <a:pPr marL="1314450" lvl="2" indent="-514350">
              <a:buFont typeface="+mj-lt"/>
              <a:buAutoNum type="arabicParenR"/>
            </a:pPr>
            <a:r>
              <a:rPr lang="vi-VN" sz="2800" b="0">
                <a:solidFill>
                  <a:srgbClr val="000000"/>
                </a:solidFill>
                <a:latin typeface="+mj-lt"/>
              </a:rPr>
              <a:t>Bộ so sánh</a:t>
            </a:r>
            <a:endParaRPr lang="en-US" sz="2800" b="0">
              <a:solidFill>
                <a:srgbClr val="000000"/>
              </a:solidFill>
              <a:latin typeface="+mj-lt"/>
            </a:endParaRPr>
          </a:p>
        </p:txBody>
      </p:sp>
      <p:sp>
        <p:nvSpPr>
          <p:cNvPr id="3" name="Title 1"/>
          <p:cNvSpPr txBox="1"/>
          <p:nvPr/>
        </p:nvSpPr>
        <p:spPr>
          <a:xfrm>
            <a:off x="228600" y="319088"/>
            <a:ext cx="8382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MỘT SỐ HỆ TỔ HỢP CƠ BẢN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52400" y="1143000"/>
                <a:ext cx="8991600" cy="5181599"/>
              </a:xfrm>
            </p:spPr>
            <p:txBody>
              <a:bodyPr/>
              <a:lstStyle/>
              <a:p>
                <a:pPr>
                  <a:lnSpc>
                    <a:spcPct val="130000"/>
                  </a:lnSpc>
                  <a:spcBef>
                    <a:spcPts val="0"/>
                  </a:spcBef>
                  <a:buClr>
                    <a:schemeClr val="tx1"/>
                  </a:buClr>
                  <a:buFont typeface="Wingdings" panose="05000000000000000000" pitchFamily="2" charset="2"/>
                  <a:buChar char="§"/>
                </a:pPr>
                <a:r>
                  <a:rPr lang="en-US" sz="2600" b="0">
                    <a:solidFill>
                      <a:srgbClr val="000000"/>
                    </a:solidFill>
                    <a:latin typeface="+mj-lt"/>
                  </a:rPr>
                  <a:t>Xét phép cộng hai số 1-bit trong hệ nhị phân:</a:t>
                </a:r>
                <a:endParaRPr lang="en-US" sz="2600" b="0">
                  <a:solidFill>
                    <a:srgbClr val="000000"/>
                  </a:solidFill>
                  <a:latin typeface="+mj-lt"/>
                </a:endParaRPr>
              </a:p>
              <a:p>
                <a:pPr marL="457200" lvl="1">
                  <a:lnSpc>
                    <a:spcPct val="130000"/>
                  </a:lnSpc>
                  <a:spcBef>
                    <a:spcPts val="0"/>
                  </a:spcBef>
                  <a:buClr>
                    <a:schemeClr val="tx1"/>
                  </a:buClr>
                  <a:buFont typeface="Arial" panose="020B0604020202020204" pitchFamily="34" charset="0"/>
                  <a:buChar char="–"/>
                </a:pPr>
                <a:r>
                  <a:rPr lang="en-US" sz="2600">
                    <a:solidFill>
                      <a:srgbClr val="000000"/>
                    </a:solidFill>
                  </a:rPr>
                  <a:t>Xây dựng một mạch tìm </a:t>
                </a:r>
                <a:r>
                  <a:rPr lang="en-US" sz="2600" i="1">
                    <a:solidFill>
                      <a:srgbClr val="000000"/>
                    </a:solidFill>
                  </a:rPr>
                  <a:t>x+y</a:t>
                </a:r>
                <a:r>
                  <a:rPr lang="en-US" sz="2600">
                    <a:solidFill>
                      <a:srgbClr val="000000"/>
                    </a:solidFill>
                  </a:rPr>
                  <a:t> với </a:t>
                </a:r>
                <a:r>
                  <a:rPr lang="en-US" sz="2600" i="1">
                    <a:solidFill>
                      <a:srgbClr val="000000"/>
                    </a:solidFill>
                  </a:rPr>
                  <a:t>x</a:t>
                </a:r>
                <a:r>
                  <a:rPr lang="en-US" sz="2600">
                    <a:solidFill>
                      <a:srgbClr val="000000"/>
                    </a:solidFill>
                  </a:rPr>
                  <a:t>, </a:t>
                </a:r>
                <a:r>
                  <a:rPr lang="en-US" sz="2600" i="1">
                    <a:solidFill>
                      <a:srgbClr val="000000"/>
                    </a:solidFill>
                  </a:rPr>
                  <a:t>y</a:t>
                </a:r>
                <a:r>
                  <a:rPr lang="en-US" sz="2600">
                    <a:solidFill>
                      <a:srgbClr val="000000"/>
                    </a:solidFill>
                  </a:rPr>
                  <a:t> là hai số 1-bit</a:t>
                </a:r>
                <a:endParaRPr lang="en-US" sz="2600">
                  <a:solidFill>
                    <a:srgbClr val="000000"/>
                  </a:solidFill>
                </a:endParaRPr>
              </a:p>
              <a:p>
                <a:pPr marL="457200" lvl="1" indent="0">
                  <a:lnSpc>
                    <a:spcPct val="130000"/>
                  </a:lnSpc>
                  <a:spcBef>
                    <a:spcPts val="0"/>
                  </a:spcBef>
                  <a:buClr>
                    <a:schemeClr val="tx1"/>
                  </a:buClr>
                  <a:buNone/>
                </a:pPr>
                <a:r>
                  <a:rPr lang="en-US" sz="2600">
                    <a:solidFill>
                      <a:srgbClr val="000000"/>
                    </a:solidFill>
                  </a:rPr>
                  <a:t>Đầu vào mạch là x và y. Đầu ra sẽ là một số 2-bit, trong đó s là bit tổng và c là bit nhớ.</a:t>
                </a:r>
                <a:endParaRPr lang="en-US" sz="2600">
                  <a:solidFill>
                    <a:srgbClr val="000000"/>
                  </a:solidFill>
                </a:endParaRPr>
              </a:p>
              <a:p>
                <a:pPr marL="457200" lvl="1">
                  <a:lnSpc>
                    <a:spcPct val="130000"/>
                  </a:lnSpc>
                  <a:spcBef>
                    <a:spcPts val="0"/>
                  </a:spcBef>
                  <a:buClr>
                    <a:schemeClr val="tx1"/>
                  </a:buClr>
                  <a:buFont typeface="Arial" panose="020B0604020202020204" pitchFamily="34" charset="0"/>
                  <a:buChar char="–"/>
                </a:pPr>
                <a:r>
                  <a:rPr lang="en-US" sz="2600" b="0">
                    <a:solidFill>
                      <a:srgbClr val="000000"/>
                    </a:solidFill>
                  </a:rPr>
                  <a:t>Từ bảng chân lý: </a:t>
                </a:r>
                <a14:m>
                  <m:oMath xmlns:m="http://schemas.openxmlformats.org/officeDocument/2006/math">
                    <m:r>
                      <a:rPr lang="en-US" sz="2600" b="0" i="1" smtClean="0">
                        <a:solidFill>
                          <a:srgbClr val="000000"/>
                        </a:solidFill>
                        <a:latin typeface="Cambria Math" panose="02040503050406030204"/>
                      </a:rPr>
                      <m:t>𝑠</m:t>
                    </m:r>
                    <m:r>
                      <a:rPr lang="en-US" sz="2600" b="0" i="1" smtClean="0">
                        <a:solidFill>
                          <a:srgbClr val="000000"/>
                        </a:solidFill>
                        <a:latin typeface="Cambria Math" panose="02040503050406030204"/>
                      </a:rPr>
                      <m:t>=</m:t>
                    </m:r>
                    <m:r>
                      <a:rPr lang="en-US" sz="2600" b="0" i="1" smtClean="0">
                        <a:solidFill>
                          <a:srgbClr val="000000"/>
                        </a:solidFill>
                        <a:latin typeface="Cambria Math" panose="02040503050406030204"/>
                      </a:rPr>
                      <m:t>𝑥</m:t>
                    </m:r>
                    <m:r>
                      <a:rPr lang="en-US" sz="2600" b="0" i="1" smtClean="0">
                        <a:solidFill>
                          <a:srgbClr val="000000"/>
                        </a:solidFill>
                        <a:latin typeface="Cambria Math" panose="02040503050406030204"/>
                        <a:ea typeface="Cambria Math" panose="02040503050406030204"/>
                      </a:rPr>
                      <m:t>⊕</m:t>
                    </m:r>
                    <m:r>
                      <a:rPr lang="en-US" sz="2600" b="0" i="1" smtClean="0">
                        <a:solidFill>
                          <a:srgbClr val="000000"/>
                        </a:solidFill>
                        <a:latin typeface="Cambria Math" panose="02040503050406030204"/>
                        <a:ea typeface="Cambria Math" panose="02040503050406030204"/>
                      </a:rPr>
                      <m:t>𝑦</m:t>
                    </m:r>
                    <m:r>
                      <a:rPr lang="en-US" sz="2600" b="0" i="1" smtClean="0">
                        <a:solidFill>
                          <a:srgbClr val="000000"/>
                        </a:solidFill>
                        <a:latin typeface="Cambria Math" panose="02040503050406030204"/>
                        <a:ea typeface="Cambria Math" panose="02040503050406030204"/>
                      </a:rPr>
                      <m:t>    </m:t>
                    </m:r>
                    <m:r>
                      <a:rPr lang="en-US" sz="2600" b="0" i="1" smtClean="0">
                        <a:solidFill>
                          <a:srgbClr val="000000"/>
                        </a:solidFill>
                        <a:latin typeface="Cambria Math" panose="02040503050406030204"/>
                        <a:ea typeface="Cambria Math" panose="02040503050406030204"/>
                      </a:rPr>
                      <m:t>𝑐</m:t>
                    </m:r>
                    <m:r>
                      <a:rPr lang="en-US" sz="2600" b="0" i="1" smtClean="0">
                        <a:solidFill>
                          <a:srgbClr val="000000"/>
                        </a:solidFill>
                        <a:latin typeface="Cambria Math" panose="02040503050406030204"/>
                        <a:ea typeface="Cambria Math" panose="02040503050406030204"/>
                      </a:rPr>
                      <m:t>=</m:t>
                    </m:r>
                    <m:r>
                      <a:rPr lang="en-US" sz="2600" b="0" i="1" smtClean="0">
                        <a:solidFill>
                          <a:srgbClr val="000000"/>
                        </a:solidFill>
                        <a:latin typeface="Cambria Math" panose="02040503050406030204"/>
                        <a:ea typeface="Cambria Math" panose="02040503050406030204"/>
                      </a:rPr>
                      <m:t>𝑥</m:t>
                    </m:r>
                    <m:r>
                      <a:rPr lang="en-US" sz="2600" b="0" i="1" smtClean="0">
                        <a:solidFill>
                          <a:srgbClr val="000000"/>
                        </a:solidFill>
                        <a:latin typeface="Cambria Math" panose="02040503050406030204"/>
                        <a:ea typeface="Cambria Math" panose="02040503050406030204"/>
                      </a:rPr>
                      <m:t>.</m:t>
                    </m:r>
                    <m:r>
                      <a:rPr lang="en-US" sz="2600" b="0" i="1" smtClean="0">
                        <a:solidFill>
                          <a:srgbClr val="000000"/>
                        </a:solidFill>
                        <a:latin typeface="Cambria Math" panose="02040503050406030204"/>
                        <a:ea typeface="Cambria Math" panose="02040503050406030204"/>
                      </a:rPr>
                      <m:t>𝑦</m:t>
                    </m:r>
                  </m:oMath>
                </a14:m>
                <a:endParaRPr lang="en-US" sz="2600" b="0">
                  <a:solidFill>
                    <a:srgbClr val="000000"/>
                  </a:solidFill>
                  <a:ea typeface="Cambria Math" panose="02040503050406030204"/>
                </a:endParaRPr>
              </a:p>
              <a:p>
                <a:pPr marL="457200" lvl="1">
                  <a:lnSpc>
                    <a:spcPct val="130000"/>
                  </a:lnSpc>
                  <a:spcBef>
                    <a:spcPts val="0"/>
                  </a:spcBef>
                  <a:buClr>
                    <a:schemeClr val="tx1"/>
                  </a:buClr>
                  <a:buFont typeface="Arial" panose="020B0604020202020204" pitchFamily="34" charset="0"/>
                  <a:buChar char="–"/>
                </a:pPr>
                <a:r>
                  <a:rPr lang="en-US" sz="2600" b="0">
                    <a:solidFill>
                      <a:srgbClr val="000000"/>
                    </a:solidFill>
                  </a:rPr>
                  <a:t>Vẽ mạch cộng hai số 1-bit</a:t>
                </a:r>
                <a:endParaRPr lang="en-US" sz="2600" b="0">
                  <a:solidFill>
                    <a:srgbClr val="000000"/>
                  </a:solidFill>
                </a:endParaRPr>
              </a:p>
              <a:p>
                <a:pPr marL="457200" lvl="1" indent="0">
                  <a:lnSpc>
                    <a:spcPct val="130000"/>
                  </a:lnSpc>
                  <a:spcBef>
                    <a:spcPts val="0"/>
                  </a:spcBef>
                  <a:buClr>
                    <a:schemeClr val="tx1"/>
                  </a:buClr>
                  <a:buNone/>
                </a:pPr>
                <a:r>
                  <a:rPr lang="en-US" sz="2600">
                    <a:solidFill>
                      <a:srgbClr val="000000"/>
                    </a:solidFill>
                  </a:rPr>
                  <a:t>(mạch cộng bán phần HA - Haft Adder)</a:t>
                </a:r>
                <a:endParaRPr lang="en-US" sz="2600" b="0">
                  <a:solidFill>
                    <a:srgbClr val="000000"/>
                  </a:solidFill>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52400" y="1143000"/>
                <a:ext cx="8991600" cy="5181599"/>
              </a:xfrm>
              <a:blipFill rotWithShape="1">
                <a:blip r:embed="rId1"/>
                <a:stretch>
                  <a:fillRect b="12"/>
                </a:stretch>
              </a:blipFill>
            </p:spPr>
            <p:txBody>
              <a:bodyPr/>
              <a:lstStyle/>
              <a:p>
                <a:r>
                  <a:rPr lang="en-US" altLang="en-US">
                    <a:noFill/>
                  </a:rPr>
                  <a:t> </a:t>
                </a:r>
              </a:p>
            </p:txBody>
          </p:sp>
        </mc:Fallback>
      </mc:AlternateContent>
      <p:sp>
        <p:nvSpPr>
          <p:cNvPr id="3" name="Title 1"/>
          <p:cNvSpPr txBox="1"/>
          <p:nvPr/>
        </p:nvSpPr>
        <p:spPr>
          <a:xfrm>
            <a:off x="685800" y="319088"/>
            <a:ext cx="3810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BỘ CỘNG</a:t>
            </a: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440" y="2933700"/>
            <a:ext cx="20193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88105"/>
            <a:ext cx="350520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810000"/>
            <a:ext cx="27051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098"/>
                                        </p:tgtEl>
                                        <p:attrNameLst>
                                          <p:attrName>style.visibility</p:attrName>
                                        </p:attrNameLst>
                                      </p:cBhvr>
                                      <p:to>
                                        <p:strVal val="visible"/>
                                      </p:to>
                                    </p:set>
                                    <p:animEffect transition="in" filter="fade">
                                      <p:cBhvr>
                                        <p:cTn id="26" dur="500"/>
                                        <p:tgtEl>
                                          <p:spTgt spid="409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fade">
                                      <p:cBhvr>
                                        <p:cTn id="36" dur="500"/>
                                        <p:tgtEl>
                                          <p:spTgt spid="2">
                                            <p:txEl>
                                              <p:pRg st="5" end="5"/>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4099"/>
                                        </p:tgtEl>
                                        <p:attrNameLst>
                                          <p:attrName>style.visibility</p:attrName>
                                        </p:attrNameLst>
                                      </p:cBhvr>
                                      <p:to>
                                        <p:strVal val="visible"/>
                                      </p:to>
                                    </p:set>
                                    <p:animEffect transition="in" filter="wipe(left)">
                                      <p:cBhvr>
                                        <p:cTn id="39" dur="2000"/>
                                        <p:tgtEl>
                                          <p:spTgt spid="4099"/>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4100"/>
                                        </p:tgtEl>
                                        <p:attrNameLst>
                                          <p:attrName>style.visibility</p:attrName>
                                        </p:attrNameLst>
                                      </p:cBhvr>
                                      <p:to>
                                        <p:strVal val="visible"/>
                                      </p:to>
                                    </p:set>
                                    <p:animEffect transition="in" filter="wipe(left)">
                                      <p:cBhvr>
                                        <p:cTn id="43" dur="2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52400" y="1143000"/>
                <a:ext cx="8991600" cy="5181599"/>
              </a:xfrm>
            </p:spPr>
            <p:txBody>
              <a:bodyPr/>
              <a:lstStyle/>
              <a:p>
                <a:pPr>
                  <a:lnSpc>
                    <a:spcPct val="130000"/>
                  </a:lnSpc>
                  <a:spcBef>
                    <a:spcPts val="0"/>
                  </a:spcBef>
                  <a:buClr>
                    <a:schemeClr val="tx1"/>
                  </a:buClr>
                  <a:buFont typeface="Wingdings" panose="05000000000000000000" pitchFamily="2" charset="2"/>
                  <a:buChar char="§"/>
                </a:pPr>
                <a:r>
                  <a:rPr lang="en-US" sz="2400" b="0">
                    <a:solidFill>
                      <a:srgbClr val="000000"/>
                    </a:solidFill>
                    <a:latin typeface="+mj-lt"/>
                  </a:rPr>
                  <a:t>Xét phép cộng hai số 2-bit trong hệ nhị phân:</a:t>
                </a:r>
                <a:endParaRPr lang="en-US" sz="2400" b="0">
                  <a:solidFill>
                    <a:srgbClr val="000000"/>
                  </a:solidFill>
                  <a:latin typeface="+mj-lt"/>
                </a:endParaRPr>
              </a:p>
              <a:p>
                <a:pPr marL="457200" lvl="1">
                  <a:lnSpc>
                    <a:spcPct val="130000"/>
                  </a:lnSpc>
                  <a:spcBef>
                    <a:spcPts val="0"/>
                  </a:spcBef>
                  <a:buClr>
                    <a:schemeClr val="tx1"/>
                  </a:buClr>
                  <a:buFont typeface="Arial" panose="020B0604020202020204" pitchFamily="34" charset="0"/>
                  <a:buChar char="–"/>
                </a:pPr>
                <a:r>
                  <a:rPr lang="en-US" sz="2400">
                    <a:solidFill>
                      <a:srgbClr val="000000"/>
                    </a:solidFill>
                  </a:rPr>
                  <a:t>Xây dựng mạch cộng hai số 2-bit a</a:t>
                </a:r>
                <a:r>
                  <a:rPr lang="en-US" sz="2400" baseline="-25000">
                    <a:solidFill>
                      <a:srgbClr val="000000"/>
                    </a:solidFill>
                  </a:rPr>
                  <a:t>2</a:t>
                </a:r>
                <a:r>
                  <a:rPr lang="en-US" sz="2400">
                    <a:solidFill>
                      <a:srgbClr val="000000"/>
                    </a:solidFill>
                  </a:rPr>
                  <a:t>a</a:t>
                </a:r>
                <a:r>
                  <a:rPr lang="en-US" sz="2400" baseline="-25000">
                    <a:solidFill>
                      <a:srgbClr val="000000"/>
                    </a:solidFill>
                  </a:rPr>
                  <a:t>1</a:t>
                </a:r>
                <a:r>
                  <a:rPr lang="en-US" sz="2400">
                    <a:solidFill>
                      <a:srgbClr val="000000"/>
                    </a:solidFill>
                  </a:rPr>
                  <a:t> và b</a:t>
                </a:r>
                <a:r>
                  <a:rPr lang="en-US" sz="2400" baseline="-25000">
                    <a:solidFill>
                      <a:srgbClr val="000000"/>
                    </a:solidFill>
                  </a:rPr>
                  <a:t>2</a:t>
                </a:r>
                <a:r>
                  <a:rPr lang="en-US" sz="2400">
                    <a:solidFill>
                      <a:srgbClr val="000000"/>
                    </a:solidFill>
                  </a:rPr>
                  <a:t>b</a:t>
                </a:r>
                <a:r>
                  <a:rPr lang="en-US" sz="2400" baseline="-25000">
                    <a:solidFill>
                      <a:srgbClr val="000000"/>
                    </a:solidFill>
                  </a:rPr>
                  <a:t>1</a:t>
                </a:r>
                <a:endParaRPr lang="en-US" sz="2400">
                  <a:solidFill>
                    <a:srgbClr val="000000"/>
                  </a:solidFill>
                </a:endParaRPr>
              </a:p>
              <a:p>
                <a:pPr marL="457200" lvl="1" indent="0">
                  <a:lnSpc>
                    <a:spcPct val="130000"/>
                  </a:lnSpc>
                  <a:spcBef>
                    <a:spcPts val="0"/>
                  </a:spcBef>
                  <a:buClr>
                    <a:schemeClr val="tx1"/>
                  </a:buClr>
                  <a:buNone/>
                </a:pPr>
                <a:r>
                  <a:rPr lang="en-US" sz="2400">
                    <a:solidFill>
                      <a:srgbClr val="000000"/>
                    </a:solidFill>
                  </a:rPr>
                  <a:t>Thực hiện phép cộng theo từng cột </a:t>
                </a:r>
                <a:endParaRPr lang="en-US" sz="2400">
                  <a:solidFill>
                    <a:srgbClr val="000000"/>
                  </a:solidFill>
                </a:endParaRPr>
              </a:p>
              <a:p>
                <a:pPr marL="457200" lvl="1" indent="0">
                  <a:lnSpc>
                    <a:spcPct val="130000"/>
                  </a:lnSpc>
                  <a:spcBef>
                    <a:spcPts val="0"/>
                  </a:spcBef>
                  <a:buClr>
                    <a:schemeClr val="tx1"/>
                  </a:buClr>
                  <a:buNone/>
                </a:pPr>
                <a:r>
                  <a:rPr lang="en-US" sz="2400">
                    <a:solidFill>
                      <a:srgbClr val="000000"/>
                    </a:solidFill>
                  </a:rPr>
                  <a:t>Cột 1: bit tổng s</a:t>
                </a:r>
                <a:r>
                  <a:rPr lang="en-US" sz="2400" baseline="-25000">
                    <a:solidFill>
                      <a:srgbClr val="000000"/>
                    </a:solidFill>
                  </a:rPr>
                  <a:t>1</a:t>
                </a:r>
                <a:r>
                  <a:rPr lang="en-US" sz="2400">
                    <a:solidFill>
                      <a:srgbClr val="000000"/>
                    </a:solidFill>
                  </a:rPr>
                  <a:t>, bit nhớ c</a:t>
                </a:r>
                <a:r>
                  <a:rPr lang="en-US" sz="2400" baseline="-25000">
                    <a:solidFill>
                      <a:srgbClr val="000000"/>
                    </a:solidFill>
                  </a:rPr>
                  <a:t>1</a:t>
                </a:r>
                <a:endParaRPr lang="en-US" sz="2400" baseline="-25000">
                  <a:solidFill>
                    <a:srgbClr val="000000"/>
                  </a:solidFill>
                </a:endParaRPr>
              </a:p>
              <a:p>
                <a:pPr marL="457200" lvl="1" indent="0">
                  <a:lnSpc>
                    <a:spcPct val="130000"/>
                  </a:lnSpc>
                  <a:spcBef>
                    <a:spcPts val="0"/>
                  </a:spcBef>
                  <a:buClr>
                    <a:schemeClr val="tx1"/>
                  </a:buClr>
                  <a:buNone/>
                </a:pPr>
                <a:r>
                  <a:rPr lang="en-US" sz="2400">
                    <a:solidFill>
                      <a:srgbClr val="000000"/>
                    </a:solidFill>
                  </a:rPr>
                  <a:t>Cột 2: tính a</a:t>
                </a:r>
                <a:r>
                  <a:rPr lang="en-US" sz="2400" baseline="-25000">
                    <a:solidFill>
                      <a:srgbClr val="000000"/>
                    </a:solidFill>
                  </a:rPr>
                  <a:t>2</a:t>
                </a:r>
                <a:r>
                  <a:rPr lang="en-US" sz="2400">
                    <a:solidFill>
                      <a:srgbClr val="000000"/>
                    </a:solidFill>
                  </a:rPr>
                  <a:t> + b</a:t>
                </a:r>
                <a:r>
                  <a:rPr lang="en-US" sz="2400" baseline="-25000">
                    <a:solidFill>
                      <a:srgbClr val="000000"/>
                    </a:solidFill>
                  </a:rPr>
                  <a:t>2</a:t>
                </a:r>
                <a:r>
                  <a:rPr lang="en-US" sz="2400">
                    <a:solidFill>
                      <a:srgbClr val="000000"/>
                    </a:solidFill>
                  </a:rPr>
                  <a:t> + c</a:t>
                </a:r>
                <a:r>
                  <a:rPr lang="en-US" sz="2400" baseline="-25000">
                    <a:solidFill>
                      <a:srgbClr val="000000"/>
                    </a:solidFill>
                  </a:rPr>
                  <a:t>1</a:t>
                </a:r>
                <a:r>
                  <a:rPr lang="en-US" sz="2400">
                    <a:solidFill>
                      <a:srgbClr val="000000"/>
                    </a:solidFill>
                  </a:rPr>
                  <a:t> (cộng ba số 1-bit)</a:t>
                </a:r>
                <a:endParaRPr lang="en-US" sz="2400">
                  <a:solidFill>
                    <a:srgbClr val="000000"/>
                  </a:solidFill>
                </a:endParaRPr>
              </a:p>
              <a:p>
                <a:pPr marL="457200" lvl="1">
                  <a:lnSpc>
                    <a:spcPct val="130000"/>
                  </a:lnSpc>
                  <a:spcBef>
                    <a:spcPts val="0"/>
                  </a:spcBef>
                  <a:buClr>
                    <a:schemeClr val="tx1"/>
                  </a:buClr>
                  <a:buFont typeface="Arial" panose="020B0604020202020204" pitchFamily="34" charset="0"/>
                  <a:buChar char="–"/>
                </a:pPr>
                <a:r>
                  <a:rPr lang="en-US" sz="2400">
                    <a:solidFill>
                      <a:srgbClr val="000000"/>
                    </a:solidFill>
                  </a:rPr>
                  <a:t>Cho x, y, z là ba số 1-bit, tổng là một số 2-bit</a:t>
                </a:r>
                <a:endParaRPr lang="en-US" sz="2400">
                  <a:solidFill>
                    <a:srgbClr val="000000"/>
                  </a:solidFill>
                </a:endParaRPr>
              </a:p>
              <a:p>
                <a:pPr marL="171450" lvl="1" indent="0">
                  <a:lnSpc>
                    <a:spcPct val="130000"/>
                  </a:lnSpc>
                  <a:spcBef>
                    <a:spcPts val="0"/>
                  </a:spcBef>
                  <a:buClr>
                    <a:schemeClr val="tx1"/>
                  </a:buClr>
                  <a:buNone/>
                </a:pPr>
                <a:r>
                  <a:rPr lang="en-US" sz="2400">
                    <a:solidFill>
                      <a:srgbClr val="000000"/>
                    </a:solidFill>
                  </a:rPr>
                  <a:t>    s là bit tổng c là bit nhớ.</a:t>
                </a:r>
                <a:endParaRPr lang="en-US" sz="2400">
                  <a:solidFill>
                    <a:srgbClr val="000000"/>
                  </a:solidFill>
                </a:endParaRPr>
              </a:p>
              <a:p>
                <a:pPr marL="457200" lvl="1">
                  <a:lnSpc>
                    <a:spcPct val="130000"/>
                  </a:lnSpc>
                  <a:spcBef>
                    <a:spcPts val="0"/>
                  </a:spcBef>
                  <a:buClr>
                    <a:schemeClr val="tx1"/>
                  </a:buClr>
                  <a:buFont typeface="Arial" panose="020B0604020202020204" pitchFamily="34" charset="0"/>
                  <a:buChar char="–"/>
                </a:pPr>
                <a:r>
                  <a:rPr lang="en-US" sz="2400">
                    <a:solidFill>
                      <a:srgbClr val="000000"/>
                    </a:solidFill>
                  </a:rPr>
                  <a:t>Từ bảng chân lý ta có: </a:t>
                </a:r>
                <a14:m>
                  <m:oMath xmlns:m="http://schemas.openxmlformats.org/officeDocument/2006/math">
                    <m:r>
                      <a:rPr lang="en-US" sz="2400" b="0" i="1" smtClean="0">
                        <a:solidFill>
                          <a:srgbClr val="000000"/>
                        </a:solidFill>
                        <a:latin typeface="Cambria Math" panose="02040503050406030204"/>
                      </a:rPr>
                      <m:t>𝑠</m:t>
                    </m:r>
                    <m:r>
                      <a:rPr lang="en-US" sz="2400" b="0" i="1" smtClean="0">
                        <a:solidFill>
                          <a:srgbClr val="000000"/>
                        </a:solidFill>
                        <a:latin typeface="Cambria Math" panose="02040503050406030204"/>
                      </a:rPr>
                      <m:t>=</m:t>
                    </m:r>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a:rPr>
                          <m:t>𝑥</m:t>
                        </m:r>
                        <m:r>
                          <a:rPr lang="en-US" sz="2400" b="0" i="1" smtClean="0">
                            <a:solidFill>
                              <a:srgbClr val="000000"/>
                            </a:solidFill>
                            <a:latin typeface="Cambria Math" panose="02040503050406030204"/>
                            <a:ea typeface="Cambria Math" panose="02040503050406030204"/>
                          </a:rPr>
                          <m:t>⨁</m:t>
                        </m:r>
                        <m:r>
                          <a:rPr lang="en-US" sz="2400" b="0" i="1" smtClean="0">
                            <a:solidFill>
                              <a:srgbClr val="000000"/>
                            </a:solidFill>
                            <a:latin typeface="Cambria Math" panose="02040503050406030204"/>
                            <a:ea typeface="Cambria Math" panose="02040503050406030204"/>
                          </a:rPr>
                          <m:t>𝑦</m:t>
                        </m:r>
                      </m:e>
                    </m:d>
                    <m:r>
                      <a:rPr lang="en-US" sz="2400" b="0" i="1" smtClean="0">
                        <a:solidFill>
                          <a:srgbClr val="000000"/>
                        </a:solidFill>
                        <a:latin typeface="Cambria Math" panose="02040503050406030204"/>
                        <a:ea typeface="Cambria Math" panose="02040503050406030204"/>
                      </a:rPr>
                      <m:t>⨁</m:t>
                    </m:r>
                    <m:r>
                      <a:rPr lang="en-US" sz="2400" b="0" i="1" smtClean="0">
                        <a:solidFill>
                          <a:srgbClr val="000000"/>
                        </a:solidFill>
                        <a:latin typeface="Cambria Math" panose="02040503050406030204"/>
                        <a:ea typeface="Cambria Math" panose="02040503050406030204"/>
                      </a:rPr>
                      <m:t>𝑧</m:t>
                    </m:r>
                  </m:oMath>
                </a14:m>
                <a:endParaRPr lang="en-US" sz="2400">
                  <a:solidFill>
                    <a:srgbClr val="000000"/>
                  </a:solidFill>
                </a:endParaRPr>
              </a:p>
              <a:p>
                <a:pPr marL="171450" lvl="1" indent="0">
                  <a:lnSpc>
                    <a:spcPct val="130000"/>
                  </a:lnSpc>
                  <a:spcBef>
                    <a:spcPts val="0"/>
                  </a:spcBef>
                  <a:buClr>
                    <a:schemeClr val="tx1"/>
                  </a:buClr>
                  <a:buNone/>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a:rPr>
                        <m:t>𝑐</m:t>
                      </m:r>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𝑧</m:t>
                      </m:r>
                      <m:r>
                        <a:rPr lang="en-US" sz="2400" b="0" i="1" smtClean="0">
                          <a:solidFill>
                            <a:srgbClr val="000000"/>
                          </a:solidFill>
                          <a:latin typeface="Cambria Math" panose="02040503050406030204"/>
                        </a:rPr>
                        <m:t>.</m:t>
                      </m:r>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a:rPr>
                            <m:t>𝑥</m:t>
                          </m:r>
                          <m:r>
                            <a:rPr lang="en-US" sz="2400" b="0" i="1" smtClean="0">
                              <a:solidFill>
                                <a:srgbClr val="000000"/>
                              </a:solidFill>
                              <a:latin typeface="Cambria Math" panose="02040503050406030204"/>
                              <a:ea typeface="Cambria Math" panose="02040503050406030204"/>
                            </a:rPr>
                            <m:t>⨁</m:t>
                          </m:r>
                          <m:r>
                            <a:rPr lang="en-US" sz="2400" b="0" i="1" smtClean="0">
                              <a:solidFill>
                                <a:srgbClr val="000000"/>
                              </a:solidFill>
                              <a:latin typeface="Cambria Math" panose="02040503050406030204"/>
                              <a:ea typeface="Cambria Math" panose="02040503050406030204"/>
                            </a:rPr>
                            <m:t>𝑦</m:t>
                          </m:r>
                        </m:e>
                      </m:d>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𝑥</m:t>
                      </m:r>
                      <m:r>
                        <a:rPr lang="en-US" sz="2400" b="0" i="1" smtClean="0">
                          <a:solidFill>
                            <a:srgbClr val="000000"/>
                          </a:solidFill>
                          <a:latin typeface="Cambria Math" panose="02040503050406030204"/>
                        </a:rPr>
                        <m:t>.</m:t>
                      </m:r>
                      <m:r>
                        <a:rPr lang="en-US" sz="2400" b="0" i="1" smtClean="0">
                          <a:solidFill>
                            <a:srgbClr val="000000"/>
                          </a:solidFill>
                          <a:latin typeface="Cambria Math" panose="02040503050406030204"/>
                        </a:rPr>
                        <m:t>𝑦</m:t>
                      </m:r>
                    </m:oMath>
                  </m:oMathPara>
                </a14:m>
                <a:endParaRPr lang="en-US" sz="2400">
                  <a:solidFill>
                    <a:srgbClr val="000000"/>
                  </a:solidFill>
                </a:endParaRPr>
              </a:p>
              <a:p>
                <a:pPr marL="457200" lvl="1">
                  <a:lnSpc>
                    <a:spcPct val="130000"/>
                  </a:lnSpc>
                  <a:spcBef>
                    <a:spcPts val="0"/>
                  </a:spcBef>
                  <a:buClr>
                    <a:schemeClr val="tx1"/>
                  </a:buClr>
                  <a:buFont typeface="Arial" panose="020B0604020202020204" pitchFamily="34" charset="0"/>
                  <a:buChar char="–"/>
                </a:pPr>
                <a:r>
                  <a:rPr lang="en-US" sz="2400">
                    <a:solidFill>
                      <a:srgbClr val="000000"/>
                    </a:solidFill>
                  </a:rPr>
                  <a:t>Mạch thực hiện 2 hàm s và c được ghép từ</a:t>
                </a:r>
                <a:endParaRPr lang="en-US" sz="2400">
                  <a:solidFill>
                    <a:srgbClr val="000000"/>
                  </a:solidFill>
                </a:endParaRPr>
              </a:p>
              <a:p>
                <a:pPr marL="171450" lvl="1" indent="0">
                  <a:lnSpc>
                    <a:spcPct val="130000"/>
                  </a:lnSpc>
                  <a:spcBef>
                    <a:spcPts val="0"/>
                  </a:spcBef>
                  <a:buClr>
                    <a:schemeClr val="tx1"/>
                  </a:buClr>
                  <a:buNone/>
                </a:pPr>
                <a:r>
                  <a:rPr lang="en-US" sz="2400">
                    <a:solidFill>
                      <a:srgbClr val="000000"/>
                    </a:solidFill>
                  </a:rPr>
                  <a:t>hai mạch cộng bán phần HA và một cổng OR. </a:t>
                </a:r>
                <a:endParaRPr lang="en-US" sz="2400">
                  <a:solidFill>
                    <a:srgbClr val="000000"/>
                  </a:solidFill>
                </a:endParaRPr>
              </a:p>
              <a:p>
                <a:pPr marL="171450" lvl="1" indent="0">
                  <a:lnSpc>
                    <a:spcPct val="130000"/>
                  </a:lnSpc>
                  <a:spcBef>
                    <a:spcPts val="0"/>
                  </a:spcBef>
                  <a:buClr>
                    <a:schemeClr val="tx1"/>
                  </a:buClr>
                  <a:buNone/>
                </a:pPr>
                <a:r>
                  <a:rPr lang="en-US" sz="2400">
                    <a:solidFill>
                      <a:srgbClr val="000000"/>
                    </a:solidFill>
                  </a:rPr>
                  <a:t>Đây là mạch cộng toàn phần FA (Full Adder). </a:t>
                </a:r>
                <a:endParaRPr lang="en-US" sz="2400">
                  <a:solidFill>
                    <a:srgbClr val="000000"/>
                  </a:solidFill>
                </a:endParaRPr>
              </a:p>
              <a:p>
                <a:pPr marL="171450" lvl="1" indent="0">
                  <a:lnSpc>
                    <a:spcPct val="130000"/>
                  </a:lnSpc>
                  <a:spcBef>
                    <a:spcPts val="0"/>
                  </a:spcBef>
                  <a:buClr>
                    <a:schemeClr val="tx1"/>
                  </a:buClr>
                  <a:buNone/>
                </a:pPr>
                <a:endParaRPr lang="en-US" sz="2400">
                  <a:solidFill>
                    <a:srgbClr val="000000"/>
                  </a:solidFill>
                </a:endParaRPr>
              </a:p>
            </p:txBody>
          </p:sp>
        </mc:Choice>
        <mc:Fallback>
          <p:sp>
            <p:nvSpPr>
              <p:cNvPr id="2" name="Content Placeholder 1"/>
              <p:cNvSpPr>
                <a:spLocks noRot="1" noChangeAspect="1" noMove="1" noResize="1" noEditPoints="1" noAdjustHandles="1" noChangeArrowheads="1" noChangeShapeType="1" noTextEdit="1"/>
              </p:cNvSpPr>
              <p:nvPr>
                <p:ph idx="1"/>
              </p:nvPr>
            </p:nvSpPr>
            <p:spPr>
              <a:xfrm>
                <a:off x="152400" y="1143000"/>
                <a:ext cx="8991600" cy="5181599"/>
              </a:xfrm>
              <a:blipFill rotWithShape="1">
                <a:blip r:embed="rId1"/>
                <a:stretch>
                  <a:fillRect b="-20049"/>
                </a:stretch>
              </a:blipFill>
            </p:spPr>
            <p:txBody>
              <a:bodyPr/>
              <a:lstStyle/>
              <a:p>
                <a:r>
                  <a:rPr lang="en-US" altLang="en-US">
                    <a:noFill/>
                  </a:rPr>
                  <a:t> </a:t>
                </a:r>
              </a:p>
            </p:txBody>
          </p:sp>
        </mc:Fallback>
      </mc:AlternateContent>
      <p:sp>
        <p:nvSpPr>
          <p:cNvPr id="3" name="Title 1"/>
          <p:cNvSpPr txBox="1"/>
          <p:nvPr/>
        </p:nvSpPr>
        <p:spPr>
          <a:xfrm>
            <a:off x="685800" y="319088"/>
            <a:ext cx="3810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BỘ CỘNG (tiếp)</a:t>
            </a:r>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733" y="1219200"/>
            <a:ext cx="2019571" cy="521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1" y="4724400"/>
            <a:ext cx="5782041" cy="164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 y="1173480"/>
            <a:ext cx="8810625"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629025"/>
            <a:ext cx="32004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p:nvPr/>
        </p:nvSpPr>
        <p:spPr>
          <a:xfrm>
            <a:off x="685800" y="319088"/>
            <a:ext cx="3810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BỘ CỘNG (tiếp)</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left)">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wipe(left)">
                                      <p:cBhvr>
                                        <p:cTn id="12" dur="500"/>
                                        <p:tgtEl>
                                          <p:spTgt spid="51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3"/>
                                        </p:tgtEl>
                                        <p:attrNameLst>
                                          <p:attrName>style.visibility</p:attrName>
                                        </p:attrNameLst>
                                      </p:cBhvr>
                                      <p:to>
                                        <p:strVal val="visible"/>
                                      </p:to>
                                    </p:set>
                                    <p:animEffect transition="in" filter="wipe(left)">
                                      <p:cBhvr>
                                        <p:cTn id="1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902" y="1581161"/>
            <a:ext cx="8869680" cy="352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p:nvPr/>
        </p:nvSpPr>
        <p:spPr>
          <a:xfrm>
            <a:off x="381000" y="319088"/>
            <a:ext cx="7391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MẠCH CỘNG HAI SỐ n-bit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76200"/>
            <a:ext cx="8839200" cy="990600"/>
          </a:xfrm>
          <a:prstGeom prst="rect">
            <a:avLst/>
          </a:prstGeom>
        </p:spPr>
        <p:txBody>
          <a:bodyPr anchor="ct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CHƯƠNG 2: THIẾT KẾ HỆ LỆNH</a:t>
            </a:r>
            <a:endParaRPr lang="en-US" dirty="0"/>
          </a:p>
        </p:txBody>
      </p:sp>
      <p:grpSp>
        <p:nvGrpSpPr>
          <p:cNvPr id="5" name="Group 4"/>
          <p:cNvGrpSpPr/>
          <p:nvPr/>
        </p:nvGrpSpPr>
        <p:grpSpPr>
          <a:xfrm>
            <a:off x="152400" y="1570704"/>
            <a:ext cx="8305800"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152400" y="1462548"/>
            <a:ext cx="8839200" cy="4433073"/>
          </a:xfrm>
          <a:prstGeom prst="rect">
            <a:avLst/>
          </a:prstGeom>
        </p:spPr>
        <p:txBody>
          <a:bodyPr wrap="square">
            <a:spAutoFit/>
          </a:bodyPr>
          <a:lstStyle/>
          <a:p>
            <a:pPr marL="0" indent="0" algn="just">
              <a:lnSpc>
                <a:spcPct val="150000"/>
              </a:lnSpc>
              <a:buNone/>
            </a:pPr>
            <a:r>
              <a:rPr lang="vi-VN" sz="3200" b="0" dirty="0">
                <a:solidFill>
                  <a:srgbClr val="000000"/>
                </a:solidFill>
              </a:rPr>
              <a:t>2.1</a:t>
            </a:r>
            <a:r>
              <a:rPr lang="en-US" sz="3200" b="0" dirty="0">
                <a:solidFill>
                  <a:srgbClr val="000000"/>
                </a:solidFill>
              </a:rPr>
              <a:t> </a:t>
            </a:r>
            <a:r>
              <a:rPr lang="en-US" sz="3200" b="0" dirty="0" err="1">
                <a:solidFill>
                  <a:srgbClr val="000000"/>
                </a:solidFill>
              </a:rPr>
              <a:t>Giới</a:t>
            </a:r>
            <a:r>
              <a:rPr lang="en-US" sz="3200" b="0" dirty="0">
                <a:solidFill>
                  <a:srgbClr val="000000"/>
                </a:solidFill>
              </a:rPr>
              <a:t> </a:t>
            </a:r>
            <a:r>
              <a:rPr lang="en-US" sz="3200" b="0" dirty="0" err="1">
                <a:solidFill>
                  <a:srgbClr val="000000"/>
                </a:solidFill>
              </a:rPr>
              <a:t>thiệu</a:t>
            </a:r>
            <a:r>
              <a:rPr lang="en-US" sz="3200" b="0" dirty="0">
                <a:solidFill>
                  <a:srgbClr val="000000"/>
                </a:solidFill>
              </a:rPr>
              <a:t> </a:t>
            </a:r>
            <a:r>
              <a:rPr lang="en-US" sz="3200" b="0" dirty="0" err="1">
                <a:solidFill>
                  <a:srgbClr val="000000"/>
                </a:solidFill>
              </a:rPr>
              <a:t>dạng</a:t>
            </a:r>
            <a:r>
              <a:rPr lang="en-US" sz="3200" b="0" dirty="0">
                <a:solidFill>
                  <a:srgbClr val="000000"/>
                </a:solidFill>
              </a:rPr>
              <a:t> </a:t>
            </a:r>
            <a:r>
              <a:rPr lang="en-US" sz="3200" b="0" dirty="0" err="1">
                <a:solidFill>
                  <a:srgbClr val="000000"/>
                </a:solidFill>
              </a:rPr>
              <a:t>lệnh</a:t>
            </a:r>
            <a:r>
              <a:rPr lang="en-US" sz="3200" b="0" dirty="0">
                <a:solidFill>
                  <a:srgbClr val="000000"/>
                </a:solidFill>
              </a:rPr>
              <a:t>, </a:t>
            </a:r>
            <a:r>
              <a:rPr lang="en-US" sz="3200" b="0" dirty="0" err="1">
                <a:solidFill>
                  <a:srgbClr val="000000"/>
                </a:solidFill>
              </a:rPr>
              <a:t>kích</a:t>
            </a:r>
            <a:r>
              <a:rPr lang="en-US" sz="3200" b="0" dirty="0">
                <a:solidFill>
                  <a:srgbClr val="000000"/>
                </a:solidFill>
              </a:rPr>
              <a:t> </a:t>
            </a:r>
            <a:r>
              <a:rPr lang="en-US" sz="3200" b="0" dirty="0" err="1">
                <a:solidFill>
                  <a:srgbClr val="000000"/>
                </a:solidFill>
              </a:rPr>
              <a:t>thước</a:t>
            </a:r>
            <a:r>
              <a:rPr lang="en-US" sz="3200" b="0" dirty="0">
                <a:solidFill>
                  <a:srgbClr val="000000"/>
                </a:solidFill>
              </a:rPr>
              <a:t> </a:t>
            </a:r>
            <a:r>
              <a:rPr lang="en-US" sz="3200" b="0" dirty="0" err="1">
                <a:solidFill>
                  <a:srgbClr val="000000"/>
                </a:solidFill>
              </a:rPr>
              <a:t>mã</a:t>
            </a:r>
            <a:r>
              <a:rPr lang="en-US" sz="3200" b="0" dirty="0">
                <a:solidFill>
                  <a:srgbClr val="000000"/>
                </a:solidFill>
              </a:rPr>
              <a:t> </a:t>
            </a:r>
            <a:r>
              <a:rPr lang="en-US" sz="3200" b="0" dirty="0" err="1">
                <a:solidFill>
                  <a:srgbClr val="000000"/>
                </a:solidFill>
              </a:rPr>
              <a:t>lệnh</a:t>
            </a:r>
            <a:r>
              <a:rPr lang="en-US" sz="3200" b="0" dirty="0">
                <a:solidFill>
                  <a:srgbClr val="000000"/>
                </a:solidFill>
              </a:rPr>
              <a:t>.</a:t>
            </a:r>
            <a:endParaRPr lang="en-US" sz="3200" b="0" dirty="0">
              <a:solidFill>
                <a:srgbClr val="000000"/>
              </a:solidFill>
            </a:endParaRPr>
          </a:p>
          <a:p>
            <a:pPr marL="0" indent="0" algn="just">
              <a:lnSpc>
                <a:spcPct val="150000"/>
              </a:lnSpc>
              <a:buNone/>
            </a:pPr>
            <a:r>
              <a:rPr lang="vi-VN" sz="3200" b="0" dirty="0">
                <a:solidFill>
                  <a:srgbClr val="000000"/>
                </a:solidFill>
              </a:rPr>
              <a:t>2</a:t>
            </a:r>
            <a:r>
              <a:rPr lang="en-US" sz="3200" b="0" dirty="0">
                <a:solidFill>
                  <a:srgbClr val="000000"/>
                </a:solidFill>
              </a:rPr>
              <a:t>.</a:t>
            </a:r>
            <a:r>
              <a:rPr lang="vi-VN" sz="3200" b="0" dirty="0">
                <a:solidFill>
                  <a:srgbClr val="000000"/>
                </a:solidFill>
              </a:rPr>
              <a:t>2</a:t>
            </a:r>
            <a:r>
              <a:rPr lang="en-US" sz="3200" b="0" dirty="0">
                <a:solidFill>
                  <a:srgbClr val="000000"/>
                </a:solidFill>
              </a:rPr>
              <a:t> </a:t>
            </a:r>
            <a:r>
              <a:rPr lang="en-US" sz="3200" b="0" dirty="0" err="1">
                <a:solidFill>
                  <a:srgbClr val="000000"/>
                </a:solidFill>
              </a:rPr>
              <a:t>Số</a:t>
            </a:r>
            <a:r>
              <a:rPr lang="en-US" sz="3200" b="0" dirty="0">
                <a:solidFill>
                  <a:srgbClr val="000000"/>
                </a:solidFill>
              </a:rPr>
              <a:t> </a:t>
            </a:r>
            <a:r>
              <a:rPr lang="en-US" sz="3200" b="0" dirty="0" err="1">
                <a:solidFill>
                  <a:srgbClr val="000000"/>
                </a:solidFill>
              </a:rPr>
              <a:t>lượng</a:t>
            </a:r>
            <a:r>
              <a:rPr lang="en-US" sz="3200" b="0" dirty="0">
                <a:solidFill>
                  <a:srgbClr val="000000"/>
                </a:solidFill>
              </a:rPr>
              <a:t> </a:t>
            </a:r>
            <a:r>
              <a:rPr lang="en-US" sz="3200" b="0" dirty="0" err="1">
                <a:solidFill>
                  <a:srgbClr val="000000"/>
                </a:solidFill>
              </a:rPr>
              <a:t>các</a:t>
            </a:r>
            <a:r>
              <a:rPr lang="en-US" sz="3200" b="0" dirty="0">
                <a:solidFill>
                  <a:srgbClr val="000000"/>
                </a:solidFill>
              </a:rPr>
              <a:t> </a:t>
            </a:r>
            <a:r>
              <a:rPr lang="en-US" sz="3200" b="0" dirty="0" err="1">
                <a:solidFill>
                  <a:srgbClr val="000000"/>
                </a:solidFill>
              </a:rPr>
              <a:t>lệnh</a:t>
            </a:r>
            <a:r>
              <a:rPr lang="en-US" sz="3200" b="0" dirty="0">
                <a:solidFill>
                  <a:srgbClr val="000000"/>
                </a:solidFill>
              </a:rPr>
              <a:t> </a:t>
            </a:r>
            <a:r>
              <a:rPr lang="en-US" sz="3200" b="0" dirty="0" err="1">
                <a:solidFill>
                  <a:srgbClr val="000000"/>
                </a:solidFill>
              </a:rPr>
              <a:t>cho</a:t>
            </a:r>
            <a:r>
              <a:rPr lang="en-US" sz="3200" b="0" dirty="0">
                <a:solidFill>
                  <a:srgbClr val="000000"/>
                </a:solidFill>
              </a:rPr>
              <a:t> </a:t>
            </a:r>
            <a:r>
              <a:rPr lang="vi-VN" sz="3200" b="0" dirty="0">
                <a:solidFill>
                  <a:srgbClr val="000000"/>
                </a:solidFill>
              </a:rPr>
              <a:t>bộ </a:t>
            </a:r>
            <a:r>
              <a:rPr lang="en-US" sz="3200" b="0" dirty="0">
                <a:solidFill>
                  <a:srgbClr val="000000"/>
                </a:solidFill>
              </a:rPr>
              <a:t>Vi </a:t>
            </a:r>
            <a:r>
              <a:rPr lang="en-US" sz="3200" b="0" dirty="0" err="1">
                <a:solidFill>
                  <a:srgbClr val="000000"/>
                </a:solidFill>
              </a:rPr>
              <a:t>xử</a:t>
            </a:r>
            <a:r>
              <a:rPr lang="en-US" sz="3200" b="0" dirty="0">
                <a:solidFill>
                  <a:srgbClr val="000000"/>
                </a:solidFill>
              </a:rPr>
              <a:t> </a:t>
            </a:r>
            <a:r>
              <a:rPr lang="en-US" sz="3200" b="0" dirty="0" err="1">
                <a:solidFill>
                  <a:srgbClr val="000000"/>
                </a:solidFill>
              </a:rPr>
              <a:t>lý</a:t>
            </a:r>
            <a:r>
              <a:rPr lang="en-US" sz="3200" b="0" dirty="0">
                <a:solidFill>
                  <a:srgbClr val="000000"/>
                </a:solidFill>
              </a:rPr>
              <a:t>.</a:t>
            </a:r>
            <a:endParaRPr lang="en-US" sz="3200" b="0" dirty="0">
              <a:solidFill>
                <a:srgbClr val="000000"/>
              </a:solidFill>
            </a:endParaRPr>
          </a:p>
          <a:p>
            <a:pPr marL="0" indent="0" algn="just">
              <a:lnSpc>
                <a:spcPct val="150000"/>
              </a:lnSpc>
              <a:buNone/>
            </a:pPr>
            <a:r>
              <a:rPr lang="vi-VN" sz="3200" b="0" dirty="0">
                <a:solidFill>
                  <a:srgbClr val="000000"/>
                </a:solidFill>
              </a:rPr>
              <a:t>2</a:t>
            </a:r>
            <a:r>
              <a:rPr lang="en-US" sz="3200" b="0" dirty="0">
                <a:solidFill>
                  <a:srgbClr val="000000"/>
                </a:solidFill>
              </a:rPr>
              <a:t>.</a:t>
            </a:r>
            <a:r>
              <a:rPr lang="vi-VN" sz="3200" b="0" dirty="0">
                <a:solidFill>
                  <a:srgbClr val="000000"/>
                </a:solidFill>
              </a:rPr>
              <a:t>3</a:t>
            </a:r>
            <a:r>
              <a:rPr lang="en-US" sz="3200" b="0" dirty="0">
                <a:solidFill>
                  <a:srgbClr val="000000"/>
                </a:solidFill>
              </a:rPr>
              <a:t> </a:t>
            </a:r>
            <a:r>
              <a:rPr lang="en-US" sz="3200" b="0" dirty="0" err="1">
                <a:solidFill>
                  <a:srgbClr val="000000"/>
                </a:solidFill>
              </a:rPr>
              <a:t>Phân</a:t>
            </a:r>
            <a:r>
              <a:rPr lang="en-US" sz="3200" b="0" dirty="0">
                <a:solidFill>
                  <a:srgbClr val="000000"/>
                </a:solidFill>
              </a:rPr>
              <a:t> </a:t>
            </a:r>
            <a:r>
              <a:rPr lang="en-US" sz="3200" b="0" dirty="0" err="1">
                <a:solidFill>
                  <a:srgbClr val="000000"/>
                </a:solidFill>
              </a:rPr>
              <a:t>loại</a:t>
            </a:r>
            <a:r>
              <a:rPr lang="en-US" sz="3200" b="0" dirty="0">
                <a:solidFill>
                  <a:srgbClr val="000000"/>
                </a:solidFill>
              </a:rPr>
              <a:t> </a:t>
            </a:r>
            <a:r>
              <a:rPr lang="en-US" sz="3200" b="0" dirty="0" err="1">
                <a:solidFill>
                  <a:srgbClr val="000000"/>
                </a:solidFill>
              </a:rPr>
              <a:t>lệnh</a:t>
            </a:r>
            <a:r>
              <a:rPr lang="en-US" sz="3200" b="0" dirty="0">
                <a:solidFill>
                  <a:srgbClr val="000000"/>
                </a:solidFill>
              </a:rPr>
              <a:t>.</a:t>
            </a:r>
            <a:endParaRPr lang="en-US" sz="3200" b="0" dirty="0">
              <a:solidFill>
                <a:srgbClr val="000000"/>
              </a:solidFill>
            </a:endParaRPr>
          </a:p>
          <a:p>
            <a:pPr marL="0" indent="0" algn="just">
              <a:lnSpc>
                <a:spcPct val="150000"/>
              </a:lnSpc>
              <a:buNone/>
            </a:pPr>
            <a:r>
              <a:rPr lang="vi-VN" sz="3200" b="0" dirty="0">
                <a:solidFill>
                  <a:srgbClr val="000000"/>
                </a:solidFill>
              </a:rPr>
              <a:t>2</a:t>
            </a:r>
            <a:r>
              <a:rPr lang="en-US" sz="3200" b="0" dirty="0">
                <a:solidFill>
                  <a:srgbClr val="000000"/>
                </a:solidFill>
              </a:rPr>
              <a:t>.</a:t>
            </a:r>
            <a:r>
              <a:rPr lang="vi-VN" sz="3200" b="0" dirty="0">
                <a:solidFill>
                  <a:srgbClr val="000000"/>
                </a:solidFill>
              </a:rPr>
              <a:t>4</a:t>
            </a:r>
            <a:r>
              <a:rPr lang="en-US" sz="3200" b="0" dirty="0">
                <a:solidFill>
                  <a:srgbClr val="000000"/>
                </a:solidFill>
              </a:rPr>
              <a:t> </a:t>
            </a:r>
            <a:r>
              <a:rPr lang="en-US" sz="3200" b="0" dirty="0" err="1">
                <a:solidFill>
                  <a:srgbClr val="000000"/>
                </a:solidFill>
              </a:rPr>
              <a:t>Các</a:t>
            </a:r>
            <a:r>
              <a:rPr lang="en-US" sz="3200" b="0" dirty="0">
                <a:solidFill>
                  <a:srgbClr val="000000"/>
                </a:solidFill>
              </a:rPr>
              <a:t> </a:t>
            </a:r>
            <a:r>
              <a:rPr lang="en-US" sz="3200" b="0" dirty="0" err="1">
                <a:solidFill>
                  <a:srgbClr val="000000"/>
                </a:solidFill>
              </a:rPr>
              <a:t>phương</a:t>
            </a:r>
            <a:r>
              <a:rPr lang="en-US" sz="3200" b="0" dirty="0">
                <a:solidFill>
                  <a:srgbClr val="000000"/>
                </a:solidFill>
              </a:rPr>
              <a:t> </a:t>
            </a:r>
            <a:r>
              <a:rPr lang="en-US" sz="3200" b="0" dirty="0" err="1">
                <a:solidFill>
                  <a:srgbClr val="000000"/>
                </a:solidFill>
              </a:rPr>
              <a:t>pháp</a:t>
            </a:r>
            <a:r>
              <a:rPr lang="en-US" sz="3200" b="0" dirty="0">
                <a:solidFill>
                  <a:srgbClr val="000000"/>
                </a:solidFill>
              </a:rPr>
              <a:t> </a:t>
            </a:r>
            <a:r>
              <a:rPr lang="en-US" sz="3200" b="0" dirty="0" err="1">
                <a:solidFill>
                  <a:srgbClr val="000000"/>
                </a:solidFill>
              </a:rPr>
              <a:t>xác</a:t>
            </a:r>
            <a:r>
              <a:rPr lang="en-US" sz="3200" b="0" dirty="0">
                <a:solidFill>
                  <a:srgbClr val="000000"/>
                </a:solidFill>
              </a:rPr>
              <a:t> </a:t>
            </a:r>
            <a:r>
              <a:rPr lang="en-US" sz="3200" b="0" dirty="0" err="1">
                <a:solidFill>
                  <a:srgbClr val="000000"/>
                </a:solidFill>
              </a:rPr>
              <a:t>định</a:t>
            </a:r>
            <a:r>
              <a:rPr lang="en-US" sz="3200" b="0" dirty="0">
                <a:solidFill>
                  <a:srgbClr val="000000"/>
                </a:solidFill>
              </a:rPr>
              <a:t> </a:t>
            </a:r>
            <a:r>
              <a:rPr lang="en-US" sz="3200" b="0" dirty="0" err="1">
                <a:solidFill>
                  <a:srgbClr val="000000"/>
                </a:solidFill>
              </a:rPr>
              <a:t>địa</a:t>
            </a:r>
            <a:r>
              <a:rPr lang="en-US" sz="3200" b="0" dirty="0">
                <a:solidFill>
                  <a:srgbClr val="000000"/>
                </a:solidFill>
              </a:rPr>
              <a:t> </a:t>
            </a:r>
            <a:r>
              <a:rPr lang="en-US" sz="3200" b="0" dirty="0" err="1">
                <a:solidFill>
                  <a:srgbClr val="000000"/>
                </a:solidFill>
              </a:rPr>
              <a:t>chỉ</a:t>
            </a:r>
            <a:r>
              <a:rPr lang="en-US" sz="3200" b="0" dirty="0">
                <a:solidFill>
                  <a:srgbClr val="000000"/>
                </a:solidFill>
              </a:rPr>
              <a:t>.</a:t>
            </a:r>
            <a:endParaRPr lang="en-US" sz="3200" b="0" dirty="0">
              <a:solidFill>
                <a:srgbClr val="000000"/>
              </a:solidFill>
            </a:endParaRPr>
          </a:p>
          <a:p>
            <a:pPr marL="0" indent="0" algn="just">
              <a:lnSpc>
                <a:spcPct val="150000"/>
              </a:lnSpc>
              <a:buNone/>
            </a:pPr>
            <a:r>
              <a:rPr lang="vi-VN" sz="3200" b="0" dirty="0">
                <a:solidFill>
                  <a:srgbClr val="000000"/>
                </a:solidFill>
              </a:rPr>
              <a:t>2</a:t>
            </a:r>
            <a:r>
              <a:rPr lang="en-US" sz="3200" b="0" dirty="0">
                <a:solidFill>
                  <a:srgbClr val="000000"/>
                </a:solidFill>
              </a:rPr>
              <a:t>.</a:t>
            </a:r>
            <a:r>
              <a:rPr lang="vi-VN" sz="3200" b="0" dirty="0">
                <a:solidFill>
                  <a:srgbClr val="000000"/>
                </a:solidFill>
              </a:rPr>
              <a:t>5</a:t>
            </a:r>
            <a:r>
              <a:rPr lang="en-US" sz="3200" b="0" dirty="0">
                <a:solidFill>
                  <a:srgbClr val="000000"/>
                </a:solidFill>
              </a:rPr>
              <a:t> </a:t>
            </a:r>
            <a:r>
              <a:rPr lang="en-US" sz="3200" b="0" dirty="0" err="1">
                <a:solidFill>
                  <a:srgbClr val="000000"/>
                </a:solidFill>
              </a:rPr>
              <a:t>Số</a:t>
            </a:r>
            <a:r>
              <a:rPr lang="en-US" sz="3200" b="0" dirty="0">
                <a:solidFill>
                  <a:srgbClr val="000000"/>
                </a:solidFill>
              </a:rPr>
              <a:t> </a:t>
            </a:r>
            <a:r>
              <a:rPr lang="en-US" sz="3200" b="0" dirty="0" err="1">
                <a:solidFill>
                  <a:srgbClr val="000000"/>
                </a:solidFill>
              </a:rPr>
              <a:t>lượng</a:t>
            </a:r>
            <a:r>
              <a:rPr lang="en-US" sz="3200" b="0" dirty="0">
                <a:solidFill>
                  <a:srgbClr val="000000"/>
                </a:solidFill>
              </a:rPr>
              <a:t> </a:t>
            </a:r>
            <a:r>
              <a:rPr lang="en-US" sz="3200" b="0" dirty="0" err="1">
                <a:solidFill>
                  <a:srgbClr val="000000"/>
                </a:solidFill>
              </a:rPr>
              <a:t>các</a:t>
            </a:r>
            <a:r>
              <a:rPr lang="en-US" sz="3200" b="0" dirty="0">
                <a:solidFill>
                  <a:srgbClr val="000000"/>
                </a:solidFill>
              </a:rPr>
              <a:t> </a:t>
            </a:r>
            <a:r>
              <a:rPr lang="en-US" sz="3200" b="0" dirty="0" err="1">
                <a:solidFill>
                  <a:srgbClr val="000000"/>
                </a:solidFill>
              </a:rPr>
              <a:t>tham</a:t>
            </a:r>
            <a:r>
              <a:rPr lang="en-US" sz="3200" b="0" dirty="0">
                <a:solidFill>
                  <a:srgbClr val="000000"/>
                </a:solidFill>
              </a:rPr>
              <a:t> </a:t>
            </a:r>
            <a:r>
              <a:rPr lang="en-US" sz="3200" b="0" dirty="0" err="1">
                <a:solidFill>
                  <a:srgbClr val="000000"/>
                </a:solidFill>
              </a:rPr>
              <a:t>số</a:t>
            </a:r>
            <a:r>
              <a:rPr lang="en-US" sz="3200" b="0" dirty="0">
                <a:solidFill>
                  <a:srgbClr val="000000"/>
                </a:solidFill>
              </a:rPr>
              <a:t> </a:t>
            </a:r>
            <a:r>
              <a:rPr lang="en-US" sz="3200" b="0" dirty="0" err="1">
                <a:solidFill>
                  <a:srgbClr val="000000"/>
                </a:solidFill>
              </a:rPr>
              <a:t>trong</a:t>
            </a:r>
            <a:r>
              <a:rPr lang="en-US" sz="3200" b="0" dirty="0">
                <a:solidFill>
                  <a:srgbClr val="000000"/>
                </a:solidFill>
              </a:rPr>
              <a:t> </a:t>
            </a:r>
            <a:r>
              <a:rPr lang="en-US" sz="3200" b="0" dirty="0" err="1">
                <a:solidFill>
                  <a:srgbClr val="000000"/>
                </a:solidFill>
              </a:rPr>
              <a:t>một</a:t>
            </a:r>
            <a:r>
              <a:rPr lang="en-US" sz="3200" b="0" dirty="0">
                <a:solidFill>
                  <a:srgbClr val="000000"/>
                </a:solidFill>
              </a:rPr>
              <a:t> </a:t>
            </a:r>
            <a:r>
              <a:rPr lang="en-US" sz="3200" b="0" dirty="0" err="1">
                <a:solidFill>
                  <a:srgbClr val="000000"/>
                </a:solidFill>
              </a:rPr>
              <a:t>lệnh</a:t>
            </a:r>
            <a:r>
              <a:rPr lang="en-US" sz="3200" b="0" dirty="0">
                <a:solidFill>
                  <a:srgbClr val="000000"/>
                </a:solidFill>
              </a:rPr>
              <a:t>.</a:t>
            </a:r>
            <a:endParaRPr lang="en-US" sz="3200" b="0" dirty="0">
              <a:solidFill>
                <a:srgbClr val="000000"/>
              </a:solidFill>
            </a:endParaRPr>
          </a:p>
          <a:p>
            <a:pPr marL="0" indent="0" algn="just">
              <a:lnSpc>
                <a:spcPct val="150000"/>
              </a:lnSpc>
              <a:buNone/>
            </a:pPr>
            <a:r>
              <a:rPr lang="vi-VN" sz="3200" b="0" dirty="0">
                <a:solidFill>
                  <a:srgbClr val="000000"/>
                </a:solidFill>
              </a:rPr>
              <a:t>2</a:t>
            </a:r>
            <a:r>
              <a:rPr lang="en-US" sz="3200" b="0" dirty="0">
                <a:solidFill>
                  <a:srgbClr val="000000"/>
                </a:solidFill>
              </a:rPr>
              <a:t>.</a:t>
            </a:r>
            <a:r>
              <a:rPr lang="vi-VN" sz="3200" b="0">
                <a:solidFill>
                  <a:srgbClr val="000000"/>
                </a:solidFill>
              </a:rPr>
              <a:t>6</a:t>
            </a:r>
            <a:r>
              <a:rPr lang="en-US" sz="3200" b="0">
                <a:solidFill>
                  <a:srgbClr val="000000"/>
                </a:solidFill>
              </a:rPr>
              <a:t> </a:t>
            </a:r>
            <a:r>
              <a:rPr lang="en-US" sz="3200" b="0" dirty="0" err="1">
                <a:solidFill>
                  <a:srgbClr val="000000"/>
                </a:solidFill>
              </a:rPr>
              <a:t>Quy</a:t>
            </a:r>
            <a:r>
              <a:rPr lang="en-US" sz="3200" b="0" dirty="0">
                <a:solidFill>
                  <a:srgbClr val="000000"/>
                </a:solidFill>
              </a:rPr>
              <a:t> </a:t>
            </a:r>
            <a:r>
              <a:rPr lang="en-US" sz="3200" b="0" dirty="0" err="1">
                <a:solidFill>
                  <a:srgbClr val="000000"/>
                </a:solidFill>
              </a:rPr>
              <a:t>trình</a:t>
            </a:r>
            <a:r>
              <a:rPr lang="en-US" sz="3200" b="0" dirty="0">
                <a:solidFill>
                  <a:srgbClr val="000000"/>
                </a:solidFill>
              </a:rPr>
              <a:t> </a:t>
            </a:r>
            <a:r>
              <a:rPr lang="en-US" sz="3200" b="0" dirty="0" err="1">
                <a:solidFill>
                  <a:srgbClr val="000000"/>
                </a:solidFill>
              </a:rPr>
              <a:t>thực</a:t>
            </a:r>
            <a:r>
              <a:rPr lang="en-US" sz="3200" b="0" dirty="0">
                <a:solidFill>
                  <a:srgbClr val="000000"/>
                </a:solidFill>
              </a:rPr>
              <a:t> </a:t>
            </a:r>
            <a:r>
              <a:rPr lang="en-US" sz="3200" b="0" dirty="0" err="1">
                <a:solidFill>
                  <a:srgbClr val="000000"/>
                </a:solidFill>
              </a:rPr>
              <a:t>hiện</a:t>
            </a:r>
            <a:r>
              <a:rPr lang="en-US" sz="3200" b="0" dirty="0">
                <a:solidFill>
                  <a:srgbClr val="000000"/>
                </a:solidFill>
              </a:rPr>
              <a:t> </a:t>
            </a:r>
            <a:r>
              <a:rPr lang="en-US" sz="3200" b="0" dirty="0" err="1">
                <a:solidFill>
                  <a:srgbClr val="000000"/>
                </a:solidFill>
              </a:rPr>
              <a:t>lệnh</a:t>
            </a:r>
            <a:r>
              <a:rPr lang="en-US" sz="3200" b="0" dirty="0">
                <a:solidFill>
                  <a:srgbClr val="000000"/>
                </a:solidFill>
              </a:rPr>
              <a:t>.</a:t>
            </a:r>
            <a:endParaRPr lang="en-US" sz="3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839200" cy="5029200"/>
          </a:xfrm>
        </p:spPr>
        <p:txBody>
          <a:bodyPr/>
          <a:lstStyle/>
          <a:p>
            <a:pPr>
              <a:lnSpc>
                <a:spcPct val="150000"/>
              </a:lnSpc>
              <a:spcBef>
                <a:spcPts val="0"/>
              </a:spcBef>
              <a:buClr>
                <a:schemeClr val="tx1"/>
              </a:buClr>
              <a:buFont typeface="Wingdings" panose="05000000000000000000" pitchFamily="2" charset="2"/>
              <a:buChar char="§"/>
            </a:pPr>
            <a:r>
              <a:rPr lang="en-US" sz="3000" b="0">
                <a:solidFill>
                  <a:srgbClr val="000000"/>
                </a:solidFill>
                <a:latin typeface="+mj-lt"/>
              </a:rPr>
              <a:t>Mỗi bộ </a:t>
            </a:r>
            <a:r>
              <a:rPr lang="vi-VN" sz="3000" b="0">
                <a:solidFill>
                  <a:srgbClr val="000000"/>
                </a:solidFill>
                <a:latin typeface="+mj-lt"/>
              </a:rPr>
              <a:t>xử lý có một tập lệnh xác định</a:t>
            </a:r>
            <a:r>
              <a:rPr lang="en-US" sz="3000" b="0">
                <a:solidFill>
                  <a:srgbClr val="000000"/>
                </a:solidFill>
                <a:latin typeface="+mj-lt"/>
              </a:rPr>
              <a:t>.</a:t>
            </a:r>
            <a:endParaRPr lang="en-US" sz="30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Tập lệnh có hàng chục đến hàng trăm lệnh</a:t>
            </a:r>
            <a:r>
              <a:rPr lang="en-US" sz="3000" b="0">
                <a:solidFill>
                  <a:srgbClr val="000000"/>
                </a:solidFill>
                <a:latin typeface="+mj-lt"/>
              </a:rPr>
              <a:t>.</a:t>
            </a:r>
            <a:endParaRPr lang="en-US" sz="30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Mỗi lệnh là một chuỗi số nhị phân, mà bộ xử lý</a:t>
            </a:r>
            <a:r>
              <a:rPr lang="en-US" sz="3000" b="0">
                <a:solidFill>
                  <a:srgbClr val="000000"/>
                </a:solidFill>
                <a:latin typeface="+mj-lt"/>
              </a:rPr>
              <a:t> </a:t>
            </a:r>
            <a:r>
              <a:rPr lang="vi-VN" sz="3000" b="0">
                <a:solidFill>
                  <a:srgbClr val="000000"/>
                </a:solidFill>
                <a:latin typeface="+mj-lt"/>
              </a:rPr>
              <a:t>hiểu được để thực hiện một thao tác xác định</a:t>
            </a:r>
            <a:r>
              <a:rPr lang="en-US" sz="3000" b="0">
                <a:solidFill>
                  <a:srgbClr val="000000"/>
                </a:solidFill>
                <a:latin typeface="+mj-lt"/>
              </a:rPr>
              <a:t>.</a:t>
            </a:r>
            <a:endParaRPr lang="en-US" sz="30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Các lệnh được mô tả bằng các ký hiệu gợi nhớ</a:t>
            </a:r>
            <a:r>
              <a:rPr lang="en-US" sz="3000" b="0">
                <a:solidFill>
                  <a:srgbClr val="000000"/>
                </a:solidFill>
                <a:latin typeface="+mj-lt"/>
              </a:rPr>
              <a:t> </a:t>
            </a:r>
            <a:r>
              <a:rPr lang="vi-VN" sz="3000" b="0">
                <a:solidFill>
                  <a:srgbClr val="000000"/>
                </a:solidFill>
                <a:latin typeface="+mj-lt"/>
              </a:rPr>
              <a:t>gọi là các lệnh hợp ngữ.</a:t>
            </a:r>
            <a:endParaRPr lang="vi-VN" sz="3000" b="0">
              <a:solidFill>
                <a:srgbClr val="000000"/>
              </a:solidFill>
              <a:latin typeface="+mj-lt"/>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vi-VN" sz="3200"/>
              <a:t>I. </a:t>
            </a:r>
            <a:r>
              <a:rPr lang="en-US" sz="3200"/>
              <a:t>Giới thiệu dạng lệnh, kích thước mã lệnh</a:t>
            </a:r>
            <a:endParaRPr 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4300" y="1220120"/>
            <a:ext cx="6896100" cy="609600"/>
            <a:chOff x="-628650" y="1965959"/>
            <a:chExt cx="6057900" cy="609600"/>
          </a:xfrm>
        </p:grpSpPr>
        <p:sp>
          <p:nvSpPr>
            <p:cNvPr id="4" name="Rectangle 3"/>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5" name="Right Arrow 4"/>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2" name="Content Placeholder 1"/>
          <p:cNvSpPr>
            <a:spLocks noGrp="1"/>
          </p:cNvSpPr>
          <p:nvPr>
            <p:ph idx="1"/>
          </p:nvPr>
        </p:nvSpPr>
        <p:spPr>
          <a:xfrm>
            <a:off x="114300" y="1143000"/>
            <a:ext cx="8877300" cy="5181599"/>
          </a:xfrm>
        </p:spPr>
        <p:txBody>
          <a:bodyPr/>
          <a:lstStyle/>
          <a:p>
            <a:pPr marL="0" indent="0">
              <a:lnSpc>
                <a:spcPct val="130000"/>
              </a:lnSpc>
              <a:buNone/>
            </a:pPr>
            <a:r>
              <a:rPr lang="vi-VN" sz="3000" dirty="0">
                <a:solidFill>
                  <a:srgbClr val="000000"/>
                </a:solidFill>
                <a:latin typeface="+mj-lt"/>
              </a:rPr>
              <a:t>1.1</a:t>
            </a:r>
            <a:r>
              <a:rPr lang="en-US" sz="3000" dirty="0">
                <a:solidFill>
                  <a:srgbClr val="000000"/>
                </a:solidFill>
                <a:latin typeface="+mj-lt"/>
              </a:rPr>
              <a:t> </a:t>
            </a:r>
            <a:r>
              <a:rPr lang="vi-VN" sz="3000" dirty="0">
                <a:solidFill>
                  <a:srgbClr val="000000"/>
                </a:solidFill>
                <a:latin typeface="+mj-lt"/>
              </a:rPr>
              <a:t>Máy tính và phân loại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1.2</a:t>
            </a:r>
            <a:r>
              <a:rPr lang="en-US" sz="3000" dirty="0">
                <a:solidFill>
                  <a:srgbClr val="000000"/>
                </a:solidFill>
                <a:latin typeface="+mj-lt"/>
              </a:rPr>
              <a:t> </a:t>
            </a:r>
            <a:r>
              <a:rPr lang="en-US" sz="3000" dirty="0" err="1">
                <a:solidFill>
                  <a:srgbClr val="000000"/>
                </a:solidFill>
                <a:latin typeface="+mj-lt"/>
              </a:rPr>
              <a:t>Kiến</a:t>
            </a:r>
            <a:r>
              <a:rPr lang="en-US" sz="3000" dirty="0">
                <a:solidFill>
                  <a:srgbClr val="000000"/>
                </a:solidFill>
                <a:latin typeface="+mj-lt"/>
              </a:rPr>
              <a:t> </a:t>
            </a:r>
            <a:r>
              <a:rPr lang="en-US" sz="3000" dirty="0" err="1">
                <a:solidFill>
                  <a:srgbClr val="000000"/>
                </a:solidFill>
                <a:latin typeface="+mj-lt"/>
              </a:rPr>
              <a:t>trúc</a:t>
            </a:r>
            <a:r>
              <a:rPr lang="en-US" sz="3000" dirty="0">
                <a:solidFill>
                  <a:srgbClr val="000000"/>
                </a:solidFill>
                <a:latin typeface="+mj-lt"/>
              </a:rPr>
              <a:t> </a:t>
            </a:r>
            <a:r>
              <a:rPr lang="en-US" sz="3000" dirty="0" err="1">
                <a:solidFill>
                  <a:srgbClr val="000000"/>
                </a:solidFill>
                <a:latin typeface="+mj-lt"/>
              </a:rPr>
              <a:t>máy</a:t>
            </a:r>
            <a:r>
              <a:rPr lang="en-US" sz="3000" dirty="0">
                <a:solidFill>
                  <a:srgbClr val="000000"/>
                </a:solidFill>
                <a:latin typeface="+mj-lt"/>
              </a:rPr>
              <a:t> </a:t>
            </a:r>
            <a:r>
              <a:rPr lang="en-US" sz="3000" dirty="0" err="1">
                <a:solidFill>
                  <a:srgbClr val="000000"/>
                </a:solidFill>
                <a:latin typeface="+mj-lt"/>
              </a:rPr>
              <a:t>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1.3 Sự phát triển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1.4 Hiệu năng máy tính</a:t>
            </a:r>
            <a:endParaRPr lang="en-US" sz="3000" dirty="0">
              <a:solidFill>
                <a:srgbClr val="000000"/>
              </a:solidFill>
              <a:latin typeface="+mj-lt"/>
            </a:endParaRPr>
          </a:p>
          <a:p>
            <a:pPr marL="0" indent="0">
              <a:lnSpc>
                <a:spcPct val="130000"/>
              </a:lnSpc>
              <a:buNone/>
            </a:pPr>
            <a:r>
              <a:rPr lang="vi-VN" sz="3000" dirty="0">
                <a:solidFill>
                  <a:srgbClr val="000000"/>
                </a:solidFill>
                <a:latin typeface="+mj-lt"/>
              </a:rPr>
              <a:t>1.5</a:t>
            </a:r>
            <a:r>
              <a:rPr lang="en-US" sz="3000" dirty="0">
                <a:solidFill>
                  <a:srgbClr val="000000"/>
                </a:solidFill>
                <a:latin typeface="+mj-lt"/>
              </a:rPr>
              <a:t> </a:t>
            </a:r>
            <a:r>
              <a:rPr lang="en-US" sz="3000" dirty="0" err="1">
                <a:solidFill>
                  <a:srgbClr val="000000"/>
                </a:solidFill>
                <a:latin typeface="+mj-lt"/>
              </a:rPr>
              <a:t>Các</a:t>
            </a:r>
            <a:r>
              <a:rPr lang="en-US" sz="3000" dirty="0">
                <a:solidFill>
                  <a:srgbClr val="000000"/>
                </a:solidFill>
                <a:latin typeface="+mj-lt"/>
              </a:rPr>
              <a:t> </a:t>
            </a:r>
            <a:r>
              <a:rPr lang="en-US" sz="3000" dirty="0" err="1">
                <a:solidFill>
                  <a:srgbClr val="000000"/>
                </a:solidFill>
                <a:latin typeface="+mj-lt"/>
              </a:rPr>
              <a:t>phương</a:t>
            </a:r>
            <a:r>
              <a:rPr lang="en-US" sz="3000" dirty="0">
                <a:solidFill>
                  <a:srgbClr val="000000"/>
                </a:solidFill>
                <a:latin typeface="+mj-lt"/>
              </a:rPr>
              <a:t> </a:t>
            </a:r>
            <a:r>
              <a:rPr lang="en-US" sz="3000" dirty="0" err="1">
                <a:solidFill>
                  <a:srgbClr val="000000"/>
                </a:solidFill>
                <a:latin typeface="+mj-lt"/>
              </a:rPr>
              <a:t>pháp</a:t>
            </a:r>
            <a:r>
              <a:rPr lang="en-US" sz="3000" dirty="0">
                <a:solidFill>
                  <a:srgbClr val="000000"/>
                </a:solidFill>
                <a:latin typeface="+mj-lt"/>
              </a:rPr>
              <a:t> </a:t>
            </a:r>
            <a:r>
              <a:rPr lang="en-US" sz="3000" dirty="0" err="1">
                <a:solidFill>
                  <a:srgbClr val="000000"/>
                </a:solidFill>
                <a:latin typeface="+mj-lt"/>
              </a:rPr>
              <a:t>vào</a:t>
            </a:r>
            <a:r>
              <a:rPr lang="en-US" sz="3000" dirty="0">
                <a:solidFill>
                  <a:srgbClr val="000000"/>
                </a:solidFill>
                <a:latin typeface="+mj-lt"/>
              </a:rPr>
              <a:t> </a:t>
            </a:r>
            <a:r>
              <a:rPr lang="en-US" sz="3000" dirty="0" err="1">
                <a:solidFill>
                  <a:srgbClr val="000000"/>
                </a:solidFill>
                <a:latin typeface="+mj-lt"/>
              </a:rPr>
              <a:t>ra</a:t>
            </a:r>
            <a:r>
              <a:rPr lang="en-US" sz="3000" dirty="0">
                <a:solidFill>
                  <a:srgbClr val="000000"/>
                </a:solidFill>
                <a:latin typeface="+mj-lt"/>
              </a:rPr>
              <a:t> </a:t>
            </a:r>
            <a:r>
              <a:rPr lang="en-US" sz="3000" dirty="0" err="1">
                <a:solidFill>
                  <a:srgbClr val="000000"/>
                </a:solidFill>
                <a:latin typeface="+mj-lt"/>
              </a:rPr>
              <a:t>dữ</a:t>
            </a:r>
            <a:r>
              <a:rPr lang="en-US" sz="3000" dirty="0">
                <a:solidFill>
                  <a:srgbClr val="000000"/>
                </a:solidFill>
                <a:latin typeface="+mj-lt"/>
              </a:rPr>
              <a:t> </a:t>
            </a:r>
            <a:r>
              <a:rPr lang="en-US" sz="3000" dirty="0" err="1">
                <a:solidFill>
                  <a:srgbClr val="000000"/>
                </a:solidFill>
                <a:latin typeface="+mj-lt"/>
              </a:rPr>
              <a:t>liệu</a:t>
            </a:r>
            <a:r>
              <a:rPr lang="vi-VN" sz="3000" dirty="0">
                <a:solidFill>
                  <a:srgbClr val="000000"/>
                </a:solidFill>
                <a:latin typeface="+mj-lt"/>
              </a:rPr>
              <a:t>	       của máy tính</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1.6 Thiết kế một số mạch Logic đơn giản</a:t>
            </a:r>
            <a:endParaRPr lang="vi-VN" sz="3000" dirty="0">
              <a:solidFill>
                <a:srgbClr val="000000"/>
              </a:solidFill>
              <a:latin typeface="+mj-lt"/>
            </a:endParaRPr>
          </a:p>
          <a:p>
            <a:pPr marL="0" indent="0">
              <a:lnSpc>
                <a:spcPct val="130000"/>
              </a:lnSpc>
              <a:buNone/>
            </a:pPr>
            <a:r>
              <a:rPr lang="vi-VN" sz="3000" dirty="0">
                <a:solidFill>
                  <a:srgbClr val="000000"/>
                </a:solidFill>
                <a:latin typeface="+mj-lt"/>
              </a:rPr>
              <a:t>1.7 Hệ tổ hợp và hệ dãy</a:t>
            </a:r>
            <a:endParaRPr lang="en-US" sz="3000" dirty="0">
              <a:solidFill>
                <a:srgbClr val="000000"/>
              </a:solidFill>
              <a:latin typeface="+mj-lt"/>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a:t>CHƯƠNG 1: TỔNG QUAN</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408" y="1088928"/>
            <a:ext cx="8991600" cy="5739576"/>
          </a:xfrm>
        </p:spPr>
        <p:txBody>
          <a:bodyPr/>
          <a:lstStyle/>
          <a:p>
            <a:pPr>
              <a:lnSpc>
                <a:spcPct val="130000"/>
              </a:lnSpc>
              <a:spcBef>
                <a:spcPts val="0"/>
              </a:spcBef>
              <a:buClr>
                <a:schemeClr val="tx1"/>
              </a:buClr>
              <a:buFont typeface="Wingdings" panose="05000000000000000000" pitchFamily="2" charset="2"/>
              <a:buChar char="§"/>
            </a:pPr>
            <a:r>
              <a:rPr lang="en-US" sz="2600" b="0">
                <a:solidFill>
                  <a:srgbClr val="000000"/>
                </a:solidFill>
                <a:latin typeface="+mj-lt"/>
              </a:rPr>
              <a:t>Mỗi lệnh mô tả bằng mã nhị phân dài từ 1 đến 6 byte.</a:t>
            </a:r>
            <a:endParaRPr lang="en-US" sz="26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en-US" sz="2600" b="0">
                <a:solidFill>
                  <a:srgbClr val="000000"/>
                </a:solidFill>
                <a:latin typeface="+mj-lt"/>
              </a:rPr>
              <a:t>Cấu trúc chung của một mã lệnh:</a:t>
            </a:r>
            <a:endParaRPr lang="en-US" sz="2600" b="0">
              <a:solidFill>
                <a:srgbClr val="000000"/>
              </a:solidFill>
              <a:latin typeface="+mj-lt"/>
            </a:endParaRPr>
          </a:p>
          <a:p>
            <a:pPr>
              <a:lnSpc>
                <a:spcPct val="130000"/>
              </a:lnSpc>
              <a:spcBef>
                <a:spcPts val="0"/>
              </a:spcBef>
              <a:buClr>
                <a:schemeClr val="tx1"/>
              </a:buClr>
              <a:buFont typeface="Wingdings" panose="05000000000000000000" pitchFamily="2" charset="2"/>
              <a:buChar char="§"/>
            </a:pPr>
            <a:endParaRPr lang="en-US" sz="2600" b="0">
              <a:solidFill>
                <a:srgbClr val="000000"/>
              </a:solidFill>
              <a:latin typeface="+mj-lt"/>
            </a:endParaRPr>
          </a:p>
          <a:p>
            <a:pPr>
              <a:lnSpc>
                <a:spcPct val="130000"/>
              </a:lnSpc>
              <a:spcBef>
                <a:spcPts val="1200"/>
              </a:spcBef>
              <a:buClr>
                <a:schemeClr val="tx1"/>
              </a:buClr>
              <a:buFont typeface="Wingdings" panose="05000000000000000000" pitchFamily="2" charset="2"/>
              <a:buChar char="§"/>
            </a:pPr>
            <a:r>
              <a:rPr lang="vi-VN" sz="2600" b="0">
                <a:solidFill>
                  <a:srgbClr val="000000"/>
                </a:solidFill>
                <a:latin typeface="+mj-lt"/>
              </a:rPr>
              <a:t>Tiền tố (Prefix) đi trước mã lệnh (có thể có/không)</a:t>
            </a:r>
            <a:r>
              <a:rPr lang="en-US" sz="2600" b="0">
                <a:solidFill>
                  <a:srgbClr val="000000"/>
                </a:solidFill>
                <a:latin typeface="+mj-lt"/>
              </a:rPr>
              <a:t>.</a:t>
            </a:r>
            <a:endParaRPr lang="vi-VN" sz="26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2600" b="0">
                <a:solidFill>
                  <a:srgbClr val="000000"/>
                </a:solidFill>
                <a:latin typeface="+mj-lt"/>
              </a:rPr>
              <a:t>Mã toán (Operation code) chỉ ra các thao tác CPU cần thực hiện, phân biệt đó là lệnh gì</a:t>
            </a:r>
            <a:r>
              <a:rPr lang="en-US" sz="2600" b="0">
                <a:solidFill>
                  <a:srgbClr val="000000"/>
                </a:solidFill>
                <a:latin typeface="+mj-lt"/>
              </a:rPr>
              <a:t> (</a:t>
            </a:r>
            <a:r>
              <a:rPr lang="vi-VN" sz="2600" b="0">
                <a:solidFill>
                  <a:srgbClr val="000000"/>
                </a:solidFill>
                <a:latin typeface="+mj-lt"/>
              </a:rPr>
              <a:t>một chuỗi các bit 0, 1</a:t>
            </a:r>
            <a:r>
              <a:rPr lang="en-US" sz="2600" b="0">
                <a:solidFill>
                  <a:srgbClr val="000000"/>
                </a:solidFill>
                <a:latin typeface="+mj-lt"/>
              </a:rPr>
              <a:t>)</a:t>
            </a:r>
            <a:r>
              <a:rPr lang="vi-VN" sz="2600" b="0">
                <a:solidFill>
                  <a:srgbClr val="000000"/>
                </a:solidFill>
                <a:latin typeface="+mj-lt"/>
              </a:rPr>
              <a:t>. </a:t>
            </a:r>
            <a:endParaRPr lang="vi-VN" sz="26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2600" b="0">
                <a:solidFill>
                  <a:srgbClr val="000000"/>
                </a:solidFill>
                <a:latin typeface="+mj-lt"/>
              </a:rPr>
              <a:t>Toán hạng (operand) xác định đối tượng mà phép toán được thực hiện (nội dung của thanh ghi/bộ nhớ).</a:t>
            </a:r>
            <a:r>
              <a:rPr lang="en-US" sz="2600" b="0">
                <a:solidFill>
                  <a:srgbClr val="000000"/>
                </a:solidFill>
                <a:latin typeface="+mj-lt"/>
              </a:rPr>
              <a:t> </a:t>
            </a:r>
            <a:r>
              <a:rPr lang="vi-VN" sz="2600" b="0">
                <a:solidFill>
                  <a:srgbClr val="000000"/>
                </a:solidFill>
                <a:latin typeface="+mj-lt"/>
              </a:rPr>
              <a:t>Các toán hạng ngăn cách nhau bởi dấu phẩy </a:t>
            </a:r>
            <a:r>
              <a:rPr lang="en-US" sz="2600" b="0">
                <a:solidFill>
                  <a:srgbClr val="000000"/>
                </a:solidFill>
                <a:latin typeface="+mj-lt"/>
              </a:rPr>
              <a:t>(</a:t>
            </a:r>
            <a:r>
              <a:rPr lang="vi-VN" sz="2600" b="0">
                <a:solidFill>
                  <a:srgbClr val="000000"/>
                </a:solidFill>
                <a:latin typeface="+mj-lt"/>
              </a:rPr>
              <a:t>có/không</a:t>
            </a:r>
            <a:r>
              <a:rPr lang="en-US" sz="2600" b="0">
                <a:solidFill>
                  <a:srgbClr val="000000"/>
                </a:solidFill>
                <a:latin typeface="+mj-lt"/>
              </a:rPr>
              <a:t>)</a:t>
            </a:r>
            <a:r>
              <a:rPr lang="vi-VN" sz="2600" b="0">
                <a:solidFill>
                  <a:srgbClr val="000000"/>
                </a:solidFill>
                <a:latin typeface="+mj-lt"/>
              </a:rPr>
              <a:t>.</a:t>
            </a:r>
            <a:endParaRPr lang="vi-VN" sz="26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2600" b="0">
                <a:solidFill>
                  <a:srgbClr val="000000"/>
                </a:solidFill>
                <a:latin typeface="+mj-lt"/>
              </a:rPr>
              <a:t>Địa chỉ trực tiếp: Xác định địa chỉ của các toán hạng.</a:t>
            </a:r>
            <a:endParaRPr lang="en-US" sz="2600" b="0">
              <a:solidFill>
                <a:srgbClr val="000000"/>
              </a:solidFill>
              <a:latin typeface="+mj-lt"/>
            </a:endParaRPr>
          </a:p>
          <a:p>
            <a:pPr>
              <a:lnSpc>
                <a:spcPct val="150000"/>
              </a:lnSpc>
              <a:spcBef>
                <a:spcPts val="0"/>
              </a:spcBef>
              <a:buClr>
                <a:schemeClr val="tx1"/>
              </a:buClr>
              <a:buFont typeface="Wingdings" panose="05000000000000000000" pitchFamily="2" charset="2"/>
              <a:buChar char="§"/>
            </a:pPr>
            <a:endParaRPr lang="vi-VN" sz="2600" b="0">
              <a:solidFill>
                <a:srgbClr val="000000"/>
              </a:solidFill>
              <a:latin typeface="+mj-lt"/>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vi-VN" sz="3200"/>
              <a:t>I. </a:t>
            </a:r>
            <a:r>
              <a:rPr lang="en-US" sz="3200"/>
              <a:t>Giới thiệu dạng lệnh, kích thước mã lệnh (t)</a:t>
            </a:r>
            <a:endParaRPr lang="en-US" sz="320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776" y="2163096"/>
            <a:ext cx="5604746" cy="64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left)">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CHƯƠNG 2: THIẾT KẾ HỆ LỆNH CHO VI XỬ LÝ</a:t>
            </a:r>
            <a:endParaRPr lang="en-US" sz="3000"/>
          </a:p>
        </p:txBody>
      </p:sp>
      <p:grpSp>
        <p:nvGrpSpPr>
          <p:cNvPr id="5" name="Group 4"/>
          <p:cNvGrpSpPr/>
          <p:nvPr/>
        </p:nvGrpSpPr>
        <p:grpSpPr>
          <a:xfrm>
            <a:off x="149942" y="2256504"/>
            <a:ext cx="6555658"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152400" y="1371600"/>
            <a:ext cx="8839200" cy="4433073"/>
          </a:xfrm>
          <a:prstGeom prst="rect">
            <a:avLst/>
          </a:prstGeom>
        </p:spPr>
        <p:txBody>
          <a:bodyPr wrap="square">
            <a:spAutoFit/>
          </a:bodyPr>
          <a:lstStyle/>
          <a:p>
            <a:pPr marL="0" indent="0" algn="just">
              <a:lnSpc>
                <a:spcPct val="150000"/>
              </a:lnSpc>
              <a:buNone/>
            </a:pPr>
            <a:r>
              <a:rPr lang="en-US" sz="3200" b="0">
                <a:solidFill>
                  <a:srgbClr val="000000"/>
                </a:solidFill>
              </a:rPr>
              <a:t>I. Giới thiệu dạng lệnh, kích thước mã lệnh.</a:t>
            </a:r>
            <a:endParaRPr lang="en-US" sz="3200" b="0">
              <a:solidFill>
                <a:srgbClr val="000000"/>
              </a:solidFill>
            </a:endParaRPr>
          </a:p>
          <a:p>
            <a:pPr marL="0" indent="0" algn="just">
              <a:lnSpc>
                <a:spcPct val="150000"/>
              </a:lnSpc>
              <a:buNone/>
            </a:pPr>
            <a:r>
              <a:rPr lang="en-US" sz="3200" b="0">
                <a:solidFill>
                  <a:srgbClr val="000000"/>
                </a:solidFill>
              </a:rPr>
              <a:t>II. Số lượng các lệnh cho Vi xử lý.</a:t>
            </a:r>
            <a:endParaRPr lang="en-US" sz="3200" b="0">
              <a:solidFill>
                <a:srgbClr val="000000"/>
              </a:solidFill>
            </a:endParaRPr>
          </a:p>
          <a:p>
            <a:pPr marL="0" indent="0" algn="just">
              <a:lnSpc>
                <a:spcPct val="150000"/>
              </a:lnSpc>
              <a:buNone/>
            </a:pPr>
            <a:r>
              <a:rPr lang="en-US" sz="3200" b="0">
                <a:solidFill>
                  <a:srgbClr val="000000"/>
                </a:solidFill>
              </a:rPr>
              <a:t>III. Phân loại lệnh.</a:t>
            </a:r>
            <a:endParaRPr lang="en-US" sz="3200" b="0">
              <a:solidFill>
                <a:srgbClr val="000000"/>
              </a:solidFill>
            </a:endParaRPr>
          </a:p>
          <a:p>
            <a:pPr marL="0" indent="0" algn="just">
              <a:lnSpc>
                <a:spcPct val="150000"/>
              </a:lnSpc>
              <a:buNone/>
            </a:pPr>
            <a:r>
              <a:rPr lang="en-US" sz="3200" b="0">
                <a:solidFill>
                  <a:srgbClr val="000000"/>
                </a:solidFill>
              </a:rPr>
              <a:t>IV. Các phương pháp xác định địa chỉ.</a:t>
            </a:r>
            <a:endParaRPr lang="en-US" sz="3200" b="0">
              <a:solidFill>
                <a:srgbClr val="000000"/>
              </a:solidFill>
            </a:endParaRPr>
          </a:p>
          <a:p>
            <a:pPr marL="0" indent="0" algn="just">
              <a:lnSpc>
                <a:spcPct val="150000"/>
              </a:lnSpc>
              <a:buNone/>
            </a:pPr>
            <a:r>
              <a:rPr lang="en-US" sz="3200" b="0">
                <a:solidFill>
                  <a:srgbClr val="000000"/>
                </a:solidFill>
              </a:rPr>
              <a:t>V. Số lượng các tham số trong một lệnh.</a:t>
            </a:r>
            <a:endParaRPr lang="en-US" sz="3200" b="0">
              <a:solidFill>
                <a:srgbClr val="000000"/>
              </a:solidFill>
            </a:endParaRPr>
          </a:p>
          <a:p>
            <a:pPr marL="0" indent="0" algn="just">
              <a:lnSpc>
                <a:spcPct val="150000"/>
              </a:lnSpc>
              <a:buNone/>
            </a:pPr>
            <a:r>
              <a:rPr lang="en-US" sz="3200" b="0">
                <a:solidFill>
                  <a:srgbClr val="000000"/>
                </a:solidFill>
              </a:rPr>
              <a:t>VI. Quy trình thực hiện lệnh.</a:t>
            </a:r>
            <a:endParaRPr lang="en-US" sz="32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408" y="1103676"/>
            <a:ext cx="8991600" cy="5739576"/>
          </a:xfrm>
        </p:spPr>
        <p:txBody>
          <a:bodyPr/>
          <a:lstStyle/>
          <a:p>
            <a:pPr>
              <a:lnSpc>
                <a:spcPct val="130000"/>
              </a:lnSpc>
              <a:spcBef>
                <a:spcPts val="0"/>
              </a:spcBef>
              <a:buClr>
                <a:schemeClr val="tx1"/>
              </a:buClr>
              <a:buFont typeface="Wingdings" panose="05000000000000000000" pitchFamily="2" charset="2"/>
              <a:buChar char="§"/>
            </a:pPr>
            <a:r>
              <a:rPr lang="vi-VN" sz="2600" b="0">
                <a:solidFill>
                  <a:srgbClr val="000000"/>
                </a:solidFill>
                <a:latin typeface="+mj-lt"/>
              </a:rPr>
              <a:t>Các lệnh được mã hóa bởi một dãy số nhị phân.</a:t>
            </a:r>
            <a:endParaRPr lang="vi-VN" sz="26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2600" b="0">
                <a:solidFill>
                  <a:srgbClr val="000000"/>
                </a:solidFill>
                <a:latin typeface="+mj-lt"/>
              </a:rPr>
              <a:t>Độ dài của dãy số này qui định số lượng lệnh bộ xử lý có thể thực hiện được.</a:t>
            </a:r>
            <a:endParaRPr lang="vi-VN" sz="26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2600" b="0">
                <a:solidFill>
                  <a:srgbClr val="000000"/>
                </a:solidFill>
                <a:latin typeface="+mj-lt"/>
              </a:rPr>
              <a:t>Nếu bộ xử lý có số lượng lệnh ít         cần nhiều lệnh để</a:t>
            </a:r>
            <a:r>
              <a:rPr lang="en-US" sz="2600" b="0">
                <a:solidFill>
                  <a:srgbClr val="000000"/>
                </a:solidFill>
                <a:latin typeface="+mj-lt"/>
              </a:rPr>
              <a:t> </a:t>
            </a:r>
            <a:r>
              <a:rPr lang="vi-VN" sz="2600" b="0">
                <a:solidFill>
                  <a:srgbClr val="000000"/>
                </a:solidFill>
                <a:latin typeface="+mj-lt"/>
              </a:rPr>
              <a:t>biểu diễn một thao tác/một phép xử lý         kích thước</a:t>
            </a:r>
            <a:r>
              <a:rPr lang="en-US" sz="2600" b="0">
                <a:solidFill>
                  <a:srgbClr val="000000"/>
                </a:solidFill>
                <a:latin typeface="+mj-lt"/>
              </a:rPr>
              <a:t> </a:t>
            </a:r>
            <a:r>
              <a:rPr lang="vi-VN" sz="2600" b="0">
                <a:solidFill>
                  <a:srgbClr val="000000"/>
                </a:solidFill>
                <a:latin typeface="+mj-lt"/>
              </a:rPr>
              <a:t>chương trình dài hơn. Tuy nhiên bộ xử lý dễ thiết kế.</a:t>
            </a:r>
            <a:endParaRPr lang="vi-VN" sz="2600"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sz="2600" b="0">
                <a:solidFill>
                  <a:srgbClr val="000000"/>
                </a:solidFill>
                <a:latin typeface="+mj-lt"/>
              </a:rPr>
              <a:t>Nếu bộ xử lý có số lượng lệnh nhiều        sử dụng nhiều</a:t>
            </a:r>
            <a:r>
              <a:rPr lang="en-US" sz="2600" b="0">
                <a:solidFill>
                  <a:srgbClr val="000000"/>
                </a:solidFill>
                <a:latin typeface="+mj-lt"/>
              </a:rPr>
              <a:t> </a:t>
            </a:r>
            <a:r>
              <a:rPr lang="vi-VN" sz="2600" b="0">
                <a:solidFill>
                  <a:srgbClr val="000000"/>
                </a:solidFill>
                <a:latin typeface="+mj-lt"/>
              </a:rPr>
              <a:t>bit hơn để biểu diễn một lệnh, nhưng mỗi lệnh có thể</a:t>
            </a:r>
            <a:r>
              <a:rPr lang="en-US" sz="2600" b="0">
                <a:solidFill>
                  <a:srgbClr val="000000"/>
                </a:solidFill>
                <a:latin typeface="+mj-lt"/>
              </a:rPr>
              <a:t> </a:t>
            </a:r>
            <a:r>
              <a:rPr lang="vi-VN" sz="2600" b="0">
                <a:solidFill>
                  <a:srgbClr val="000000"/>
                </a:solidFill>
                <a:latin typeface="+mj-lt"/>
              </a:rPr>
              <a:t>thực hiện những thao tác phức tạp         chương trình</a:t>
            </a:r>
            <a:r>
              <a:rPr lang="en-US" sz="2600" b="0">
                <a:solidFill>
                  <a:srgbClr val="000000"/>
                </a:solidFill>
                <a:latin typeface="+mj-lt"/>
              </a:rPr>
              <a:t> </a:t>
            </a:r>
            <a:r>
              <a:rPr lang="vi-VN" sz="2600" b="0">
                <a:solidFill>
                  <a:srgbClr val="000000"/>
                </a:solidFill>
                <a:latin typeface="+mj-lt"/>
              </a:rPr>
              <a:t>ngắn hơn, sử dụng ít lệnh hơn. Tuy nhiên khó thiết kế.</a:t>
            </a:r>
            <a:endParaRPr lang="en-US" sz="2600" b="0">
              <a:solidFill>
                <a:srgbClr val="000000"/>
              </a:solidFill>
              <a:latin typeface="+mj-lt"/>
            </a:endParaRPr>
          </a:p>
          <a:p>
            <a:pPr>
              <a:lnSpc>
                <a:spcPct val="150000"/>
              </a:lnSpc>
              <a:spcBef>
                <a:spcPts val="0"/>
              </a:spcBef>
              <a:buClr>
                <a:schemeClr val="tx1"/>
              </a:buClr>
              <a:buFont typeface="Wingdings" panose="05000000000000000000" pitchFamily="2" charset="2"/>
              <a:buChar char="§"/>
            </a:pPr>
            <a:endParaRPr lang="vi-VN" sz="2600" b="0">
              <a:solidFill>
                <a:srgbClr val="000000"/>
              </a:solidFill>
              <a:latin typeface="+mj-lt"/>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vi-VN"/>
              <a:t>I</a:t>
            </a:r>
            <a:r>
              <a:rPr lang="en-US"/>
              <a:t>I</a:t>
            </a:r>
            <a:r>
              <a:rPr lang="vi-VN"/>
              <a:t>. </a:t>
            </a:r>
            <a:r>
              <a:rPr lang="en-US"/>
              <a:t>Số lượng các lệnh cho Vi xử lý</a:t>
            </a:r>
            <a:endParaRPr lang="en-US"/>
          </a:p>
        </p:txBody>
      </p:sp>
      <p:sp>
        <p:nvSpPr>
          <p:cNvPr id="4" name="Right Arrow 3"/>
          <p:cNvSpPr/>
          <p:nvPr/>
        </p:nvSpPr>
        <p:spPr bwMode="auto">
          <a:xfrm>
            <a:off x="5664365" y="5257800"/>
            <a:ext cx="731520" cy="548640"/>
          </a:xfrm>
          <a:prstGeom prst="rightArrow">
            <a:avLst/>
          </a:prstGeom>
          <a:solidFill>
            <a:schemeClr val="tx1"/>
          </a:solidFill>
          <a:ln>
            <a:solidFill>
              <a:schemeClr val="tx1"/>
            </a:solid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6" name="Right Arrow 5"/>
          <p:cNvSpPr/>
          <p:nvPr/>
        </p:nvSpPr>
        <p:spPr bwMode="auto">
          <a:xfrm>
            <a:off x="6126480" y="3214656"/>
            <a:ext cx="731520" cy="548640"/>
          </a:xfrm>
          <a:prstGeom prst="rightArrow">
            <a:avLst/>
          </a:prstGeom>
          <a:solidFill>
            <a:schemeClr val="tx1"/>
          </a:solidFill>
          <a:ln>
            <a:solidFill>
              <a:schemeClr val="tx1"/>
            </a:solid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5853636" y="4237212"/>
            <a:ext cx="731520" cy="548640"/>
          </a:xfrm>
          <a:prstGeom prst="rightArrow">
            <a:avLst/>
          </a:prstGeom>
          <a:solidFill>
            <a:schemeClr val="tx1"/>
          </a:solidFill>
          <a:ln>
            <a:solidFill>
              <a:schemeClr val="tx1"/>
            </a:solid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8" name="Right Arrow 7"/>
          <p:cNvSpPr/>
          <p:nvPr/>
        </p:nvSpPr>
        <p:spPr bwMode="auto">
          <a:xfrm>
            <a:off x="5304504" y="2667000"/>
            <a:ext cx="731520" cy="548640"/>
          </a:xfrm>
          <a:prstGeom prst="rightArrow">
            <a:avLst/>
          </a:prstGeom>
          <a:solidFill>
            <a:schemeClr val="tx1"/>
          </a:solidFill>
          <a:ln>
            <a:solidFill>
              <a:schemeClr val="tx1"/>
            </a:solid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408" y="1256076"/>
            <a:ext cx="8991600" cy="4763724"/>
          </a:xfrm>
        </p:spPr>
        <p:txBody>
          <a:bodyPr/>
          <a:lstStyle/>
          <a:p>
            <a:pPr>
              <a:lnSpc>
                <a:spcPct val="150000"/>
              </a:lnSpc>
              <a:spcBef>
                <a:spcPts val="0"/>
              </a:spcBef>
              <a:buClr>
                <a:schemeClr val="tx1"/>
              </a:buClr>
              <a:buFont typeface="Wingdings" panose="05000000000000000000" pitchFamily="2" charset="2"/>
              <a:buChar char="§"/>
            </a:pPr>
            <a:r>
              <a:rPr lang="vi-VN" sz="3200" b="0">
                <a:solidFill>
                  <a:srgbClr val="000000"/>
                </a:solidFill>
                <a:latin typeface="+mj-lt"/>
              </a:rPr>
              <a:t>Trong thực tế tồn tại hai dòng xử lý tương ứng</a:t>
            </a:r>
            <a:r>
              <a:rPr lang="en-US" sz="3200" b="0">
                <a:solidFill>
                  <a:srgbClr val="000000"/>
                </a:solidFill>
                <a:latin typeface="+mj-lt"/>
              </a:rPr>
              <a:t> </a:t>
            </a:r>
            <a:r>
              <a:rPr lang="vi-VN" sz="3200" b="0">
                <a:solidFill>
                  <a:srgbClr val="000000"/>
                </a:solidFill>
                <a:latin typeface="+mj-lt"/>
              </a:rPr>
              <a:t>với hai loại số lượng lệnh khác nhau</a:t>
            </a:r>
            <a:r>
              <a:rPr lang="en-US" sz="3200" b="0">
                <a:solidFill>
                  <a:srgbClr val="000000"/>
                </a:solidFill>
                <a:latin typeface="+mj-lt"/>
              </a:rPr>
              <a:t>.</a:t>
            </a:r>
            <a:endParaRPr lang="vi-VN" sz="32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200" b="0">
                <a:solidFill>
                  <a:srgbClr val="000000"/>
                </a:solidFill>
                <a:latin typeface="+mj-lt"/>
              </a:rPr>
              <a:t>RISC – reduced instruction set computer</a:t>
            </a:r>
            <a:r>
              <a:rPr lang="en-US" sz="3200" b="0">
                <a:solidFill>
                  <a:srgbClr val="000000"/>
                </a:solidFill>
                <a:latin typeface="+mj-lt"/>
              </a:rPr>
              <a:t>   </a:t>
            </a:r>
            <a:r>
              <a:rPr lang="vi-VN" sz="3200" b="0">
                <a:solidFill>
                  <a:srgbClr val="000000"/>
                </a:solidFill>
                <a:latin typeface="+mj-lt"/>
              </a:rPr>
              <a:t>(máy tính với tập lệnh rút gọn)</a:t>
            </a:r>
            <a:r>
              <a:rPr lang="en-US" sz="3200" b="0">
                <a:solidFill>
                  <a:srgbClr val="000000"/>
                </a:solidFill>
                <a:latin typeface="+mj-lt"/>
              </a:rPr>
              <a:t>.</a:t>
            </a:r>
            <a:endParaRPr lang="vi-VN" sz="32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200" b="0">
                <a:solidFill>
                  <a:srgbClr val="000000"/>
                </a:solidFill>
                <a:latin typeface="+mj-lt"/>
              </a:rPr>
              <a:t>CISC – complex instruction set computer</a:t>
            </a:r>
            <a:r>
              <a:rPr lang="en-US" sz="3200" b="0">
                <a:solidFill>
                  <a:srgbClr val="000000"/>
                </a:solidFill>
                <a:latin typeface="+mj-lt"/>
              </a:rPr>
              <a:t>  </a:t>
            </a:r>
            <a:r>
              <a:rPr lang="vi-VN" sz="3200" b="0">
                <a:solidFill>
                  <a:srgbClr val="000000"/>
                </a:solidFill>
                <a:latin typeface="+mj-lt"/>
              </a:rPr>
              <a:t>(máy tính với tập lệnh phức tạp)</a:t>
            </a:r>
            <a:r>
              <a:rPr lang="en-US" sz="3200" b="0">
                <a:solidFill>
                  <a:srgbClr val="000000"/>
                </a:solidFill>
                <a:latin typeface="+mj-lt"/>
              </a:rPr>
              <a:t>.</a:t>
            </a:r>
            <a:endParaRPr lang="vi-VN" sz="3200" b="0">
              <a:solidFill>
                <a:srgbClr val="000000"/>
              </a:solidFill>
              <a:latin typeface="+mj-lt"/>
            </a:endParaRPr>
          </a:p>
        </p:txBody>
      </p:sp>
      <p:sp>
        <p:nvSpPr>
          <p:cNvPr id="3" name="Title 1"/>
          <p:cNvSpPr txBox="1"/>
          <p:nvPr/>
        </p:nvSpPr>
        <p:spPr>
          <a:xfrm>
            <a:off x="152400" y="319088"/>
            <a:ext cx="8991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vi-VN"/>
              <a:t>I</a:t>
            </a:r>
            <a:r>
              <a:rPr lang="en-US"/>
              <a:t>I</a:t>
            </a:r>
            <a:r>
              <a:rPr lang="vi-VN"/>
              <a:t>. </a:t>
            </a:r>
            <a:r>
              <a:rPr lang="en-US"/>
              <a:t>Số lượng các lệnh cho Vi xử lý (t)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sz="3200">
                <a:latin typeface="+mj-lt"/>
              </a:rPr>
              <a:t>Tìm hiểu bộ nhớ Cache:</a:t>
            </a:r>
            <a:endParaRPr lang="en-US" sz="3200">
              <a:latin typeface="+mj-lt"/>
            </a:endParaRPr>
          </a:p>
          <a:p>
            <a:pPr lvl="1"/>
            <a:r>
              <a:rPr lang="en-US" sz="2600"/>
              <a:t>Cấu trúc, nguyên lý hoạt động</a:t>
            </a:r>
            <a:endParaRPr lang="en-US" sz="2600"/>
          </a:p>
          <a:p>
            <a:pPr lvl="1"/>
            <a:r>
              <a:rPr lang="en-US" sz="2600"/>
              <a:t>Các hiện tượng cache hit/cache miss</a:t>
            </a:r>
            <a:endParaRPr lang="en-US" sz="2600"/>
          </a:p>
          <a:p>
            <a:pPr lvl="1"/>
            <a:r>
              <a:rPr lang="en-US" sz="2600"/>
              <a:t>Các phương pháp ánh xạ, ví dụ minh họa...</a:t>
            </a:r>
            <a:endParaRPr lang="en-US" sz="2600"/>
          </a:p>
          <a:p>
            <a:pPr marL="514350" indent="-514350">
              <a:buFont typeface="+mj-lt"/>
              <a:buAutoNum type="arabicPeriod"/>
            </a:pPr>
            <a:r>
              <a:rPr lang="en-US" sz="3200">
                <a:latin typeface="+mj-lt"/>
              </a:rPr>
              <a:t>Tìm hiểu kỹ thuật đường ống Pipeline:</a:t>
            </a:r>
            <a:endParaRPr lang="en-US" sz="3200">
              <a:latin typeface="+mj-lt"/>
            </a:endParaRPr>
          </a:p>
          <a:p>
            <a:pPr lvl="1"/>
            <a:r>
              <a:rPr lang="en-US" sz="2600"/>
              <a:t>Cấu trúc, nguyên lý hoạt động</a:t>
            </a:r>
            <a:endParaRPr lang="en-US" sz="2600"/>
          </a:p>
          <a:p>
            <a:pPr lvl="1"/>
            <a:r>
              <a:rPr lang="en-US" sz="2600"/>
              <a:t>Các thông số trong quá trình sử dụng Pipeline</a:t>
            </a:r>
            <a:endParaRPr lang="en-US" sz="2600"/>
          </a:p>
          <a:p>
            <a:pPr lvl="1"/>
            <a:r>
              <a:rPr lang="en-US" sz="2600"/>
              <a:t>Phân loại Pipeline...</a:t>
            </a:r>
            <a:endParaRPr lang="en-US" sz="2600"/>
          </a:p>
          <a:p>
            <a:pPr marL="514350" indent="-514350">
              <a:buFont typeface="+mj-lt"/>
              <a:buAutoNum type="arabicPeriod"/>
            </a:pPr>
            <a:r>
              <a:rPr lang="en-US" sz="3200">
                <a:latin typeface="+mj-lt"/>
              </a:rPr>
              <a:t>Tìm hiểu hiện tượng ngắt và loại trừ:</a:t>
            </a:r>
            <a:endParaRPr lang="en-US" sz="3200">
              <a:latin typeface="+mj-lt"/>
            </a:endParaRPr>
          </a:p>
          <a:p>
            <a:pPr marL="857250" lvl="1" indent="-457200"/>
            <a:r>
              <a:rPr lang="en-US" sz="2600"/>
              <a:t>Nguyên lý hoạt động, phân loại và ví dụ minh họa</a:t>
            </a:r>
            <a:endParaRPr lang="en-US" sz="2600"/>
          </a:p>
          <a:p>
            <a:pPr marL="400050" lvl="1" indent="0">
              <a:buNone/>
            </a:pPr>
            <a:endParaRPr lang="en-US" sz="2000"/>
          </a:p>
        </p:txBody>
      </p:sp>
      <p:sp>
        <p:nvSpPr>
          <p:cNvPr id="3" name="Title 1"/>
          <p:cNvSpPr txBox="1"/>
          <p:nvPr/>
        </p:nvSpPr>
        <p:spPr>
          <a:xfrm>
            <a:off x="1524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sz="3000"/>
              <a:t>BÀI TẬP LỚN</a:t>
            </a:r>
            <a:endParaRPr lang="en-US" sz="3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CHƯƠNG 2: THIẾT KẾ HỆ LỆNH CHO VI XỬ LÝ</a:t>
            </a:r>
            <a:endParaRPr lang="en-US" sz="3000"/>
          </a:p>
        </p:txBody>
      </p:sp>
      <p:grpSp>
        <p:nvGrpSpPr>
          <p:cNvPr id="5" name="Group 4"/>
          <p:cNvGrpSpPr/>
          <p:nvPr/>
        </p:nvGrpSpPr>
        <p:grpSpPr>
          <a:xfrm>
            <a:off x="135192" y="2042652"/>
            <a:ext cx="6555658"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020096"/>
            <a:ext cx="8839200" cy="5547865"/>
          </a:xfrm>
          <a:prstGeom prst="rect">
            <a:avLst/>
          </a:prstGeom>
        </p:spPr>
        <p:txBody>
          <a:bodyPr wrap="square">
            <a:spAutoFit/>
          </a:bodyPr>
          <a:lstStyle/>
          <a:p>
            <a:pPr marL="0" indent="0" algn="just">
              <a:lnSpc>
                <a:spcPct val="120000"/>
              </a:lnSpc>
              <a:buNone/>
            </a:pPr>
            <a:r>
              <a:rPr lang="en-US" sz="2800" b="0">
                <a:solidFill>
                  <a:srgbClr val="000000"/>
                </a:solidFill>
              </a:rPr>
              <a:t>I. Giới thiệu dạng lệnh, kích thước mã lệnh.</a:t>
            </a:r>
            <a:endParaRPr lang="en-US" sz="2800" b="0">
              <a:solidFill>
                <a:srgbClr val="000000"/>
              </a:solidFill>
            </a:endParaRPr>
          </a:p>
          <a:p>
            <a:pPr marL="0" indent="0" algn="just">
              <a:lnSpc>
                <a:spcPct val="120000"/>
              </a:lnSpc>
              <a:buNone/>
            </a:pPr>
            <a:r>
              <a:rPr lang="en-US" sz="2800" b="0">
                <a:solidFill>
                  <a:srgbClr val="000000"/>
                </a:solidFill>
              </a:rPr>
              <a:t>II. Số lượng các lệnh cho Vi xử lý.</a:t>
            </a:r>
            <a:endParaRPr lang="en-US" sz="2800" b="0">
              <a:solidFill>
                <a:srgbClr val="000000"/>
              </a:solidFill>
            </a:endParaRPr>
          </a:p>
          <a:p>
            <a:pPr marL="0" indent="0" algn="just">
              <a:lnSpc>
                <a:spcPct val="120000"/>
              </a:lnSpc>
              <a:buNone/>
            </a:pPr>
            <a:r>
              <a:rPr lang="en-US" sz="2800" b="0">
                <a:solidFill>
                  <a:srgbClr val="000000"/>
                </a:solidFill>
              </a:rPr>
              <a:t>III. Phân loại lệnh.</a:t>
            </a:r>
            <a:endParaRPr lang="en-US" sz="2800" b="0">
              <a:solidFill>
                <a:srgbClr val="000000"/>
              </a:solidFill>
            </a:endParaRPr>
          </a:p>
          <a:p>
            <a:pPr lvl="1" algn="just">
              <a:lnSpc>
                <a:spcPct val="120000"/>
              </a:lnSpc>
            </a:pPr>
            <a:r>
              <a:rPr lang="en-US" sz="2600" b="0">
                <a:solidFill>
                  <a:srgbClr val="000000"/>
                </a:solidFill>
              </a:rPr>
              <a:t>III.1 Nhóm lệnh truyền dữ liệu.</a:t>
            </a:r>
            <a:endParaRPr lang="en-US" sz="2600" b="0">
              <a:solidFill>
                <a:srgbClr val="000000"/>
              </a:solidFill>
            </a:endParaRPr>
          </a:p>
          <a:p>
            <a:pPr lvl="1" algn="just">
              <a:lnSpc>
                <a:spcPct val="120000"/>
              </a:lnSpc>
            </a:pPr>
            <a:r>
              <a:rPr lang="en-US" sz="2600" b="0">
                <a:solidFill>
                  <a:srgbClr val="000000"/>
                </a:solidFill>
              </a:rPr>
              <a:t>III.2 Nhóm lệnh số học.</a:t>
            </a:r>
            <a:endParaRPr lang="en-US" sz="2600" b="0">
              <a:solidFill>
                <a:srgbClr val="000000"/>
              </a:solidFill>
            </a:endParaRPr>
          </a:p>
          <a:p>
            <a:pPr lvl="1" algn="just">
              <a:lnSpc>
                <a:spcPct val="120000"/>
              </a:lnSpc>
            </a:pPr>
            <a:r>
              <a:rPr lang="en-US" sz="2600" b="0">
                <a:solidFill>
                  <a:srgbClr val="000000"/>
                </a:solidFill>
              </a:rPr>
              <a:t>III.3 Nhóm lệnh Logic.</a:t>
            </a:r>
            <a:endParaRPr lang="en-US" sz="2600" b="0">
              <a:solidFill>
                <a:srgbClr val="000000"/>
              </a:solidFill>
            </a:endParaRPr>
          </a:p>
          <a:p>
            <a:pPr lvl="1" algn="just">
              <a:lnSpc>
                <a:spcPct val="120000"/>
              </a:lnSpc>
            </a:pPr>
            <a:r>
              <a:rPr lang="en-US" sz="2600" b="0">
                <a:solidFill>
                  <a:srgbClr val="000000"/>
                </a:solidFill>
              </a:rPr>
              <a:t>III.4 Nhóm lệnh so sánh.</a:t>
            </a:r>
            <a:endParaRPr lang="en-US" sz="2600" b="0">
              <a:solidFill>
                <a:srgbClr val="000000"/>
              </a:solidFill>
            </a:endParaRPr>
          </a:p>
          <a:p>
            <a:pPr lvl="1" algn="just">
              <a:lnSpc>
                <a:spcPct val="120000"/>
              </a:lnSpc>
            </a:pPr>
            <a:r>
              <a:rPr lang="en-US" sz="2600" b="0">
                <a:solidFill>
                  <a:srgbClr val="000000"/>
                </a:solidFill>
              </a:rPr>
              <a:t>III.5 Nhóm lệnh điều khiển chương trình.</a:t>
            </a:r>
            <a:endParaRPr lang="en-US" sz="2600" b="0">
              <a:solidFill>
                <a:srgbClr val="000000"/>
              </a:solidFill>
            </a:endParaRPr>
          </a:p>
          <a:p>
            <a:pPr marL="0" indent="0" algn="just">
              <a:lnSpc>
                <a:spcPct val="120000"/>
              </a:lnSpc>
              <a:buNone/>
            </a:pPr>
            <a:r>
              <a:rPr lang="en-US" sz="2800" b="0">
                <a:solidFill>
                  <a:srgbClr val="000000"/>
                </a:solidFill>
              </a:rPr>
              <a:t>IV. Các phương pháp xác định địa chỉ.</a:t>
            </a:r>
            <a:endParaRPr lang="en-US" sz="2800" b="0">
              <a:solidFill>
                <a:srgbClr val="000000"/>
              </a:solidFill>
            </a:endParaRPr>
          </a:p>
          <a:p>
            <a:pPr marL="0" indent="0" algn="just">
              <a:lnSpc>
                <a:spcPct val="120000"/>
              </a:lnSpc>
              <a:buNone/>
            </a:pPr>
            <a:r>
              <a:rPr lang="en-US" sz="2800" b="0">
                <a:solidFill>
                  <a:srgbClr val="000000"/>
                </a:solidFill>
              </a:rPr>
              <a:t>V. Số lượng các tham số trong một lệnh.</a:t>
            </a:r>
            <a:endParaRPr lang="en-US" sz="2800" b="0">
              <a:solidFill>
                <a:srgbClr val="000000"/>
              </a:solidFill>
            </a:endParaRPr>
          </a:p>
          <a:p>
            <a:pPr marL="0" indent="0" algn="just">
              <a:lnSpc>
                <a:spcPct val="120000"/>
              </a:lnSpc>
              <a:buNone/>
            </a:pPr>
            <a:r>
              <a:rPr lang="en-US" sz="2800" b="0">
                <a:solidFill>
                  <a:srgbClr val="000000"/>
                </a:solidFill>
              </a:rPr>
              <a:t>VI. Quy trình thực hiện lệnh.</a:t>
            </a:r>
            <a:endParaRPr lang="en-US" sz="28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56973"/>
            <a:ext cx="8839200" cy="5422487"/>
          </a:xfrm>
        </p:spPr>
        <p:txBody>
          <a:bodyPr/>
          <a:lstStyle/>
          <a:p>
            <a:pPr>
              <a:lnSpc>
                <a:spcPct val="130000"/>
              </a:lnSpc>
              <a:spcBef>
                <a:spcPts val="0"/>
              </a:spcBef>
              <a:buClr>
                <a:schemeClr val="tx1"/>
              </a:buClr>
              <a:buFont typeface="Wingdings" panose="05000000000000000000" pitchFamily="2" charset="2"/>
              <a:buChar char="§"/>
            </a:pPr>
            <a:r>
              <a:rPr lang="vi-VN" sz="3000" b="0">
                <a:solidFill>
                  <a:srgbClr val="000000"/>
                </a:solidFill>
                <a:latin typeface="+mj-lt"/>
              </a:rPr>
              <a:t>Chức năng và đặc điểm:</a:t>
            </a:r>
            <a:endParaRPr lang="en-US" sz="3000" b="0">
              <a:solidFill>
                <a:srgbClr val="000000"/>
              </a:solidFill>
              <a:latin typeface="+mj-lt"/>
            </a:endParaRPr>
          </a:p>
          <a:p>
            <a:pPr marL="548640" lvl="1">
              <a:lnSpc>
                <a:spcPct val="130000"/>
              </a:lnSpc>
              <a:spcBef>
                <a:spcPts val="0"/>
              </a:spcBef>
              <a:buClr>
                <a:schemeClr val="tx1"/>
              </a:buClr>
              <a:buFont typeface="Arial" panose="020B0604020202020204" pitchFamily="34" charset="0"/>
              <a:buChar char="–"/>
            </a:pPr>
            <a:r>
              <a:rPr lang="vi-VN" sz="3000" b="0">
                <a:solidFill>
                  <a:srgbClr val="000000"/>
                </a:solidFill>
                <a:latin typeface="+mj-lt"/>
              </a:rPr>
              <a:t>Chứa các thông tin tạm thời, phục vụ cho</a:t>
            </a:r>
            <a:r>
              <a:rPr lang="en-US" sz="3000" b="0">
                <a:solidFill>
                  <a:srgbClr val="000000"/>
                </a:solidFill>
                <a:latin typeface="+mj-lt"/>
              </a:rPr>
              <a:t> </a:t>
            </a:r>
            <a:r>
              <a:rPr lang="vi-VN" sz="3000" b="0">
                <a:solidFill>
                  <a:srgbClr val="000000"/>
                </a:solidFill>
                <a:latin typeface="+mj-lt"/>
              </a:rPr>
              <a:t>hoạt động ở thời điểm hiện tại của CPU</a:t>
            </a:r>
            <a:r>
              <a:rPr lang="en-US" sz="3000" b="0">
                <a:solidFill>
                  <a:srgbClr val="000000"/>
                </a:solidFill>
                <a:latin typeface="+mj-lt"/>
              </a:rPr>
              <a:t>.</a:t>
            </a:r>
            <a:endParaRPr lang="en-US" sz="3000" b="0">
              <a:solidFill>
                <a:srgbClr val="000000"/>
              </a:solidFill>
              <a:latin typeface="+mj-lt"/>
            </a:endParaRPr>
          </a:p>
          <a:p>
            <a:pPr marL="548640" lvl="1">
              <a:lnSpc>
                <a:spcPct val="130000"/>
              </a:lnSpc>
              <a:spcBef>
                <a:spcPts val="0"/>
              </a:spcBef>
              <a:buClr>
                <a:schemeClr val="tx1"/>
              </a:buClr>
              <a:buFont typeface="Arial" panose="020B0604020202020204" pitchFamily="34" charset="0"/>
              <a:buChar char="–"/>
            </a:pPr>
            <a:r>
              <a:rPr lang="vi-VN" sz="3000" b="0">
                <a:solidFill>
                  <a:srgbClr val="000000"/>
                </a:solidFill>
                <a:latin typeface="+mj-lt"/>
              </a:rPr>
              <a:t>Được coi là mức đầu tiên của hệ thống nhớ</a:t>
            </a:r>
            <a:r>
              <a:rPr lang="en-US" sz="3000" b="0">
                <a:solidFill>
                  <a:srgbClr val="000000"/>
                </a:solidFill>
                <a:latin typeface="+mj-lt"/>
              </a:rPr>
              <a:t>.</a:t>
            </a:r>
            <a:endParaRPr lang="en-US" sz="3000" b="0">
              <a:solidFill>
                <a:srgbClr val="000000"/>
              </a:solidFill>
              <a:latin typeface="+mj-lt"/>
            </a:endParaRPr>
          </a:p>
          <a:p>
            <a:pPr marL="548640" lvl="1">
              <a:lnSpc>
                <a:spcPct val="130000"/>
              </a:lnSpc>
              <a:spcBef>
                <a:spcPts val="0"/>
              </a:spcBef>
              <a:buClr>
                <a:schemeClr val="tx1"/>
              </a:buClr>
              <a:buFont typeface="Arial" panose="020B0604020202020204" pitchFamily="34" charset="0"/>
              <a:buChar char="–"/>
            </a:pPr>
            <a:r>
              <a:rPr lang="vi-VN" sz="3000" b="0">
                <a:solidFill>
                  <a:srgbClr val="000000"/>
                </a:solidFill>
                <a:latin typeface="+mj-lt"/>
              </a:rPr>
              <a:t>Số lượng thanh ghi nhiều =&gt; tăng hiệu năng </a:t>
            </a:r>
            <a:r>
              <a:rPr lang="en-US" sz="3000" b="0">
                <a:solidFill>
                  <a:srgbClr val="000000"/>
                </a:solidFill>
                <a:latin typeface="+mj-lt"/>
              </a:rPr>
              <a:t> </a:t>
            </a:r>
            <a:r>
              <a:rPr lang="vi-VN" sz="3000" b="0">
                <a:solidFill>
                  <a:srgbClr val="000000"/>
                </a:solidFill>
                <a:latin typeface="+mj-lt"/>
              </a:rPr>
              <a:t>của CPU</a:t>
            </a:r>
            <a:r>
              <a:rPr lang="en-US" sz="3000" b="0">
                <a:solidFill>
                  <a:srgbClr val="000000"/>
                </a:solidFill>
                <a:latin typeface="+mj-lt"/>
              </a:rPr>
              <a:t>.</a:t>
            </a:r>
            <a:endParaRPr lang="en-US" sz="3000" b="0">
              <a:solidFill>
                <a:srgbClr val="000000"/>
              </a:solidFill>
              <a:latin typeface="+mj-lt"/>
            </a:endParaRPr>
          </a:p>
          <a:p>
            <a:pPr marL="548640" lvl="1">
              <a:lnSpc>
                <a:spcPct val="130000"/>
              </a:lnSpc>
              <a:spcBef>
                <a:spcPts val="0"/>
              </a:spcBef>
              <a:buClr>
                <a:schemeClr val="tx1"/>
              </a:buClr>
              <a:buFont typeface="Arial" panose="020B0604020202020204" pitchFamily="34" charset="0"/>
              <a:buChar char="–"/>
            </a:pPr>
            <a:r>
              <a:rPr lang="en-US" sz="3000" b="0">
                <a:solidFill>
                  <a:srgbClr val="000000"/>
                </a:solidFill>
                <a:latin typeface="+mj-lt"/>
              </a:rPr>
              <a:t>C</a:t>
            </a:r>
            <a:r>
              <a:rPr lang="vi-VN" sz="3000" b="0">
                <a:solidFill>
                  <a:srgbClr val="000000"/>
                </a:solidFill>
                <a:latin typeface="+mj-lt"/>
              </a:rPr>
              <a:t>ó hai loại thanh ghi:</a:t>
            </a:r>
            <a:endParaRPr lang="vi-VN" sz="3000" b="0">
              <a:solidFill>
                <a:srgbClr val="000000"/>
              </a:solidFill>
              <a:latin typeface="+mj-lt"/>
            </a:endParaRPr>
          </a:p>
          <a:p>
            <a:pPr marL="1257300" lvl="2" indent="-457200">
              <a:lnSpc>
                <a:spcPct val="130000"/>
              </a:lnSpc>
              <a:spcBef>
                <a:spcPts val="0"/>
              </a:spcBef>
              <a:buFont typeface="Wingdings" panose="05000000000000000000" pitchFamily="2" charset="2"/>
              <a:buChar char="Ø"/>
            </a:pPr>
            <a:r>
              <a:rPr lang="vi-VN" sz="3000" b="0">
                <a:solidFill>
                  <a:srgbClr val="000000"/>
                </a:solidFill>
                <a:latin typeface="+mj-lt"/>
              </a:rPr>
              <a:t>Các thanh ghi lập trình được</a:t>
            </a:r>
            <a:r>
              <a:rPr lang="en-US" sz="3000" b="0">
                <a:solidFill>
                  <a:srgbClr val="000000"/>
                </a:solidFill>
                <a:latin typeface="+mj-lt"/>
              </a:rPr>
              <a:t>.</a:t>
            </a:r>
            <a:endParaRPr lang="en-US" sz="3000" b="0">
              <a:solidFill>
                <a:srgbClr val="000000"/>
              </a:solidFill>
              <a:latin typeface="+mj-lt"/>
            </a:endParaRPr>
          </a:p>
          <a:p>
            <a:pPr marL="1257300" lvl="2" indent="-457200">
              <a:lnSpc>
                <a:spcPct val="130000"/>
              </a:lnSpc>
              <a:spcBef>
                <a:spcPts val="0"/>
              </a:spcBef>
              <a:buFont typeface="Wingdings" panose="05000000000000000000" pitchFamily="2" charset="2"/>
              <a:buChar char="Ø"/>
            </a:pPr>
            <a:r>
              <a:rPr lang="vi-VN" sz="3000" b="0">
                <a:solidFill>
                  <a:srgbClr val="000000"/>
                </a:solidFill>
                <a:latin typeface="+mj-lt"/>
              </a:rPr>
              <a:t>Các thanh ghi không lập trình được</a:t>
            </a:r>
            <a:r>
              <a:rPr lang="en-US" sz="3000" b="0">
                <a:solidFill>
                  <a:srgbClr val="000000"/>
                </a:solidFill>
                <a:latin typeface="+mj-lt"/>
              </a:rPr>
              <a:t>.</a:t>
            </a:r>
            <a:endParaRPr lang="en-US" sz="3000" b="0">
              <a:solidFill>
                <a:srgbClr val="000000"/>
              </a:solidFill>
              <a:latin typeface="+mj-lt"/>
            </a:endParaRPr>
          </a:p>
        </p:txBody>
      </p:sp>
      <p:sp>
        <p:nvSpPr>
          <p:cNvPr id="3" name="Title 1"/>
          <p:cNvSpPr txBox="1"/>
          <p:nvPr/>
        </p:nvSpPr>
        <p:spPr>
          <a:xfrm>
            <a:off x="457200" y="348584"/>
            <a:ext cx="3733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TẬP THANH GHI</a:t>
            </a:r>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33173"/>
            <a:ext cx="8839200" cy="5191427"/>
          </a:xfrm>
        </p:spPr>
        <p:txBody>
          <a:bodyPr/>
          <a:lstStyle/>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Thanh ghi địa chỉ: quản lý địa chỉ của ngăn nhớ hay cổng vào ra</a:t>
            </a:r>
            <a:r>
              <a:rPr lang="en-US" sz="3000" b="0">
                <a:solidFill>
                  <a:srgbClr val="000000"/>
                </a:solidFill>
                <a:latin typeface="+mj-lt"/>
              </a:rPr>
              <a:t>.</a:t>
            </a:r>
            <a:endParaRPr lang="vi-VN" sz="30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Thanh ghi dữ liệu: chứa tạm thời các dữ liệu</a:t>
            </a:r>
            <a:r>
              <a:rPr lang="en-US" sz="3000" b="0">
                <a:solidFill>
                  <a:srgbClr val="000000"/>
                </a:solidFill>
                <a:latin typeface="+mj-lt"/>
              </a:rPr>
              <a:t>.</a:t>
            </a:r>
            <a:endParaRPr lang="vi-VN" sz="30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Thanh ghi đa năng: chứa địa chỉ hoặc dữ liệu</a:t>
            </a:r>
            <a:r>
              <a:rPr lang="en-US" sz="3000" b="0">
                <a:solidFill>
                  <a:srgbClr val="000000"/>
                </a:solidFill>
                <a:latin typeface="+mj-lt"/>
              </a:rPr>
              <a:t>.</a:t>
            </a:r>
            <a:endParaRPr lang="vi-VN" sz="30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Thanh ghi điều khiển/trạng thái: chứa thông tin điều khiển và trạng thái của CPU</a:t>
            </a:r>
            <a:r>
              <a:rPr lang="en-US" sz="3000" b="0">
                <a:solidFill>
                  <a:srgbClr val="000000"/>
                </a:solidFill>
                <a:latin typeface="+mj-lt"/>
              </a:rPr>
              <a:t>.</a:t>
            </a:r>
            <a:endParaRPr lang="vi-VN" sz="30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Thanh ghi lệnh: chứa lệnh đang thực hiện</a:t>
            </a:r>
            <a:r>
              <a:rPr lang="en-US" sz="3000" b="0">
                <a:solidFill>
                  <a:srgbClr val="000000"/>
                </a:solidFill>
                <a:latin typeface="+mj-lt"/>
              </a:rPr>
              <a:t>.</a:t>
            </a:r>
            <a:endParaRPr lang="en-US" sz="3000" b="0">
              <a:solidFill>
                <a:srgbClr val="000000"/>
              </a:solidFill>
              <a:latin typeface="+mj-lt"/>
            </a:endParaRPr>
          </a:p>
        </p:txBody>
      </p:sp>
      <p:sp>
        <p:nvSpPr>
          <p:cNvPr id="3" name="Title 1"/>
          <p:cNvSpPr txBox="1"/>
          <p:nvPr/>
        </p:nvSpPr>
        <p:spPr>
          <a:xfrm>
            <a:off x="76200" y="348584"/>
            <a:ext cx="8534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PHÂN LOẠI THANH GHI THEO CHỨC NĂNG</a:t>
            </a:r>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975852"/>
            <a:ext cx="8839200" cy="5410200"/>
          </a:xfrm>
        </p:spPr>
        <p:txBody>
          <a:bodyPr/>
          <a:lstStyle/>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Các thanh ghi địa chỉ:</a:t>
            </a:r>
            <a:endParaRPr lang="vi-VN" sz="3000" b="0">
              <a:solidFill>
                <a:srgbClr val="000000"/>
              </a:solidFill>
              <a:latin typeface="+mj-lt"/>
            </a:endParaRPr>
          </a:p>
          <a:p>
            <a:pPr lvl="1">
              <a:lnSpc>
                <a:spcPct val="150000"/>
              </a:lnSpc>
              <a:spcBef>
                <a:spcPts val="0"/>
              </a:spcBef>
              <a:buClr>
                <a:schemeClr val="tx1"/>
              </a:buClr>
              <a:buFont typeface="Arial" panose="020B0604020202020204" pitchFamily="34" charset="0"/>
              <a:buChar char="–"/>
            </a:pPr>
            <a:r>
              <a:rPr lang="vi-VN" sz="3000" b="0">
                <a:solidFill>
                  <a:srgbClr val="000000"/>
                </a:solidFill>
                <a:latin typeface="+mj-lt"/>
              </a:rPr>
              <a:t>Bộ đếm chương trình PC (Program Counter)</a:t>
            </a:r>
            <a:r>
              <a:rPr lang="en-US" sz="3000" b="0">
                <a:solidFill>
                  <a:srgbClr val="000000"/>
                </a:solidFill>
                <a:latin typeface="+mj-lt"/>
              </a:rPr>
              <a:t>.</a:t>
            </a:r>
            <a:endParaRPr lang="en-US" sz="3000" b="0">
              <a:solidFill>
                <a:srgbClr val="000000"/>
              </a:solidFill>
              <a:latin typeface="+mj-lt"/>
            </a:endParaRPr>
          </a:p>
          <a:p>
            <a:pPr lvl="1">
              <a:lnSpc>
                <a:spcPct val="150000"/>
              </a:lnSpc>
              <a:spcBef>
                <a:spcPts val="0"/>
              </a:spcBef>
              <a:buClr>
                <a:schemeClr val="tx1"/>
              </a:buClr>
              <a:buFont typeface="Arial" panose="020B0604020202020204" pitchFamily="34" charset="0"/>
              <a:buChar char="–"/>
            </a:pPr>
            <a:r>
              <a:rPr lang="vi-VN" sz="3000" b="0">
                <a:solidFill>
                  <a:srgbClr val="000000"/>
                </a:solidFill>
                <a:latin typeface="+mj-lt"/>
              </a:rPr>
              <a:t>Con trỏ dữ liệu DP (Data Pointer)</a:t>
            </a:r>
            <a:r>
              <a:rPr lang="en-US" sz="3000" b="0">
                <a:solidFill>
                  <a:srgbClr val="000000"/>
                </a:solidFill>
                <a:latin typeface="+mj-lt"/>
              </a:rPr>
              <a:t>.</a:t>
            </a:r>
            <a:endParaRPr lang="en-US" sz="3000" b="0">
              <a:solidFill>
                <a:srgbClr val="000000"/>
              </a:solidFill>
              <a:latin typeface="+mj-lt"/>
            </a:endParaRPr>
          </a:p>
          <a:p>
            <a:pPr lvl="1">
              <a:lnSpc>
                <a:spcPct val="150000"/>
              </a:lnSpc>
              <a:spcBef>
                <a:spcPts val="0"/>
              </a:spcBef>
              <a:buClr>
                <a:schemeClr val="tx1"/>
              </a:buClr>
              <a:buFont typeface="Arial" panose="020B0604020202020204" pitchFamily="34" charset="0"/>
              <a:buChar char="–"/>
            </a:pPr>
            <a:r>
              <a:rPr lang="vi-VN" sz="3000" b="0">
                <a:solidFill>
                  <a:srgbClr val="000000"/>
                </a:solidFill>
                <a:latin typeface="+mj-lt"/>
              </a:rPr>
              <a:t>Con trỏ ngăn xếp SP (Stack Pointer)</a:t>
            </a:r>
            <a:r>
              <a:rPr lang="en-US" sz="3000" b="0">
                <a:solidFill>
                  <a:srgbClr val="000000"/>
                </a:solidFill>
                <a:latin typeface="+mj-lt"/>
              </a:rPr>
              <a:t>.</a:t>
            </a:r>
            <a:endParaRPr lang="en-US" sz="3000" b="0">
              <a:solidFill>
                <a:srgbClr val="000000"/>
              </a:solidFill>
              <a:latin typeface="+mj-lt"/>
            </a:endParaRPr>
          </a:p>
          <a:p>
            <a:pPr lvl="1">
              <a:lnSpc>
                <a:spcPct val="150000"/>
              </a:lnSpc>
              <a:spcBef>
                <a:spcPts val="0"/>
              </a:spcBef>
              <a:buClr>
                <a:schemeClr val="tx1"/>
              </a:buClr>
              <a:buFont typeface="Arial" panose="020B0604020202020204" pitchFamily="34" charset="0"/>
              <a:buChar char="–"/>
            </a:pPr>
            <a:r>
              <a:rPr lang="vi-VN" sz="3000" b="0">
                <a:solidFill>
                  <a:srgbClr val="000000"/>
                </a:solidFill>
                <a:latin typeface="+mj-lt"/>
              </a:rPr>
              <a:t>Thanh ghi cơ sở và thanh ghi chỉ số</a:t>
            </a:r>
            <a:r>
              <a:rPr lang="en-US" sz="3000" b="0">
                <a:solidFill>
                  <a:srgbClr val="000000"/>
                </a:solidFill>
                <a:latin typeface="+mj-lt"/>
              </a:rPr>
              <a:t>.        </a:t>
            </a:r>
            <a:r>
              <a:rPr lang="vi-VN" sz="3000" b="0">
                <a:solidFill>
                  <a:srgbClr val="000000"/>
                </a:solidFill>
                <a:latin typeface="+mj-lt"/>
              </a:rPr>
              <a:t>(Base Register &amp; Index Register)</a:t>
            </a:r>
            <a:endParaRPr lang="vi-VN" sz="30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Thanh ghi dữ liệu</a:t>
            </a:r>
            <a:r>
              <a:rPr lang="en-US" sz="3000" b="0">
                <a:solidFill>
                  <a:srgbClr val="000000"/>
                </a:solidFill>
                <a:latin typeface="+mj-lt"/>
              </a:rPr>
              <a:t>.</a:t>
            </a:r>
            <a:endParaRPr lang="vi-VN" sz="30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3000" b="0">
                <a:solidFill>
                  <a:srgbClr val="000000"/>
                </a:solidFill>
                <a:latin typeface="+mj-lt"/>
              </a:rPr>
              <a:t>Thanh ghi trạng thái.</a:t>
            </a:r>
            <a:endParaRPr lang="en-US" sz="3000" b="0">
              <a:solidFill>
                <a:srgbClr val="000000"/>
              </a:solidFill>
              <a:latin typeface="+mj-lt"/>
            </a:endParaRPr>
          </a:p>
        </p:txBody>
      </p:sp>
      <p:sp>
        <p:nvSpPr>
          <p:cNvPr id="3" name="Title 1"/>
          <p:cNvSpPr txBox="1"/>
          <p:nvPr/>
        </p:nvSpPr>
        <p:spPr>
          <a:xfrm>
            <a:off x="304800" y="348584"/>
            <a:ext cx="8534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MỘT SỐ THANH GHI ĐIỂN HÌNH</a:t>
            </a:r>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4800" y="348584"/>
            <a:ext cx="8534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BỘ ĐẾM CHƯƠNG TRÌNH PC</a:t>
            </a:r>
            <a:endParaRPr lang="en-US" sz="300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4200" y="2971800"/>
            <a:ext cx="5791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152400" y="1066800"/>
            <a:ext cx="8839200" cy="5410200"/>
          </a:xfrm>
        </p:spPr>
        <p:txBody>
          <a:bodyPr/>
          <a:lstStyle/>
          <a:p>
            <a:pPr>
              <a:lnSpc>
                <a:spcPct val="150000"/>
              </a:lnSpc>
              <a:spcBef>
                <a:spcPts val="0"/>
              </a:spcBef>
              <a:buClr>
                <a:schemeClr val="tx1"/>
              </a:buClr>
              <a:buFont typeface="Wingdings" panose="05000000000000000000" pitchFamily="2" charset="2"/>
              <a:buChar char="§"/>
            </a:pPr>
            <a:r>
              <a:rPr lang="vi-VN" b="0">
                <a:solidFill>
                  <a:srgbClr val="000000"/>
                </a:solidFill>
                <a:latin typeface="+mj-lt"/>
              </a:rPr>
              <a:t>Còn được gọi là con trỏ lệnh IP (Instruction</a:t>
            </a:r>
            <a:r>
              <a:rPr lang="en-US" b="0">
                <a:solidFill>
                  <a:srgbClr val="000000"/>
                </a:solidFill>
                <a:latin typeface="+mj-lt"/>
              </a:rPr>
              <a:t> </a:t>
            </a:r>
            <a:r>
              <a:rPr lang="vi-VN" b="0">
                <a:solidFill>
                  <a:srgbClr val="000000"/>
                </a:solidFill>
                <a:latin typeface="+mj-lt"/>
              </a:rPr>
              <a:t>Pointer)</a:t>
            </a:r>
            <a:r>
              <a:rPr lang="en-US" b="0">
                <a:solidFill>
                  <a:srgbClr val="000000"/>
                </a:solidFill>
                <a:latin typeface="+mj-lt"/>
              </a:rPr>
              <a:t>.</a:t>
            </a:r>
            <a:endParaRPr lang="vi-VN"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b="0">
                <a:solidFill>
                  <a:srgbClr val="000000"/>
                </a:solidFill>
                <a:latin typeface="+mj-lt"/>
              </a:rPr>
              <a:t>Giữ địa chỉ của lệnh tiếp theo sẽ được nhận vào</a:t>
            </a:r>
            <a:r>
              <a:rPr lang="en-US" b="0">
                <a:solidFill>
                  <a:srgbClr val="000000"/>
                </a:solidFill>
                <a:latin typeface="+mj-lt"/>
              </a:rPr>
              <a:t>.</a:t>
            </a:r>
            <a:endParaRPr lang="vi-VN"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b="0">
                <a:solidFill>
                  <a:srgbClr val="000000"/>
                </a:solidFill>
                <a:latin typeface="+mj-lt"/>
              </a:rPr>
              <a:t>Sau khi một lệnh được nhận vào, nội dung PC</a:t>
            </a:r>
            <a:r>
              <a:rPr lang="en-US" b="0">
                <a:solidFill>
                  <a:srgbClr val="000000"/>
                </a:solidFill>
                <a:latin typeface="+mj-lt"/>
              </a:rPr>
              <a:t>       </a:t>
            </a:r>
            <a:r>
              <a:rPr lang="vi-VN" b="0">
                <a:solidFill>
                  <a:srgbClr val="000000"/>
                </a:solidFill>
                <a:latin typeface="+mj-lt"/>
              </a:rPr>
              <a:t>tự</a:t>
            </a:r>
            <a:r>
              <a:rPr lang="en-US" b="0">
                <a:solidFill>
                  <a:srgbClr val="000000"/>
                </a:solidFill>
                <a:latin typeface="+mj-lt"/>
              </a:rPr>
              <a:t> </a:t>
            </a:r>
            <a:r>
              <a:rPr lang="vi-VN" b="0">
                <a:solidFill>
                  <a:srgbClr val="000000"/>
                </a:solidFill>
                <a:latin typeface="+mj-lt"/>
              </a:rPr>
              <a:t>động tăng để</a:t>
            </a:r>
            <a:r>
              <a:rPr lang="en-US" b="0">
                <a:solidFill>
                  <a:srgbClr val="000000"/>
                </a:solidFill>
                <a:latin typeface="+mj-lt"/>
              </a:rPr>
              <a:t> </a:t>
            </a:r>
            <a:r>
              <a:rPr lang="vi-VN" b="0">
                <a:solidFill>
                  <a:srgbClr val="000000"/>
                </a:solidFill>
                <a:latin typeface="+mj-lt"/>
              </a:rPr>
              <a:t>trỏ sang</a:t>
            </a:r>
            <a:endParaRPr lang="en-US" b="0">
              <a:solidFill>
                <a:srgbClr val="000000"/>
              </a:solidFill>
              <a:latin typeface="+mj-lt"/>
            </a:endParaRPr>
          </a:p>
          <a:p>
            <a:pPr marL="0" indent="0">
              <a:lnSpc>
                <a:spcPct val="150000"/>
              </a:lnSpc>
              <a:spcBef>
                <a:spcPts val="0"/>
              </a:spcBef>
              <a:buClr>
                <a:schemeClr val="tx1"/>
              </a:buClr>
              <a:buNone/>
            </a:pPr>
            <a:r>
              <a:rPr lang="en-US" b="0">
                <a:solidFill>
                  <a:srgbClr val="000000"/>
                </a:solidFill>
                <a:latin typeface="+mj-lt"/>
              </a:rPr>
              <a:t>   </a:t>
            </a:r>
            <a:r>
              <a:rPr lang="vi-VN" b="0">
                <a:solidFill>
                  <a:srgbClr val="000000"/>
                </a:solidFill>
                <a:latin typeface="+mj-lt"/>
              </a:rPr>
              <a:t>lệnh kế tiếp.</a:t>
            </a:r>
            <a:endParaRPr lang="en-US" b="0">
              <a:solidFill>
                <a:srgbClr val="00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22"/>
                                        </p:tgtEl>
                                        <p:attrNameLst>
                                          <p:attrName>style.visibility</p:attrName>
                                        </p:attrNameLst>
                                      </p:cBhvr>
                                      <p:to>
                                        <p:strVal val="visible"/>
                                      </p:to>
                                    </p:set>
                                    <p:animEffect transition="in" filter="fade">
                                      <p:cBhvr>
                                        <p:cTn id="2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5461"/>
            <a:ext cx="8839200" cy="5181599"/>
          </a:xfrm>
        </p:spPr>
        <p:txBody>
          <a:bodyPr/>
          <a:lstStyle/>
          <a:p>
            <a:pPr>
              <a:lnSpc>
                <a:spcPct val="130000"/>
              </a:lnSpc>
              <a:spcBef>
                <a:spcPts val="0"/>
              </a:spcBef>
              <a:buClr>
                <a:srgbClr val="003300"/>
              </a:buClr>
              <a:buFont typeface="Wingdings" panose="05000000000000000000" pitchFamily="2" charset="2"/>
              <a:buChar char=""/>
            </a:pPr>
            <a:r>
              <a:rPr lang="en-US" b="0" dirty="0">
                <a:latin typeface="+mj-lt"/>
              </a:rPr>
              <a:t> </a:t>
            </a:r>
            <a:r>
              <a:rPr lang="en-US" b="0" dirty="0">
                <a:solidFill>
                  <a:srgbClr val="000000"/>
                </a:solidFill>
                <a:latin typeface="+mj-lt"/>
              </a:rPr>
              <a:t>MÁY TÍNH</a:t>
            </a:r>
            <a:endParaRPr lang="en-US" b="0" dirty="0">
              <a:solidFill>
                <a:srgbClr val="000000"/>
              </a:solidFill>
              <a:latin typeface="+mj-lt"/>
            </a:endParaRPr>
          </a:p>
          <a:p>
            <a:pPr lvl="1">
              <a:lnSpc>
                <a:spcPct val="130000"/>
              </a:lnSpc>
              <a:spcBef>
                <a:spcPts val="0"/>
              </a:spcBef>
              <a:buClr>
                <a:srgbClr val="003300"/>
              </a:buClr>
            </a:pPr>
            <a:r>
              <a:rPr lang="vi-VN" sz="2600" dirty="0">
                <a:solidFill>
                  <a:srgbClr val="000000"/>
                </a:solidFill>
              </a:rPr>
              <a:t>Là thiết bị điện tử thực hiện các công việc sau: </a:t>
            </a:r>
            <a:endParaRPr lang="vi-VN" sz="2600" dirty="0">
              <a:solidFill>
                <a:srgbClr val="000000"/>
              </a:solidFill>
            </a:endParaRPr>
          </a:p>
          <a:p>
            <a:pPr lvl="2">
              <a:lnSpc>
                <a:spcPct val="130000"/>
              </a:lnSpc>
              <a:spcBef>
                <a:spcPts val="0"/>
              </a:spcBef>
              <a:buClr>
                <a:srgbClr val="003300"/>
              </a:buClr>
            </a:pPr>
            <a:r>
              <a:rPr lang="vi-VN" sz="2200" dirty="0">
                <a:solidFill>
                  <a:srgbClr val="000000"/>
                </a:solidFill>
              </a:rPr>
              <a:t>Nhận thông tin vào</a:t>
            </a:r>
            <a:endParaRPr lang="vi-VN" sz="2200" dirty="0">
              <a:solidFill>
                <a:srgbClr val="000000"/>
              </a:solidFill>
            </a:endParaRPr>
          </a:p>
          <a:p>
            <a:pPr lvl="2">
              <a:lnSpc>
                <a:spcPct val="130000"/>
              </a:lnSpc>
              <a:spcBef>
                <a:spcPts val="0"/>
              </a:spcBef>
              <a:buClr>
                <a:srgbClr val="003300"/>
              </a:buClr>
            </a:pPr>
            <a:r>
              <a:rPr lang="vi-VN" sz="2200" dirty="0">
                <a:solidFill>
                  <a:srgbClr val="000000"/>
                </a:solidFill>
              </a:rPr>
              <a:t>Xử lý thông tin theo dãy các lệnh được nhớ sẵn bên trong</a:t>
            </a:r>
            <a:endParaRPr lang="vi-VN" sz="2200" dirty="0">
              <a:solidFill>
                <a:srgbClr val="000000"/>
              </a:solidFill>
            </a:endParaRPr>
          </a:p>
          <a:p>
            <a:pPr lvl="2">
              <a:lnSpc>
                <a:spcPct val="130000"/>
              </a:lnSpc>
              <a:spcBef>
                <a:spcPts val="0"/>
              </a:spcBef>
              <a:buClr>
                <a:srgbClr val="003300"/>
              </a:buClr>
            </a:pPr>
            <a:r>
              <a:rPr lang="vi-VN" sz="2200" dirty="0">
                <a:solidFill>
                  <a:srgbClr val="000000"/>
                </a:solidFill>
              </a:rPr>
              <a:t>Đưa thông tin ra</a:t>
            </a:r>
            <a:endParaRPr lang="en-US" sz="2200" dirty="0">
              <a:solidFill>
                <a:srgbClr val="000000"/>
              </a:solidFill>
            </a:endParaRPr>
          </a:p>
          <a:p>
            <a:pPr>
              <a:lnSpc>
                <a:spcPct val="130000"/>
              </a:lnSpc>
              <a:spcBef>
                <a:spcPts val="0"/>
              </a:spcBef>
              <a:buClr>
                <a:srgbClr val="003300"/>
              </a:buClr>
              <a:buFont typeface="Wingdings" panose="05000000000000000000" pitchFamily="2" charset="2"/>
              <a:buChar char=""/>
            </a:pPr>
            <a:r>
              <a:rPr lang="en-US" b="0" dirty="0">
                <a:solidFill>
                  <a:srgbClr val="000000"/>
                </a:solidFill>
                <a:latin typeface="+mj-lt"/>
              </a:rPr>
              <a:t> CẤU TRÚC MÁY TÍNH (</a:t>
            </a:r>
            <a:r>
              <a:rPr lang="en-US" b="0" dirty="0" err="1">
                <a:solidFill>
                  <a:srgbClr val="000000"/>
                </a:solidFill>
                <a:latin typeface="+mj-lt"/>
              </a:rPr>
              <a:t>tổ</a:t>
            </a:r>
            <a:r>
              <a:rPr lang="en-US" b="0" dirty="0">
                <a:solidFill>
                  <a:srgbClr val="000000"/>
                </a:solidFill>
                <a:latin typeface="+mj-lt"/>
              </a:rPr>
              <a:t> </a:t>
            </a:r>
            <a:r>
              <a:rPr lang="en-US" b="0" dirty="0" err="1">
                <a:solidFill>
                  <a:srgbClr val="000000"/>
                </a:solidFill>
                <a:latin typeface="+mj-lt"/>
              </a:rPr>
              <a:t>chức</a:t>
            </a:r>
            <a:r>
              <a:rPr lang="en-US" b="0" dirty="0">
                <a:solidFill>
                  <a:srgbClr val="000000"/>
                </a:solidFill>
                <a:latin typeface="+mj-lt"/>
              </a:rPr>
              <a:t> </a:t>
            </a:r>
            <a:r>
              <a:rPr lang="en-US" b="0" dirty="0" err="1">
                <a:solidFill>
                  <a:srgbClr val="000000"/>
                </a:solidFill>
                <a:latin typeface="+mj-lt"/>
              </a:rPr>
              <a:t>máy</a:t>
            </a:r>
            <a:r>
              <a:rPr lang="en-US" b="0" dirty="0">
                <a:solidFill>
                  <a:srgbClr val="000000"/>
                </a:solidFill>
                <a:latin typeface="+mj-lt"/>
              </a:rPr>
              <a:t> </a:t>
            </a:r>
            <a:r>
              <a:rPr lang="en-US" b="0" dirty="0" err="1">
                <a:solidFill>
                  <a:srgbClr val="000000"/>
                </a:solidFill>
                <a:latin typeface="+mj-lt"/>
              </a:rPr>
              <a:t>tính</a:t>
            </a:r>
            <a:r>
              <a:rPr lang="en-US" b="0" dirty="0">
                <a:solidFill>
                  <a:srgbClr val="000000"/>
                </a:solidFill>
                <a:latin typeface="+mj-lt"/>
              </a:rPr>
              <a:t>)</a:t>
            </a:r>
            <a:endParaRPr lang="en-US" b="0" dirty="0">
              <a:solidFill>
                <a:srgbClr val="000000"/>
              </a:solidFill>
              <a:latin typeface="+mj-lt"/>
            </a:endParaRPr>
          </a:p>
          <a:p>
            <a:pPr lvl="1">
              <a:lnSpc>
                <a:spcPct val="130000"/>
              </a:lnSpc>
              <a:spcBef>
                <a:spcPts val="0"/>
              </a:spcBef>
              <a:buClr>
                <a:srgbClr val="003300"/>
              </a:buClr>
            </a:pPr>
            <a:r>
              <a:rPr lang="en-US" sz="2600" dirty="0" err="1">
                <a:solidFill>
                  <a:srgbClr val="000000"/>
                </a:solidFill>
              </a:rPr>
              <a:t>Quan</a:t>
            </a:r>
            <a:r>
              <a:rPr lang="en-US" sz="2600" dirty="0">
                <a:solidFill>
                  <a:srgbClr val="000000"/>
                </a:solidFill>
              </a:rPr>
              <a:t> </a:t>
            </a:r>
            <a:r>
              <a:rPr lang="en-US" sz="2600" dirty="0" err="1">
                <a:solidFill>
                  <a:srgbClr val="000000"/>
                </a:solidFill>
              </a:rPr>
              <a:t>tâm</a:t>
            </a:r>
            <a:r>
              <a:rPr lang="en-US" sz="2600" dirty="0">
                <a:solidFill>
                  <a:srgbClr val="000000"/>
                </a:solidFill>
              </a:rPr>
              <a:t> </a:t>
            </a:r>
            <a:r>
              <a:rPr lang="en-US" sz="2600" dirty="0" err="1">
                <a:solidFill>
                  <a:srgbClr val="000000"/>
                </a:solidFill>
              </a:rPr>
              <a:t>đến</a:t>
            </a:r>
            <a:r>
              <a:rPr lang="en-US" sz="2600" dirty="0">
                <a:solidFill>
                  <a:srgbClr val="000000"/>
                </a:solidFill>
              </a:rPr>
              <a:t> </a:t>
            </a:r>
            <a:r>
              <a:rPr lang="en-US" sz="2600" dirty="0" err="1">
                <a:solidFill>
                  <a:srgbClr val="000000"/>
                </a:solidFill>
              </a:rPr>
              <a:t>các</a:t>
            </a:r>
            <a:r>
              <a:rPr lang="en-US" sz="2600" dirty="0">
                <a:solidFill>
                  <a:srgbClr val="000000"/>
                </a:solidFill>
              </a:rPr>
              <a:t> </a:t>
            </a:r>
            <a:r>
              <a:rPr lang="en-US" sz="2600" dirty="0" err="1">
                <a:solidFill>
                  <a:srgbClr val="000000"/>
                </a:solidFill>
              </a:rPr>
              <a:t>đơn</a:t>
            </a:r>
            <a:r>
              <a:rPr lang="en-US" sz="2600" dirty="0">
                <a:solidFill>
                  <a:srgbClr val="000000"/>
                </a:solidFill>
              </a:rPr>
              <a:t> </a:t>
            </a:r>
            <a:r>
              <a:rPr lang="en-US" sz="2600" dirty="0" err="1">
                <a:solidFill>
                  <a:srgbClr val="000000"/>
                </a:solidFill>
              </a:rPr>
              <a:t>vị</a:t>
            </a:r>
            <a:r>
              <a:rPr lang="en-US" sz="2600" dirty="0">
                <a:solidFill>
                  <a:srgbClr val="000000"/>
                </a:solidFill>
              </a:rPr>
              <a:t> </a:t>
            </a:r>
            <a:r>
              <a:rPr lang="en-US" sz="2600" dirty="0" err="1">
                <a:solidFill>
                  <a:srgbClr val="000000"/>
                </a:solidFill>
              </a:rPr>
              <a:t>vận</a:t>
            </a:r>
            <a:r>
              <a:rPr lang="en-US" sz="2600" dirty="0">
                <a:solidFill>
                  <a:srgbClr val="000000"/>
                </a:solidFill>
              </a:rPr>
              <a:t> </a:t>
            </a:r>
            <a:r>
              <a:rPr lang="en-US" sz="2600" dirty="0" err="1">
                <a:solidFill>
                  <a:srgbClr val="000000"/>
                </a:solidFill>
              </a:rPr>
              <a:t>hành</a:t>
            </a:r>
            <a:r>
              <a:rPr lang="en-US" sz="2600" dirty="0">
                <a:solidFill>
                  <a:srgbClr val="000000"/>
                </a:solidFill>
              </a:rPr>
              <a:t> </a:t>
            </a:r>
            <a:r>
              <a:rPr lang="en-US" sz="2600" dirty="0" err="1">
                <a:solidFill>
                  <a:srgbClr val="000000"/>
                </a:solidFill>
              </a:rPr>
              <a:t>và</a:t>
            </a:r>
            <a:r>
              <a:rPr lang="en-US" sz="2600" dirty="0">
                <a:solidFill>
                  <a:srgbClr val="000000"/>
                </a:solidFill>
              </a:rPr>
              <a:t> </a:t>
            </a:r>
            <a:r>
              <a:rPr lang="en-US" sz="2600" dirty="0" err="1">
                <a:solidFill>
                  <a:srgbClr val="000000"/>
                </a:solidFill>
              </a:rPr>
              <a:t>sự</a:t>
            </a:r>
            <a:r>
              <a:rPr lang="en-US" sz="2600" dirty="0">
                <a:solidFill>
                  <a:srgbClr val="000000"/>
                </a:solidFill>
              </a:rPr>
              <a:t> </a:t>
            </a:r>
            <a:r>
              <a:rPr lang="en-US" sz="2600" dirty="0" err="1">
                <a:solidFill>
                  <a:srgbClr val="000000"/>
                </a:solidFill>
              </a:rPr>
              <a:t>kết</a:t>
            </a:r>
            <a:r>
              <a:rPr lang="en-US" sz="2600" dirty="0">
                <a:solidFill>
                  <a:srgbClr val="000000"/>
                </a:solidFill>
              </a:rPr>
              <a:t> </a:t>
            </a:r>
            <a:r>
              <a:rPr lang="en-US" sz="2600" dirty="0" err="1">
                <a:solidFill>
                  <a:srgbClr val="000000"/>
                </a:solidFill>
              </a:rPr>
              <a:t>nối</a:t>
            </a:r>
            <a:r>
              <a:rPr lang="en-US" sz="2600" dirty="0">
                <a:solidFill>
                  <a:srgbClr val="000000"/>
                </a:solidFill>
              </a:rPr>
              <a:t> </a:t>
            </a:r>
            <a:r>
              <a:rPr lang="en-US" sz="2600" dirty="0" err="1">
                <a:solidFill>
                  <a:srgbClr val="000000"/>
                </a:solidFill>
              </a:rPr>
              <a:t>giữa</a:t>
            </a:r>
            <a:r>
              <a:rPr lang="en-US" sz="2600" dirty="0">
                <a:solidFill>
                  <a:srgbClr val="000000"/>
                </a:solidFill>
              </a:rPr>
              <a:t> </a:t>
            </a:r>
            <a:r>
              <a:rPr lang="en-US" sz="2600" dirty="0" err="1">
                <a:solidFill>
                  <a:srgbClr val="000000"/>
                </a:solidFill>
              </a:rPr>
              <a:t>chúng</a:t>
            </a:r>
            <a:r>
              <a:rPr lang="en-US" sz="2600" dirty="0">
                <a:solidFill>
                  <a:srgbClr val="000000"/>
                </a:solidFill>
              </a:rPr>
              <a:t> </a:t>
            </a:r>
            <a:r>
              <a:rPr lang="en-US" sz="2600" dirty="0" err="1">
                <a:solidFill>
                  <a:srgbClr val="000000"/>
                </a:solidFill>
              </a:rPr>
              <a:t>nhằm</a:t>
            </a:r>
            <a:r>
              <a:rPr lang="en-US" sz="2600" dirty="0">
                <a:solidFill>
                  <a:srgbClr val="000000"/>
                </a:solidFill>
              </a:rPr>
              <a:t> </a:t>
            </a:r>
            <a:r>
              <a:rPr lang="en-US" sz="2600" dirty="0" err="1">
                <a:solidFill>
                  <a:srgbClr val="000000"/>
                </a:solidFill>
              </a:rPr>
              <a:t>hiện</a:t>
            </a:r>
            <a:r>
              <a:rPr lang="en-US" sz="2600" dirty="0">
                <a:solidFill>
                  <a:srgbClr val="000000"/>
                </a:solidFill>
              </a:rPr>
              <a:t> </a:t>
            </a:r>
            <a:r>
              <a:rPr lang="en-US" sz="2600" dirty="0" err="1">
                <a:solidFill>
                  <a:srgbClr val="000000"/>
                </a:solidFill>
              </a:rPr>
              <a:t>thực</a:t>
            </a:r>
            <a:r>
              <a:rPr lang="en-US" sz="2600" dirty="0">
                <a:solidFill>
                  <a:srgbClr val="000000"/>
                </a:solidFill>
              </a:rPr>
              <a:t> </a:t>
            </a:r>
            <a:r>
              <a:rPr lang="en-US" sz="2600" dirty="0" err="1">
                <a:solidFill>
                  <a:srgbClr val="000000"/>
                </a:solidFill>
              </a:rPr>
              <a:t>hóa</a:t>
            </a:r>
            <a:r>
              <a:rPr lang="en-US" sz="2600" dirty="0">
                <a:solidFill>
                  <a:srgbClr val="000000"/>
                </a:solidFill>
              </a:rPr>
              <a:t> </a:t>
            </a:r>
            <a:r>
              <a:rPr lang="en-US" sz="2600" dirty="0" err="1">
                <a:solidFill>
                  <a:srgbClr val="000000"/>
                </a:solidFill>
              </a:rPr>
              <a:t>các</a:t>
            </a:r>
            <a:r>
              <a:rPr lang="en-US" sz="2600" dirty="0">
                <a:solidFill>
                  <a:srgbClr val="000000"/>
                </a:solidFill>
              </a:rPr>
              <a:t> </a:t>
            </a:r>
            <a:r>
              <a:rPr lang="en-US" sz="2600" dirty="0" err="1">
                <a:solidFill>
                  <a:srgbClr val="000000"/>
                </a:solidFill>
              </a:rPr>
              <a:t>đặc</a:t>
            </a:r>
            <a:r>
              <a:rPr lang="en-US" sz="2600" dirty="0">
                <a:solidFill>
                  <a:srgbClr val="000000"/>
                </a:solidFill>
              </a:rPr>
              <a:t> </a:t>
            </a:r>
            <a:r>
              <a:rPr lang="en-US" sz="2600" dirty="0" err="1">
                <a:solidFill>
                  <a:srgbClr val="000000"/>
                </a:solidFill>
              </a:rPr>
              <a:t>tả</a:t>
            </a:r>
            <a:r>
              <a:rPr lang="en-US" sz="2600" dirty="0">
                <a:solidFill>
                  <a:srgbClr val="000000"/>
                </a:solidFill>
              </a:rPr>
              <a:t> </a:t>
            </a:r>
            <a:r>
              <a:rPr lang="en-US" sz="2600" dirty="0" err="1">
                <a:solidFill>
                  <a:srgbClr val="000000"/>
                </a:solidFill>
              </a:rPr>
              <a:t>về</a:t>
            </a:r>
            <a:r>
              <a:rPr lang="en-US" sz="2600" dirty="0">
                <a:solidFill>
                  <a:srgbClr val="000000"/>
                </a:solidFill>
              </a:rPr>
              <a:t> </a:t>
            </a:r>
            <a:r>
              <a:rPr lang="en-US" sz="2600" dirty="0" err="1">
                <a:solidFill>
                  <a:srgbClr val="000000"/>
                </a:solidFill>
              </a:rPr>
              <a:t>kiến</a:t>
            </a:r>
            <a:r>
              <a:rPr lang="en-US" sz="2600" dirty="0">
                <a:solidFill>
                  <a:srgbClr val="000000"/>
                </a:solidFill>
              </a:rPr>
              <a:t> </a:t>
            </a:r>
            <a:r>
              <a:rPr lang="en-US" sz="2600" dirty="0" err="1">
                <a:solidFill>
                  <a:srgbClr val="000000"/>
                </a:solidFill>
              </a:rPr>
              <a:t>trúc</a:t>
            </a:r>
            <a:r>
              <a:rPr lang="en-US" sz="2600" dirty="0">
                <a:solidFill>
                  <a:srgbClr val="000000"/>
                </a:solidFill>
              </a:rPr>
              <a:t>.</a:t>
            </a:r>
            <a:endParaRPr lang="en-US" sz="2600" b="0" dirty="0">
              <a:solidFill>
                <a:srgbClr val="000000"/>
              </a:solidFill>
            </a:endParaRPr>
          </a:p>
        </p:txBody>
      </p:sp>
      <p:sp>
        <p:nvSpPr>
          <p:cNvPr id="3" name="Title 1"/>
          <p:cNvSpPr txBox="1"/>
          <p:nvPr/>
        </p:nvSpPr>
        <p:spPr>
          <a:xfrm>
            <a:off x="152400" y="319088"/>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sz="3400" dirty="0"/>
              <a:t>1.1 MÁY TÍNH VÀ PHÂN LOẠI MÁY T</a:t>
            </a:r>
            <a:r>
              <a:rPr lang="en-US" sz="3400" dirty="0"/>
              <a:t>Í</a:t>
            </a:r>
            <a:r>
              <a:rPr lang="vi-VN" sz="3400" dirty="0"/>
              <a:t>NH</a:t>
            </a:r>
            <a:endParaRPr lang="en-US" sz="3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wipe(left)">
                                      <p:cBhvr>
                                        <p:cTn id="3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4800" y="348584"/>
            <a:ext cx="8534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THANH GHI CON TRỎ DỮ LIỆU DP</a:t>
            </a:r>
            <a:endParaRPr lang="en-US" sz="300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2000250"/>
            <a:ext cx="77724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152400" y="1066800"/>
            <a:ext cx="8839200" cy="5410200"/>
          </a:xfrm>
        </p:spPr>
        <p:txBody>
          <a:bodyPr/>
          <a:lstStyle/>
          <a:p>
            <a:pPr>
              <a:lnSpc>
                <a:spcPct val="150000"/>
              </a:lnSpc>
              <a:spcBef>
                <a:spcPts val="0"/>
              </a:spcBef>
              <a:buClr>
                <a:schemeClr val="tx1"/>
              </a:buClr>
              <a:buFont typeface="Wingdings" panose="05000000000000000000" pitchFamily="2" charset="2"/>
              <a:buChar char="§"/>
            </a:pPr>
            <a:r>
              <a:rPr lang="vi-VN" b="0">
                <a:solidFill>
                  <a:srgbClr val="000000"/>
                </a:solidFill>
                <a:latin typeface="+mj-lt"/>
              </a:rPr>
              <a:t>Chứa địa chỉ của ngăn nhớ dữ liệu mà CPU muốn truy nhập</a:t>
            </a:r>
            <a:r>
              <a:rPr lang="en-US" b="0">
                <a:solidFill>
                  <a:srgbClr val="000000"/>
                </a:solidFill>
                <a:latin typeface="+mj-lt"/>
              </a:rPr>
              <a:t>.</a:t>
            </a:r>
            <a:endParaRPr lang="en-US" b="0">
              <a:solidFill>
                <a:srgbClr val="00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4800" y="348584"/>
            <a:ext cx="8534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NGĂN XẾP - STACK</a:t>
            </a:r>
            <a:endParaRPr lang="en-US" sz="3000"/>
          </a:p>
        </p:txBody>
      </p:sp>
      <p:sp>
        <p:nvSpPr>
          <p:cNvPr id="2" name="Content Placeholder 1"/>
          <p:cNvSpPr>
            <a:spLocks noGrp="1"/>
          </p:cNvSpPr>
          <p:nvPr>
            <p:ph idx="1"/>
          </p:nvPr>
        </p:nvSpPr>
        <p:spPr>
          <a:xfrm>
            <a:off x="152400" y="1219200"/>
            <a:ext cx="8839200" cy="5410200"/>
          </a:xfrm>
        </p:spPr>
        <p:txBody>
          <a:bodyPr/>
          <a:lstStyle/>
          <a:p>
            <a:pPr>
              <a:lnSpc>
                <a:spcPct val="150000"/>
              </a:lnSpc>
              <a:spcBef>
                <a:spcPts val="0"/>
              </a:spcBef>
              <a:buClr>
                <a:schemeClr val="tx1"/>
              </a:buClr>
              <a:buFont typeface="Wingdings" panose="05000000000000000000" pitchFamily="2" charset="2"/>
              <a:buChar char="§"/>
            </a:pPr>
            <a:r>
              <a:rPr lang="vi-VN" b="0">
                <a:solidFill>
                  <a:srgbClr val="000000"/>
                </a:solidFill>
                <a:latin typeface="+mj-lt"/>
              </a:rPr>
              <a:t>Là vùng nhớ có cấu trúc LIFO</a:t>
            </a:r>
            <a:r>
              <a:rPr lang="en-US" b="0">
                <a:solidFill>
                  <a:srgbClr val="000000"/>
                </a:solidFill>
                <a:latin typeface="+mj-lt"/>
              </a:rPr>
              <a:t> </a:t>
            </a:r>
            <a:r>
              <a:rPr lang="vi-VN" b="0">
                <a:solidFill>
                  <a:srgbClr val="000000"/>
                </a:solidFill>
                <a:latin typeface="+mj-lt"/>
              </a:rPr>
              <a:t>(Last In - First Out)</a:t>
            </a:r>
            <a:r>
              <a:rPr lang="en-US" b="0">
                <a:solidFill>
                  <a:srgbClr val="000000"/>
                </a:solidFill>
                <a:latin typeface="+mj-lt"/>
              </a:rPr>
              <a:t>.</a:t>
            </a:r>
            <a:endParaRPr lang="en-US"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b="0">
                <a:solidFill>
                  <a:srgbClr val="000000"/>
                </a:solidFill>
                <a:latin typeface="+mj-lt"/>
              </a:rPr>
              <a:t>Dùng để phục vụ cho các chương trình con</a:t>
            </a:r>
            <a:r>
              <a:rPr lang="en-US" b="0">
                <a:solidFill>
                  <a:srgbClr val="000000"/>
                </a:solidFill>
                <a:latin typeface="+mj-lt"/>
              </a:rPr>
              <a:t>.</a:t>
            </a:r>
            <a:endParaRPr lang="en-US"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b="0">
                <a:solidFill>
                  <a:srgbClr val="000000"/>
                </a:solidFill>
                <a:latin typeface="+mj-lt"/>
              </a:rPr>
              <a:t>Đáy ngăn xếp là một ngăn nhớ xác định</a:t>
            </a:r>
            <a:r>
              <a:rPr lang="en-US" b="0">
                <a:solidFill>
                  <a:srgbClr val="000000"/>
                </a:solidFill>
                <a:latin typeface="+mj-lt"/>
              </a:rPr>
              <a:t>.</a:t>
            </a:r>
            <a:endParaRPr lang="en-US"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b="0">
                <a:solidFill>
                  <a:srgbClr val="000000"/>
                </a:solidFill>
                <a:latin typeface="+mj-lt"/>
              </a:rPr>
              <a:t>Đỉnh ngăn xếp là thông tin nằm ở vị trí</a:t>
            </a:r>
            <a:r>
              <a:rPr lang="en-US" b="0">
                <a:solidFill>
                  <a:srgbClr val="000000"/>
                </a:solidFill>
                <a:latin typeface="+mj-lt"/>
              </a:rPr>
              <a:t> </a:t>
            </a:r>
            <a:r>
              <a:rPr lang="vi-VN" b="0">
                <a:solidFill>
                  <a:srgbClr val="000000"/>
                </a:solidFill>
                <a:latin typeface="+mj-lt"/>
              </a:rPr>
              <a:t>trên cùng trong ngăn xếp</a:t>
            </a:r>
            <a:r>
              <a:rPr lang="en-US" b="0">
                <a:solidFill>
                  <a:srgbClr val="000000"/>
                </a:solidFill>
                <a:latin typeface="+mj-lt"/>
              </a:rPr>
              <a:t>.</a:t>
            </a:r>
            <a:endParaRPr lang="vi-VN"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b="0">
                <a:solidFill>
                  <a:srgbClr val="000000"/>
                </a:solidFill>
                <a:latin typeface="+mj-lt"/>
              </a:rPr>
              <a:t>Đỉnh ngăn xếp có thể bị thay đổi.</a:t>
            </a:r>
            <a:endParaRPr lang="en-US" b="0">
              <a:solidFill>
                <a:srgbClr val="00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4800" y="348584"/>
            <a:ext cx="8534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CON TRỎ NGĂN XẾP SP</a:t>
            </a:r>
            <a:endParaRPr lang="en-US" sz="300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1496" y="2133600"/>
            <a:ext cx="442199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152400" y="1066800"/>
            <a:ext cx="8991600" cy="5410200"/>
          </a:xfrm>
        </p:spPr>
        <p:txBody>
          <a:bodyPr/>
          <a:lstStyle/>
          <a:p>
            <a:pPr>
              <a:lnSpc>
                <a:spcPct val="150000"/>
              </a:lnSpc>
              <a:spcBef>
                <a:spcPts val="0"/>
              </a:spcBef>
              <a:buClr>
                <a:schemeClr val="tx1"/>
              </a:buClr>
              <a:buFont typeface="Wingdings" panose="05000000000000000000" pitchFamily="2" charset="2"/>
              <a:buChar char="§"/>
            </a:pPr>
            <a:r>
              <a:rPr lang="vi-VN" sz="2600" b="0">
                <a:solidFill>
                  <a:srgbClr val="000000"/>
                </a:solidFill>
                <a:latin typeface="+mj-lt"/>
              </a:rPr>
              <a:t>Chứa địa chỉ của ngăn nhớ đỉnh ngăn xếp</a:t>
            </a:r>
            <a:r>
              <a:rPr lang="en-US" sz="2600" b="0">
                <a:solidFill>
                  <a:srgbClr val="000000"/>
                </a:solidFill>
                <a:latin typeface="+mj-lt"/>
              </a:rPr>
              <a:t>.</a:t>
            </a:r>
            <a:endParaRPr lang="vi-VN" sz="2600" b="0">
              <a:solidFill>
                <a:srgbClr val="000000"/>
              </a:solidFill>
              <a:latin typeface="+mj-lt"/>
            </a:endParaRPr>
          </a:p>
          <a:p>
            <a:pPr>
              <a:lnSpc>
                <a:spcPct val="150000"/>
              </a:lnSpc>
              <a:spcBef>
                <a:spcPts val="0"/>
              </a:spcBef>
              <a:buClr>
                <a:schemeClr val="tx1"/>
              </a:buClr>
              <a:buFont typeface="Wingdings" panose="05000000000000000000" pitchFamily="2" charset="2"/>
              <a:buChar char="§"/>
            </a:pPr>
            <a:r>
              <a:rPr lang="vi-VN" sz="2600" b="0">
                <a:solidFill>
                  <a:srgbClr val="000000"/>
                </a:solidFill>
                <a:latin typeface="+mj-lt"/>
              </a:rPr>
              <a:t>Khi cất một thông tin vào ngăn xếp:</a:t>
            </a:r>
            <a:endParaRPr lang="vi-VN" sz="2600" b="0">
              <a:solidFill>
                <a:srgbClr val="000000"/>
              </a:solidFill>
              <a:latin typeface="+mj-lt"/>
            </a:endParaRPr>
          </a:p>
          <a:p>
            <a:pPr lvl="1">
              <a:lnSpc>
                <a:spcPct val="150000"/>
              </a:lnSpc>
              <a:spcBef>
                <a:spcPts val="0"/>
              </a:spcBef>
              <a:buClr>
                <a:schemeClr val="tx1"/>
              </a:buClr>
              <a:buFont typeface="Arial" panose="020B0604020202020204" pitchFamily="34" charset="0"/>
              <a:buChar char="–"/>
            </a:pPr>
            <a:r>
              <a:rPr lang="vi-VN" sz="2600" b="0">
                <a:solidFill>
                  <a:srgbClr val="000000"/>
                </a:solidFill>
              </a:rPr>
              <a:t>Nội dung của SP tự động tăng</a:t>
            </a:r>
            <a:r>
              <a:rPr lang="en-US" sz="2600" b="0">
                <a:solidFill>
                  <a:srgbClr val="000000"/>
                </a:solidFill>
              </a:rPr>
              <a:t>.</a:t>
            </a:r>
            <a:endParaRPr lang="en-US" sz="2600" b="0">
              <a:solidFill>
                <a:srgbClr val="000000"/>
              </a:solidFill>
            </a:endParaRPr>
          </a:p>
          <a:p>
            <a:pPr lvl="1">
              <a:lnSpc>
                <a:spcPct val="150000"/>
              </a:lnSpc>
              <a:spcBef>
                <a:spcPts val="0"/>
              </a:spcBef>
              <a:buClr>
                <a:schemeClr val="tx1"/>
              </a:buClr>
              <a:buFont typeface="Arial" panose="020B0604020202020204" pitchFamily="34" charset="0"/>
              <a:buChar char="–"/>
            </a:pPr>
            <a:r>
              <a:rPr lang="vi-VN" sz="2600" b="0">
                <a:solidFill>
                  <a:srgbClr val="000000"/>
                </a:solidFill>
              </a:rPr>
              <a:t>Thông tin được cất vào ngăn nhớ </a:t>
            </a:r>
            <a:endParaRPr lang="en-US" sz="2600" b="0">
              <a:solidFill>
                <a:srgbClr val="000000"/>
              </a:solidFill>
            </a:endParaRPr>
          </a:p>
          <a:p>
            <a:pPr marL="457200" lvl="1" indent="0">
              <a:lnSpc>
                <a:spcPct val="150000"/>
              </a:lnSpc>
              <a:spcBef>
                <a:spcPts val="0"/>
              </a:spcBef>
              <a:buClr>
                <a:schemeClr val="tx1"/>
              </a:buClr>
              <a:buNone/>
            </a:pPr>
            <a:r>
              <a:rPr lang="vi-VN" sz="2600" b="0">
                <a:solidFill>
                  <a:srgbClr val="000000"/>
                </a:solidFill>
              </a:rPr>
              <a:t>được trỏ bởi SP</a:t>
            </a:r>
            <a:r>
              <a:rPr lang="en-US" sz="2600" b="0">
                <a:solidFill>
                  <a:srgbClr val="000000"/>
                </a:solidFill>
              </a:rPr>
              <a:t>.</a:t>
            </a:r>
            <a:endParaRPr lang="vi-VN" sz="2600" b="0">
              <a:solidFill>
                <a:srgbClr val="000000"/>
              </a:solidFill>
            </a:endParaRPr>
          </a:p>
          <a:p>
            <a:pPr>
              <a:lnSpc>
                <a:spcPct val="150000"/>
              </a:lnSpc>
              <a:spcBef>
                <a:spcPts val="0"/>
              </a:spcBef>
              <a:buClr>
                <a:schemeClr val="tx1"/>
              </a:buClr>
              <a:buFont typeface="Wingdings" panose="05000000000000000000" pitchFamily="2" charset="2"/>
              <a:buChar char="§"/>
            </a:pPr>
            <a:r>
              <a:rPr lang="vi-VN" sz="2600" b="0">
                <a:solidFill>
                  <a:srgbClr val="000000"/>
                </a:solidFill>
                <a:latin typeface="+mj-lt"/>
              </a:rPr>
              <a:t>Khi lấy một thông tin ra khỏi ngăn xếp:</a:t>
            </a:r>
            <a:endParaRPr lang="vi-VN" sz="2600" b="0">
              <a:solidFill>
                <a:srgbClr val="000000"/>
              </a:solidFill>
              <a:latin typeface="+mj-lt"/>
            </a:endParaRPr>
          </a:p>
          <a:p>
            <a:pPr lvl="1">
              <a:lnSpc>
                <a:spcPct val="150000"/>
              </a:lnSpc>
              <a:spcBef>
                <a:spcPts val="0"/>
              </a:spcBef>
              <a:buClr>
                <a:schemeClr val="tx1"/>
              </a:buClr>
              <a:buFont typeface="Arial" panose="020B0604020202020204" pitchFamily="34" charset="0"/>
              <a:buChar char="–"/>
            </a:pPr>
            <a:r>
              <a:rPr lang="en-US" sz="2600">
                <a:solidFill>
                  <a:srgbClr val="000000"/>
                </a:solidFill>
              </a:rPr>
              <a:t>Đ</a:t>
            </a:r>
            <a:r>
              <a:rPr lang="vi-VN" sz="2600">
                <a:solidFill>
                  <a:srgbClr val="000000"/>
                </a:solidFill>
              </a:rPr>
              <a:t>ược đọc từ ngăn nhớ trỏ bởi SP</a:t>
            </a:r>
            <a:r>
              <a:rPr lang="en-US" sz="2600">
                <a:solidFill>
                  <a:srgbClr val="000000"/>
                </a:solidFill>
              </a:rPr>
              <a:t>.</a:t>
            </a:r>
            <a:endParaRPr lang="en-US" sz="2600">
              <a:solidFill>
                <a:srgbClr val="000000"/>
              </a:solidFill>
            </a:endParaRPr>
          </a:p>
          <a:p>
            <a:pPr lvl="1">
              <a:lnSpc>
                <a:spcPct val="150000"/>
              </a:lnSpc>
              <a:spcBef>
                <a:spcPts val="0"/>
              </a:spcBef>
              <a:buClr>
                <a:schemeClr val="tx1"/>
              </a:buClr>
              <a:buFont typeface="Arial" panose="020B0604020202020204" pitchFamily="34" charset="0"/>
              <a:buChar char="–"/>
            </a:pPr>
            <a:r>
              <a:rPr lang="vi-VN" sz="2600" b="0">
                <a:solidFill>
                  <a:srgbClr val="000000"/>
                </a:solidFill>
              </a:rPr>
              <a:t>Nội dung của SP tự động giảm</a:t>
            </a:r>
            <a:r>
              <a:rPr lang="en-US" sz="2600" b="0">
                <a:solidFill>
                  <a:srgbClr val="000000"/>
                </a:solidFill>
              </a:rPr>
              <a:t>.</a:t>
            </a:r>
            <a:endParaRPr lang="en-US" sz="2600" b="0">
              <a:solidFill>
                <a:srgbClr val="000000"/>
              </a:solidFill>
            </a:endParaRPr>
          </a:p>
          <a:p>
            <a:pPr>
              <a:lnSpc>
                <a:spcPct val="150000"/>
              </a:lnSpc>
              <a:spcBef>
                <a:spcPts val="0"/>
              </a:spcBef>
              <a:buClr>
                <a:schemeClr val="tx1"/>
              </a:buClr>
              <a:buFont typeface="Wingdings" panose="05000000000000000000" pitchFamily="2" charset="2"/>
              <a:buChar char="§"/>
            </a:pPr>
            <a:r>
              <a:rPr lang="en-US" sz="2600" b="0">
                <a:solidFill>
                  <a:srgbClr val="000000"/>
                </a:solidFill>
                <a:latin typeface="+mj-lt"/>
              </a:rPr>
              <a:t>Khi ngăn xếp rỗng, SP trỏ vào đáy.</a:t>
            </a:r>
            <a:endParaRPr lang="en-US" sz="2600" b="0">
              <a:solidFill>
                <a:srgbClr val="00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170"/>
                                        </p:tgtEl>
                                        <p:attrNameLst>
                                          <p:attrName>style.visibility</p:attrName>
                                        </p:attrNameLst>
                                      </p:cBhvr>
                                      <p:to>
                                        <p:strVal val="visible"/>
                                      </p:to>
                                    </p:set>
                                    <p:animEffect transition="in" filter="fade">
                                      <p:cBhvr>
                                        <p:cTn id="4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348584"/>
            <a:ext cx="8534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THANH GHI CƠ SỞ VÀ THANH GHI CHỈ SỐ</a:t>
            </a:r>
            <a:endParaRPr lang="en-US" sz="300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923" y="2773680"/>
            <a:ext cx="5831877" cy="347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76200" y="1219200"/>
            <a:ext cx="8991600" cy="5410200"/>
          </a:xfrm>
        </p:spPr>
        <p:txBody>
          <a:bodyPr/>
          <a:lstStyle/>
          <a:p>
            <a:pPr>
              <a:lnSpc>
                <a:spcPct val="130000"/>
              </a:lnSpc>
              <a:spcBef>
                <a:spcPts val="0"/>
              </a:spcBef>
              <a:buClr>
                <a:schemeClr val="tx1"/>
              </a:buClr>
              <a:buFont typeface="Wingdings" panose="05000000000000000000" pitchFamily="2" charset="2"/>
              <a:buChar char="§"/>
            </a:pPr>
            <a:r>
              <a:rPr lang="vi-VN" b="0">
                <a:solidFill>
                  <a:srgbClr val="000000"/>
                </a:solidFill>
                <a:latin typeface="+mj-lt"/>
              </a:rPr>
              <a:t>Thanh ghi cơ sở chứa địa chỉ của ngăn nhớ cơ sở</a:t>
            </a:r>
            <a:r>
              <a:rPr lang="en-US" b="0">
                <a:solidFill>
                  <a:srgbClr val="000000"/>
                </a:solidFill>
                <a:latin typeface="+mj-lt"/>
              </a:rPr>
              <a:t> </a:t>
            </a:r>
            <a:r>
              <a:rPr lang="vi-VN" b="0">
                <a:solidFill>
                  <a:srgbClr val="000000"/>
                </a:solidFill>
                <a:latin typeface="+mj-lt"/>
              </a:rPr>
              <a:t>(địa chỉ cơ sở)</a:t>
            </a:r>
            <a:r>
              <a:rPr lang="en-US" b="0">
                <a:solidFill>
                  <a:srgbClr val="000000"/>
                </a:solidFill>
                <a:latin typeface="+mj-lt"/>
              </a:rPr>
              <a:t>.</a:t>
            </a:r>
            <a:endParaRPr lang="vi-VN"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b="0">
                <a:solidFill>
                  <a:srgbClr val="000000"/>
                </a:solidFill>
                <a:latin typeface="+mj-lt"/>
              </a:rPr>
              <a:t>Thanh ghi chỉ số chứa độ lệch</a:t>
            </a:r>
            <a:r>
              <a:rPr lang="en-US" b="0">
                <a:solidFill>
                  <a:srgbClr val="000000"/>
                </a:solidFill>
                <a:latin typeface="+mj-lt"/>
              </a:rPr>
              <a:t> </a:t>
            </a:r>
            <a:r>
              <a:rPr lang="vi-VN" b="0">
                <a:solidFill>
                  <a:srgbClr val="000000"/>
                </a:solidFill>
                <a:latin typeface="+mj-lt"/>
              </a:rPr>
              <a:t>địa chỉ giữa ngăn </a:t>
            </a:r>
            <a:r>
              <a:rPr lang="en-US" b="0">
                <a:solidFill>
                  <a:srgbClr val="000000"/>
                </a:solidFill>
                <a:latin typeface="+mj-lt"/>
              </a:rPr>
              <a:t>n</a:t>
            </a:r>
            <a:r>
              <a:rPr lang="vi-VN" b="0">
                <a:solidFill>
                  <a:srgbClr val="000000"/>
                </a:solidFill>
                <a:latin typeface="+mj-lt"/>
              </a:rPr>
              <a:t>hớ</a:t>
            </a:r>
            <a:r>
              <a:rPr lang="en-US" b="0">
                <a:solidFill>
                  <a:srgbClr val="000000"/>
                </a:solidFill>
                <a:latin typeface="+mj-lt"/>
              </a:rPr>
              <a:t> </a:t>
            </a:r>
            <a:r>
              <a:rPr lang="vi-VN" b="0">
                <a:solidFill>
                  <a:srgbClr val="000000"/>
                </a:solidFill>
                <a:latin typeface="+mj-lt"/>
              </a:rPr>
              <a:t>mà CPU cần truy nhập</a:t>
            </a:r>
            <a:r>
              <a:rPr lang="en-US" b="0">
                <a:solidFill>
                  <a:srgbClr val="000000"/>
                </a:solidFill>
                <a:latin typeface="+mj-lt"/>
              </a:rPr>
              <a:t> </a:t>
            </a:r>
            <a:r>
              <a:rPr lang="vi-VN" b="0">
                <a:solidFill>
                  <a:srgbClr val="000000"/>
                </a:solidFill>
                <a:latin typeface="+mj-lt"/>
              </a:rPr>
              <a:t>so với </a:t>
            </a:r>
            <a:endParaRPr lang="en-US" b="0">
              <a:solidFill>
                <a:srgbClr val="000000"/>
              </a:solidFill>
              <a:latin typeface="+mj-lt"/>
            </a:endParaRPr>
          </a:p>
          <a:p>
            <a:pPr marL="0" indent="0">
              <a:lnSpc>
                <a:spcPct val="130000"/>
              </a:lnSpc>
              <a:spcBef>
                <a:spcPts val="0"/>
              </a:spcBef>
              <a:buClr>
                <a:schemeClr val="tx1"/>
              </a:buClr>
              <a:buNone/>
            </a:pPr>
            <a:r>
              <a:rPr lang="en-US" b="0">
                <a:solidFill>
                  <a:srgbClr val="000000"/>
                </a:solidFill>
                <a:latin typeface="+mj-lt"/>
              </a:rPr>
              <a:t>   </a:t>
            </a:r>
            <a:r>
              <a:rPr lang="vi-VN" b="0">
                <a:solidFill>
                  <a:srgbClr val="000000"/>
                </a:solidFill>
                <a:latin typeface="+mj-lt"/>
              </a:rPr>
              <a:t>ngăn nhớ cơ sở</a:t>
            </a:r>
            <a:r>
              <a:rPr lang="en-US" b="0">
                <a:solidFill>
                  <a:srgbClr val="000000"/>
                </a:solidFill>
                <a:latin typeface="+mj-lt"/>
              </a:rPr>
              <a:t>.</a:t>
            </a:r>
            <a:endParaRPr lang="vi-VN" b="0">
              <a:solidFill>
                <a:srgbClr val="000000"/>
              </a:solidFill>
              <a:latin typeface="+mj-lt"/>
            </a:endParaRPr>
          </a:p>
          <a:p>
            <a:pPr>
              <a:lnSpc>
                <a:spcPct val="130000"/>
              </a:lnSpc>
              <a:spcBef>
                <a:spcPts val="0"/>
              </a:spcBef>
              <a:buClr>
                <a:schemeClr val="tx1"/>
              </a:buClr>
              <a:buFont typeface="Wingdings" panose="05000000000000000000" pitchFamily="2" charset="2"/>
              <a:buChar char="§"/>
            </a:pPr>
            <a:endParaRPr lang="en-US" b="0">
              <a:solidFill>
                <a:srgbClr val="000000"/>
              </a:solidFill>
              <a:latin typeface="+mj-lt"/>
            </a:endParaRPr>
          </a:p>
          <a:p>
            <a:pPr>
              <a:lnSpc>
                <a:spcPct val="130000"/>
              </a:lnSpc>
              <a:spcBef>
                <a:spcPts val="0"/>
              </a:spcBef>
              <a:buClr>
                <a:schemeClr val="tx1"/>
              </a:buClr>
              <a:buFont typeface="Wingdings" panose="05000000000000000000" pitchFamily="2" charset="2"/>
              <a:buChar char="§"/>
            </a:pPr>
            <a:endParaRPr lang="en-US"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b="0">
                <a:solidFill>
                  <a:srgbClr val="000000"/>
                </a:solidFill>
                <a:latin typeface="+mj-lt"/>
              </a:rPr>
              <a:t>Địa chỉ của ngăn nhớ cần truy nhập:</a:t>
            </a:r>
            <a:endParaRPr lang="vi-VN" b="0">
              <a:solidFill>
                <a:srgbClr val="000000"/>
              </a:solidFill>
              <a:latin typeface="+mj-lt"/>
            </a:endParaRPr>
          </a:p>
          <a:p>
            <a:pPr marL="0" indent="0">
              <a:lnSpc>
                <a:spcPct val="130000"/>
              </a:lnSpc>
              <a:spcBef>
                <a:spcPts val="0"/>
              </a:spcBef>
              <a:buClr>
                <a:schemeClr val="tx1"/>
              </a:buClr>
              <a:buNone/>
            </a:pPr>
            <a:r>
              <a:rPr lang="en-US" b="0">
                <a:solidFill>
                  <a:srgbClr val="000000"/>
                </a:solidFill>
                <a:latin typeface="+mj-lt"/>
              </a:rPr>
              <a:t>	</a:t>
            </a:r>
            <a:r>
              <a:rPr lang="vi-VN" b="0">
                <a:solidFill>
                  <a:srgbClr val="000000"/>
                </a:solidFill>
                <a:latin typeface="+mj-lt"/>
              </a:rPr>
              <a:t>= địa</a:t>
            </a:r>
            <a:r>
              <a:rPr lang="en-US" b="0">
                <a:solidFill>
                  <a:srgbClr val="000000"/>
                </a:solidFill>
                <a:latin typeface="+mj-lt"/>
              </a:rPr>
              <a:t> </a:t>
            </a:r>
            <a:r>
              <a:rPr lang="vi-VN" b="0">
                <a:solidFill>
                  <a:srgbClr val="000000"/>
                </a:solidFill>
                <a:latin typeface="+mj-lt"/>
              </a:rPr>
              <a:t>chỉ cơsở + chỉ số</a:t>
            </a:r>
            <a:endParaRPr lang="en-US" b="0">
              <a:solidFill>
                <a:srgbClr val="00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194"/>
                                        </p:tgtEl>
                                        <p:attrNameLst>
                                          <p:attrName>style.visibility</p:attrName>
                                        </p:attrNameLst>
                                      </p:cBhvr>
                                      <p:to>
                                        <p:strVal val="visible"/>
                                      </p:to>
                                    </p:set>
                                    <p:animEffect transition="in" filter="fade">
                                      <p:cBhvr>
                                        <p:cTn id="28"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THANH GHI DỮ LIỆU, THANH GHI TRẠNG THÁI</a:t>
            </a:r>
            <a:endParaRPr lang="en-US" sz="3000"/>
          </a:p>
        </p:txBody>
      </p:sp>
      <p:sp>
        <p:nvSpPr>
          <p:cNvPr id="2" name="Content Placeholder 1"/>
          <p:cNvSpPr>
            <a:spLocks noGrp="1"/>
          </p:cNvSpPr>
          <p:nvPr>
            <p:ph idx="1"/>
          </p:nvPr>
        </p:nvSpPr>
        <p:spPr>
          <a:xfrm>
            <a:off x="76200" y="1066800"/>
            <a:ext cx="9067800" cy="5410200"/>
          </a:xfrm>
        </p:spPr>
        <p:txBody>
          <a:bodyPr/>
          <a:lstStyle/>
          <a:p>
            <a:pPr>
              <a:lnSpc>
                <a:spcPct val="130000"/>
              </a:lnSpc>
              <a:spcBef>
                <a:spcPts val="0"/>
              </a:spcBef>
              <a:buClr>
                <a:schemeClr val="tx1"/>
              </a:buClr>
              <a:buFont typeface="Wingdings" panose="05000000000000000000" pitchFamily="2" charset="2"/>
              <a:buChar char="§"/>
            </a:pPr>
            <a:r>
              <a:rPr lang="vi-VN" b="0">
                <a:solidFill>
                  <a:srgbClr val="000000"/>
                </a:solidFill>
                <a:latin typeface="+mj-lt"/>
              </a:rPr>
              <a:t>Thanh ghi dữ liệu:</a:t>
            </a:r>
            <a:endParaRPr lang="vi-VN" b="0">
              <a:solidFill>
                <a:srgbClr val="000000"/>
              </a:solidFill>
              <a:latin typeface="+mj-lt"/>
            </a:endParaRPr>
          </a:p>
          <a:p>
            <a:pPr lvl="1">
              <a:lnSpc>
                <a:spcPct val="130000"/>
              </a:lnSpc>
              <a:spcBef>
                <a:spcPts val="0"/>
              </a:spcBef>
              <a:buClr>
                <a:schemeClr val="tx1"/>
              </a:buClr>
              <a:buFont typeface="Arial" panose="020B0604020202020204" pitchFamily="34" charset="0"/>
              <a:buChar char="–"/>
            </a:pPr>
            <a:r>
              <a:rPr lang="vi-VN" b="0">
                <a:solidFill>
                  <a:srgbClr val="000000"/>
                </a:solidFill>
                <a:latin typeface="+mj-lt"/>
              </a:rPr>
              <a:t>Chứa các dữ liệu tạm thời hoặc kết quả trung gian</a:t>
            </a:r>
            <a:r>
              <a:rPr lang="en-US" b="0">
                <a:solidFill>
                  <a:srgbClr val="000000"/>
                </a:solidFill>
                <a:latin typeface="+mj-lt"/>
              </a:rPr>
              <a:t>.</a:t>
            </a:r>
            <a:endParaRPr lang="vi-VN" b="0">
              <a:solidFill>
                <a:srgbClr val="000000"/>
              </a:solidFill>
              <a:latin typeface="+mj-lt"/>
            </a:endParaRPr>
          </a:p>
          <a:p>
            <a:pPr lvl="1">
              <a:lnSpc>
                <a:spcPct val="130000"/>
              </a:lnSpc>
              <a:spcBef>
                <a:spcPts val="0"/>
              </a:spcBef>
              <a:buClr>
                <a:schemeClr val="tx1"/>
              </a:buClr>
              <a:buFont typeface="Arial" panose="020B0604020202020204" pitchFamily="34" charset="0"/>
              <a:buChar char="–"/>
            </a:pPr>
            <a:r>
              <a:rPr lang="vi-VN" b="0">
                <a:solidFill>
                  <a:srgbClr val="000000"/>
                </a:solidFill>
                <a:latin typeface="+mj-lt"/>
              </a:rPr>
              <a:t>Cần có nhiều thanh ghi dữ liệu</a:t>
            </a:r>
            <a:r>
              <a:rPr lang="en-US" b="0">
                <a:solidFill>
                  <a:srgbClr val="000000"/>
                </a:solidFill>
                <a:latin typeface="+mj-lt"/>
              </a:rPr>
              <a:t>.</a:t>
            </a:r>
            <a:endParaRPr lang="vi-VN" b="0">
              <a:solidFill>
                <a:srgbClr val="000000"/>
              </a:solidFill>
              <a:latin typeface="+mj-lt"/>
            </a:endParaRPr>
          </a:p>
          <a:p>
            <a:pPr lvl="1">
              <a:lnSpc>
                <a:spcPct val="130000"/>
              </a:lnSpc>
              <a:spcBef>
                <a:spcPts val="0"/>
              </a:spcBef>
              <a:buClr>
                <a:schemeClr val="tx1"/>
              </a:buClr>
              <a:buFont typeface="Arial" panose="020B0604020202020204" pitchFamily="34" charset="0"/>
              <a:buChar char="–"/>
            </a:pPr>
            <a:r>
              <a:rPr lang="vi-VN" b="0">
                <a:solidFill>
                  <a:srgbClr val="000000"/>
                </a:solidFill>
                <a:latin typeface="+mj-lt"/>
              </a:rPr>
              <a:t>Các thanh ghi số nguyên: 8, 16, 32, 64 bit</a:t>
            </a:r>
            <a:r>
              <a:rPr lang="en-US" b="0">
                <a:solidFill>
                  <a:srgbClr val="000000"/>
                </a:solidFill>
                <a:latin typeface="+mj-lt"/>
              </a:rPr>
              <a:t>.</a:t>
            </a:r>
            <a:endParaRPr lang="vi-VN" b="0">
              <a:solidFill>
                <a:srgbClr val="000000"/>
              </a:solidFill>
              <a:latin typeface="+mj-lt"/>
            </a:endParaRPr>
          </a:p>
          <a:p>
            <a:pPr lvl="1">
              <a:lnSpc>
                <a:spcPct val="130000"/>
              </a:lnSpc>
              <a:spcBef>
                <a:spcPts val="0"/>
              </a:spcBef>
              <a:buClr>
                <a:schemeClr val="tx1"/>
              </a:buClr>
              <a:buFont typeface="Arial" panose="020B0604020202020204" pitchFamily="34" charset="0"/>
              <a:buChar char="–"/>
            </a:pPr>
            <a:r>
              <a:rPr lang="vi-VN" b="0">
                <a:solidFill>
                  <a:srgbClr val="000000"/>
                </a:solidFill>
                <a:latin typeface="+mj-lt"/>
              </a:rPr>
              <a:t>Các thanh ghi số dấu phẩy động</a:t>
            </a:r>
            <a:r>
              <a:rPr lang="en-US" b="0">
                <a:solidFill>
                  <a:srgbClr val="000000"/>
                </a:solidFill>
                <a:latin typeface="+mj-lt"/>
              </a:rPr>
              <a:t>.</a:t>
            </a:r>
            <a:endParaRPr lang="vi-VN" b="0">
              <a:solidFill>
                <a:srgbClr val="000000"/>
              </a:solidFill>
              <a:latin typeface="+mj-lt"/>
            </a:endParaRPr>
          </a:p>
          <a:p>
            <a:pPr>
              <a:lnSpc>
                <a:spcPct val="130000"/>
              </a:lnSpc>
              <a:spcBef>
                <a:spcPts val="0"/>
              </a:spcBef>
              <a:buClr>
                <a:schemeClr val="tx1"/>
              </a:buClr>
              <a:buFont typeface="Wingdings" panose="05000000000000000000" pitchFamily="2" charset="2"/>
              <a:buChar char="§"/>
            </a:pPr>
            <a:r>
              <a:rPr lang="vi-VN" b="0">
                <a:solidFill>
                  <a:srgbClr val="000000"/>
                </a:solidFill>
                <a:latin typeface="+mj-lt"/>
              </a:rPr>
              <a:t>Thanh ghi trạng thái (Status Register)</a:t>
            </a:r>
            <a:r>
              <a:rPr lang="en-US" b="0">
                <a:solidFill>
                  <a:srgbClr val="000000"/>
                </a:solidFill>
                <a:latin typeface="+mj-lt"/>
              </a:rPr>
              <a:t>:</a:t>
            </a:r>
            <a:endParaRPr lang="vi-VN" b="0">
              <a:solidFill>
                <a:srgbClr val="000000"/>
              </a:solidFill>
              <a:latin typeface="+mj-lt"/>
            </a:endParaRPr>
          </a:p>
          <a:p>
            <a:pPr lvl="1">
              <a:lnSpc>
                <a:spcPct val="130000"/>
              </a:lnSpc>
              <a:spcBef>
                <a:spcPts val="0"/>
              </a:spcBef>
              <a:buClr>
                <a:schemeClr val="tx1"/>
              </a:buClr>
              <a:buFont typeface="Arial" panose="020B0604020202020204" pitchFamily="34" charset="0"/>
              <a:buChar char="–"/>
            </a:pPr>
            <a:r>
              <a:rPr lang="vi-VN" b="0">
                <a:solidFill>
                  <a:srgbClr val="000000"/>
                </a:solidFill>
                <a:latin typeface="+mj-lt"/>
              </a:rPr>
              <a:t>Còn gọi là thanh ghi cờ (Flag Register)</a:t>
            </a:r>
            <a:r>
              <a:rPr lang="en-US" b="0">
                <a:solidFill>
                  <a:srgbClr val="000000"/>
                </a:solidFill>
                <a:latin typeface="+mj-lt"/>
              </a:rPr>
              <a:t>.</a:t>
            </a:r>
            <a:endParaRPr lang="vi-VN" b="0">
              <a:solidFill>
                <a:srgbClr val="000000"/>
              </a:solidFill>
              <a:latin typeface="+mj-lt"/>
            </a:endParaRPr>
          </a:p>
          <a:p>
            <a:pPr lvl="1">
              <a:lnSpc>
                <a:spcPct val="130000"/>
              </a:lnSpc>
              <a:spcBef>
                <a:spcPts val="0"/>
              </a:spcBef>
              <a:buClr>
                <a:schemeClr val="tx1"/>
              </a:buClr>
              <a:buFont typeface="Arial" panose="020B0604020202020204" pitchFamily="34" charset="0"/>
              <a:buChar char="–"/>
            </a:pPr>
            <a:r>
              <a:rPr lang="vi-VN" b="0">
                <a:solidFill>
                  <a:srgbClr val="000000"/>
                </a:solidFill>
                <a:latin typeface="+mj-lt"/>
              </a:rPr>
              <a:t>Chứa các thông tin trạng thái của CPU</a:t>
            </a:r>
            <a:r>
              <a:rPr lang="en-US" b="0">
                <a:solidFill>
                  <a:srgbClr val="000000"/>
                </a:solidFill>
                <a:latin typeface="+mj-lt"/>
              </a:rPr>
              <a:t>.</a:t>
            </a:r>
            <a:endParaRPr lang="vi-VN" b="0">
              <a:solidFill>
                <a:srgbClr val="000000"/>
              </a:solidFill>
              <a:latin typeface="+mj-lt"/>
            </a:endParaRPr>
          </a:p>
          <a:p>
            <a:pPr lvl="2">
              <a:lnSpc>
                <a:spcPct val="130000"/>
              </a:lnSpc>
              <a:spcBef>
                <a:spcPts val="0"/>
              </a:spcBef>
              <a:buFont typeface="Wingdings" panose="05000000000000000000" pitchFamily="2" charset="2"/>
              <a:buChar char="Ø"/>
            </a:pPr>
            <a:r>
              <a:rPr lang="vi-VN" b="0">
                <a:solidFill>
                  <a:srgbClr val="000000"/>
                </a:solidFill>
                <a:latin typeface="+mj-lt"/>
              </a:rPr>
              <a:t> </a:t>
            </a:r>
            <a:r>
              <a:rPr lang="en-US" b="0">
                <a:solidFill>
                  <a:srgbClr val="000000"/>
                </a:solidFill>
                <a:latin typeface="+mj-lt"/>
              </a:rPr>
              <a:t>C</a:t>
            </a:r>
            <a:r>
              <a:rPr lang="vi-VN" b="0">
                <a:solidFill>
                  <a:srgbClr val="000000"/>
                </a:solidFill>
                <a:latin typeface="+mj-lt"/>
              </a:rPr>
              <a:t>ờ phép toán: báo hiệu trạng của kết quả phép toán</a:t>
            </a:r>
            <a:r>
              <a:rPr lang="en-US" b="0">
                <a:solidFill>
                  <a:srgbClr val="000000"/>
                </a:solidFill>
                <a:latin typeface="+mj-lt"/>
              </a:rPr>
              <a:t>.</a:t>
            </a:r>
            <a:endParaRPr lang="en-US" b="0">
              <a:solidFill>
                <a:srgbClr val="000000"/>
              </a:solidFill>
              <a:latin typeface="+mj-lt"/>
            </a:endParaRPr>
          </a:p>
          <a:p>
            <a:pPr lvl="2">
              <a:lnSpc>
                <a:spcPct val="130000"/>
              </a:lnSpc>
              <a:spcBef>
                <a:spcPts val="0"/>
              </a:spcBef>
              <a:buFont typeface="Wingdings" panose="05000000000000000000" pitchFamily="2" charset="2"/>
              <a:buChar char="Ø"/>
            </a:pPr>
            <a:r>
              <a:rPr lang="en-US" b="0">
                <a:solidFill>
                  <a:srgbClr val="000000"/>
                </a:solidFill>
                <a:latin typeface="+mj-lt"/>
              </a:rPr>
              <a:t> </a:t>
            </a:r>
            <a:r>
              <a:rPr lang="vi-VN" b="0">
                <a:solidFill>
                  <a:srgbClr val="000000"/>
                </a:solidFill>
                <a:latin typeface="+mj-lt"/>
              </a:rPr>
              <a:t>Cờ điều khiển: biểu thị trạng thái điều khiển của CPU</a:t>
            </a:r>
            <a:r>
              <a:rPr lang="en-US" b="0">
                <a:solidFill>
                  <a:srgbClr val="000000"/>
                </a:solidFill>
                <a:latin typeface="+mj-lt"/>
              </a:rPr>
              <a:t>.</a:t>
            </a:r>
            <a:endParaRPr lang="en-US" b="0">
              <a:solidFill>
                <a:srgbClr val="000000"/>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500"/>
                                        <p:tgtEl>
                                          <p:spTgt spid="2">
                                            <p:txEl>
                                              <p:pRg st="8" end="8"/>
                                            </p:txEl>
                                          </p:spTgt>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fade">
                                      <p:cBhvr>
                                        <p:cTn id="4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286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III.1 Nhóm lệnh truyền dữ liệu</a:t>
            </a:r>
            <a:endParaRPr 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128" y="1353409"/>
            <a:ext cx="8869680" cy="468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286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III.1 Nhóm lệnh số học</a:t>
            </a:r>
            <a:endParaRPr 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 y="1471703"/>
            <a:ext cx="8869680" cy="4624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286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III.1 Nhóm lệnh Logic</a:t>
            </a:r>
            <a:endParaRPr 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1376391"/>
            <a:ext cx="8823960" cy="482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286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III.1 Nhóm lệnh so sánh</a:t>
            </a:r>
            <a:endParaRPr lang="en-US"/>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452" y="1905000"/>
            <a:ext cx="8871148" cy="158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348584"/>
            <a:ext cx="8915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500"/>
              <a:t>III.1 Nhóm lệnh điều khiển chương trình</a:t>
            </a:r>
            <a:endParaRPr lang="en-US" sz="3500"/>
          </a:p>
        </p:txBody>
      </p:sp>
      <p:graphicFrame>
        <p:nvGraphicFramePr>
          <p:cNvPr id="2" name="Table 1"/>
          <p:cNvGraphicFramePr>
            <a:graphicFrameLocks noGrp="1"/>
          </p:cNvGraphicFramePr>
          <p:nvPr/>
        </p:nvGraphicFramePr>
        <p:xfrm>
          <a:off x="304800" y="1189704"/>
          <a:ext cx="8496301" cy="5120640"/>
        </p:xfrm>
        <a:graphic>
          <a:graphicData uri="http://schemas.openxmlformats.org/drawingml/2006/table">
            <a:tbl>
              <a:tblPr firstRow="1" bandRow="1">
                <a:tableStyleId>{5C22544A-7EE6-4342-B048-85BDC9FD1C3A}</a:tableStyleId>
              </a:tblPr>
              <a:tblGrid>
                <a:gridCol w="3186113"/>
                <a:gridCol w="5310188"/>
              </a:tblGrid>
              <a:tr h="370840">
                <a:tc>
                  <a:txBody>
                    <a:bodyPr/>
                    <a:lstStyle/>
                    <a:p>
                      <a:pPr algn="ctr"/>
                      <a:r>
                        <a:rPr lang="en-US" sz="2200">
                          <a:latin typeface="+mj-lt"/>
                        </a:rPr>
                        <a:t>Tên</a:t>
                      </a:r>
                      <a:r>
                        <a:rPr lang="en-US" sz="2200" baseline="0">
                          <a:latin typeface="+mj-lt"/>
                        </a:rPr>
                        <a:t> lệnh</a:t>
                      </a:r>
                      <a:endParaRPr lang="en-US" sz="2200">
                        <a:latin typeface="+mj-lt"/>
                      </a:endParaRPr>
                    </a:p>
                  </a:txBody>
                  <a:tcPr/>
                </a:tc>
                <a:tc>
                  <a:txBody>
                    <a:bodyPr/>
                    <a:lstStyle/>
                    <a:p>
                      <a:pPr algn="ctr"/>
                      <a:r>
                        <a:rPr lang="en-US" sz="2200">
                          <a:latin typeface="+mj-lt"/>
                        </a:rPr>
                        <a:t>Ý</a:t>
                      </a:r>
                      <a:r>
                        <a:rPr lang="en-US" sz="2200" baseline="0">
                          <a:latin typeface="+mj-lt"/>
                        </a:rPr>
                        <a:t> nghĩa</a:t>
                      </a:r>
                      <a:endParaRPr lang="en-US" sz="2200">
                        <a:latin typeface="+mj-lt"/>
                      </a:endParaRPr>
                    </a:p>
                  </a:txBody>
                  <a:tcPr/>
                </a:tc>
              </a:tr>
              <a:tr h="370840">
                <a:tc>
                  <a:txBody>
                    <a:bodyPr/>
                    <a:lstStyle/>
                    <a:p>
                      <a:r>
                        <a:rPr lang="en-US" sz="2200" b="1">
                          <a:latin typeface="+mj-lt"/>
                        </a:rPr>
                        <a:t>JUMP</a:t>
                      </a:r>
                      <a:endParaRPr lang="en-US" sz="2200" b="1">
                        <a:latin typeface="+mj-lt"/>
                      </a:endParaRPr>
                    </a:p>
                  </a:txBody>
                  <a:tcPr/>
                </a:tc>
                <a:tc>
                  <a:txBody>
                    <a:bodyPr/>
                    <a:lstStyle/>
                    <a:p>
                      <a:r>
                        <a:rPr lang="en-US" sz="2200">
                          <a:latin typeface="+mj-lt"/>
                        </a:rPr>
                        <a:t>Lệnh</a:t>
                      </a:r>
                      <a:r>
                        <a:rPr lang="en-US" sz="2200" baseline="0">
                          <a:latin typeface="+mj-lt"/>
                        </a:rPr>
                        <a:t> nhảy không điều kiện</a:t>
                      </a:r>
                      <a:endParaRPr lang="en-US" sz="2200">
                        <a:latin typeface="+mj-lt"/>
                      </a:endParaRPr>
                    </a:p>
                  </a:txBody>
                  <a:tcPr/>
                </a:tc>
              </a:tr>
              <a:tr h="370840">
                <a:tc>
                  <a:txBody>
                    <a:bodyPr/>
                    <a:lstStyle/>
                    <a:p>
                      <a:r>
                        <a:rPr lang="en-US" sz="2200" b="1">
                          <a:latin typeface="+mj-lt"/>
                        </a:rPr>
                        <a:t>JUMPCONDITIONAL</a:t>
                      </a:r>
                      <a:endParaRPr lang="en-US" sz="2200" b="1">
                        <a:latin typeface="+mj-lt"/>
                      </a:endParaRPr>
                    </a:p>
                  </a:txBody>
                  <a:tcPr/>
                </a:tc>
                <a:tc>
                  <a:txBody>
                    <a:bodyPr/>
                    <a:lstStyle/>
                    <a:p>
                      <a:r>
                        <a:rPr lang="en-US" sz="2200" kern="1200">
                          <a:solidFill>
                            <a:schemeClr val="dk1"/>
                          </a:solidFill>
                          <a:latin typeface="+mj-lt"/>
                          <a:ea typeface="+mn-ea"/>
                          <a:cs typeface="+mn-cs"/>
                        </a:rPr>
                        <a:t>Lệnh nhảy có điều kiện</a:t>
                      </a:r>
                      <a:endParaRPr lang="en-US" sz="2200">
                        <a:latin typeface="+mj-lt"/>
                      </a:endParaRPr>
                    </a:p>
                  </a:txBody>
                  <a:tcPr/>
                </a:tc>
              </a:tr>
              <a:tr h="370840">
                <a:tc>
                  <a:txBody>
                    <a:bodyPr/>
                    <a:lstStyle/>
                    <a:p>
                      <a:r>
                        <a:rPr lang="en-US" sz="2200" b="1">
                          <a:latin typeface="+mj-lt"/>
                        </a:rPr>
                        <a:t>LOOP</a:t>
                      </a:r>
                      <a:endParaRPr lang="en-US" sz="2200" b="1">
                        <a:latin typeface="+mj-lt"/>
                      </a:endParaRPr>
                    </a:p>
                  </a:txBody>
                  <a:tcPr/>
                </a:tc>
                <a:tc>
                  <a:txBody>
                    <a:bodyPr/>
                    <a:lstStyle/>
                    <a:p>
                      <a:r>
                        <a:rPr lang="en-US" sz="2200" kern="1200">
                          <a:solidFill>
                            <a:schemeClr val="dk1"/>
                          </a:solidFill>
                          <a:latin typeface="+mj-lt"/>
                          <a:ea typeface="+mn-ea"/>
                          <a:cs typeface="+mn-cs"/>
                        </a:rPr>
                        <a:t>Lệnh lặp</a:t>
                      </a:r>
                      <a:endParaRPr lang="en-US" sz="2200">
                        <a:latin typeface="+mj-lt"/>
                      </a:endParaRPr>
                    </a:p>
                  </a:txBody>
                  <a:tcPr/>
                </a:tc>
              </a:tr>
              <a:tr h="370840">
                <a:tc>
                  <a:txBody>
                    <a:bodyPr/>
                    <a:lstStyle/>
                    <a:p>
                      <a:r>
                        <a:rPr lang="vi-VN" sz="2200" b="1">
                          <a:latin typeface="+mj-lt"/>
                        </a:rPr>
                        <a:t>CALL</a:t>
                      </a:r>
                      <a:endParaRPr lang="en-US" sz="2200" b="1">
                        <a:latin typeface="+mj-lt"/>
                      </a:endParaRPr>
                    </a:p>
                  </a:txBody>
                  <a:tcPr/>
                </a:tc>
                <a:tc>
                  <a:txBody>
                    <a:bodyPr/>
                    <a:lstStyle/>
                    <a:p>
                      <a:r>
                        <a:rPr lang="vi-VN" sz="2200" kern="1200">
                          <a:solidFill>
                            <a:schemeClr val="dk1"/>
                          </a:solidFill>
                          <a:latin typeface="+mj-lt"/>
                          <a:ea typeface="+mn-ea"/>
                          <a:cs typeface="+mn-cs"/>
                        </a:rPr>
                        <a:t>Lệnh gọi chương trình con</a:t>
                      </a:r>
                      <a:endParaRPr lang="en-US" sz="2200">
                        <a:latin typeface="+mj-lt"/>
                      </a:endParaRPr>
                    </a:p>
                  </a:txBody>
                  <a:tcPr/>
                </a:tc>
              </a:tr>
              <a:tr h="370840">
                <a:tc>
                  <a:txBody>
                    <a:bodyPr/>
                    <a:lstStyle/>
                    <a:p>
                      <a:r>
                        <a:rPr lang="vi-VN" sz="2200" b="1">
                          <a:latin typeface="+mj-lt"/>
                        </a:rPr>
                        <a:t>RETURN</a:t>
                      </a:r>
                      <a:endParaRPr lang="en-US" sz="2200" b="1">
                        <a:latin typeface="+mj-lt"/>
                      </a:endParaRPr>
                    </a:p>
                  </a:txBody>
                  <a:tcPr/>
                </a:tc>
                <a:tc>
                  <a:txBody>
                    <a:bodyPr/>
                    <a:lstStyle/>
                    <a:p>
                      <a:r>
                        <a:rPr lang="vi-VN" sz="2200" kern="1200">
                          <a:solidFill>
                            <a:schemeClr val="dk1"/>
                          </a:solidFill>
                          <a:latin typeface="+mj-lt"/>
                          <a:ea typeface="+mn-ea"/>
                          <a:cs typeface="+mn-cs"/>
                        </a:rPr>
                        <a:t>Trở về từ chương trình con</a:t>
                      </a:r>
                      <a:endParaRPr lang="en-US" sz="2200">
                        <a:latin typeface="+mj-lt"/>
                      </a:endParaRPr>
                    </a:p>
                  </a:txBody>
                  <a:tcPr/>
                </a:tc>
              </a:tr>
              <a:tr h="370840">
                <a:tc>
                  <a:txBody>
                    <a:bodyPr/>
                    <a:lstStyle/>
                    <a:p>
                      <a:r>
                        <a:rPr lang="vi-VN" sz="2200" b="1">
                          <a:latin typeface="+mj-lt"/>
                        </a:rPr>
                        <a:t>INT</a:t>
                      </a:r>
                      <a:endParaRPr lang="en-US" sz="2200" b="1">
                        <a:latin typeface="+mj-lt"/>
                      </a:endParaRPr>
                    </a:p>
                  </a:txBody>
                  <a:tcPr/>
                </a:tc>
                <a:tc>
                  <a:txBody>
                    <a:bodyPr/>
                    <a:lstStyle/>
                    <a:p>
                      <a:r>
                        <a:rPr lang="vi-VN" sz="2200" kern="1200">
                          <a:solidFill>
                            <a:schemeClr val="dk1"/>
                          </a:solidFill>
                          <a:latin typeface="+mj-lt"/>
                          <a:ea typeface="+mn-ea"/>
                          <a:cs typeface="+mn-cs"/>
                        </a:rPr>
                        <a:t>Ngắt, gián đoạn chương trình đang chạy</a:t>
                      </a:r>
                      <a:endParaRPr lang="en-US" sz="2200">
                        <a:latin typeface="+mj-lt"/>
                      </a:endParaRPr>
                    </a:p>
                  </a:txBody>
                  <a:tcPr/>
                </a:tc>
              </a:tr>
              <a:tr h="370840">
                <a:tc>
                  <a:txBody>
                    <a:bodyPr/>
                    <a:lstStyle/>
                    <a:p>
                      <a:r>
                        <a:rPr lang="vi-VN" sz="2200" b="1">
                          <a:latin typeface="+mj-lt"/>
                        </a:rPr>
                        <a:t>HALT</a:t>
                      </a:r>
                      <a:endParaRPr lang="en-US" sz="2200" b="1">
                        <a:latin typeface="+mj-lt"/>
                      </a:endParaRPr>
                    </a:p>
                  </a:txBody>
                  <a:tcPr/>
                </a:tc>
                <a:tc>
                  <a:txBody>
                    <a:bodyPr/>
                    <a:lstStyle/>
                    <a:p>
                      <a:r>
                        <a:rPr lang="vi-VN" sz="2200" kern="1200">
                          <a:solidFill>
                            <a:schemeClr val="dk1"/>
                          </a:solidFill>
                          <a:latin typeface="+mj-lt"/>
                          <a:ea typeface="+mn-ea"/>
                          <a:cs typeface="+mn-cs"/>
                        </a:rPr>
                        <a:t>Dừng thực hiện chương trình</a:t>
                      </a:r>
                      <a:endParaRPr lang="en-US" sz="2200">
                        <a:latin typeface="+mj-lt"/>
                      </a:endParaRPr>
                    </a:p>
                  </a:txBody>
                  <a:tcPr/>
                </a:tc>
              </a:tr>
              <a:tr h="370840">
                <a:tc>
                  <a:txBody>
                    <a:bodyPr/>
                    <a:lstStyle/>
                    <a:p>
                      <a:r>
                        <a:rPr lang="vi-VN" sz="2200" b="1">
                          <a:latin typeface="+mj-lt"/>
                        </a:rPr>
                        <a:t>WAIT</a:t>
                      </a:r>
                      <a:endParaRPr lang="vi-VN" sz="2200" b="1">
                        <a:latin typeface="+mj-lt"/>
                      </a:endParaRPr>
                    </a:p>
                  </a:txBody>
                  <a:tcPr/>
                </a:tc>
                <a:tc>
                  <a:txBody>
                    <a:bodyPr/>
                    <a:lstStyle/>
                    <a:p>
                      <a:r>
                        <a:rPr lang="vi-VN" sz="2200" kern="1200">
                          <a:solidFill>
                            <a:schemeClr val="dk1"/>
                          </a:solidFill>
                          <a:latin typeface="+mj-lt"/>
                          <a:ea typeface="+mn-ea"/>
                          <a:cs typeface="+mn-cs"/>
                        </a:rPr>
                        <a:t>Tạm dừng thực hiện chương trình</a:t>
                      </a:r>
                      <a:endParaRPr lang="en-US" sz="2200">
                        <a:latin typeface="+mj-lt"/>
                      </a:endParaRPr>
                    </a:p>
                  </a:txBody>
                  <a:tcPr/>
                </a:tc>
              </a:tr>
              <a:tr h="370840">
                <a:tc>
                  <a:txBody>
                    <a:bodyPr/>
                    <a:lstStyle/>
                    <a:p>
                      <a:r>
                        <a:rPr lang="vi-VN" sz="2200" b="1" kern="1200">
                          <a:solidFill>
                            <a:schemeClr val="dk1"/>
                          </a:solidFill>
                          <a:latin typeface="+mj-lt"/>
                          <a:ea typeface="+mn-ea"/>
                          <a:cs typeface="+mn-cs"/>
                        </a:rPr>
                        <a:t>NOOPERATION</a:t>
                      </a:r>
                      <a:endParaRPr lang="en-US" sz="2200" b="1">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vi-VN" sz="2200" kern="1200">
                          <a:solidFill>
                            <a:schemeClr val="dk1"/>
                          </a:solidFill>
                          <a:latin typeface="+mj-lt"/>
                          <a:ea typeface="+mn-ea"/>
                          <a:cs typeface="+mn-cs"/>
                        </a:rPr>
                        <a:t>Không thực hiện gì cả</a:t>
                      </a:r>
                      <a:endParaRPr lang="vi-VN" sz="2200" kern="1200">
                        <a:solidFill>
                          <a:schemeClr val="dk1"/>
                        </a:solidFill>
                        <a:latin typeface="+mj-lt"/>
                        <a:ea typeface="+mn-ea"/>
                        <a:cs typeface="+mn-cs"/>
                      </a:endParaRPr>
                    </a:p>
                  </a:txBody>
                  <a:tcPr/>
                </a:tc>
              </a:tr>
              <a:tr h="370840">
                <a:tc>
                  <a:txBody>
                    <a:bodyPr/>
                    <a:lstStyle/>
                    <a:p>
                      <a:r>
                        <a:rPr lang="vi-VN" sz="2200" b="1" kern="1200">
                          <a:solidFill>
                            <a:schemeClr val="dk1"/>
                          </a:solidFill>
                          <a:latin typeface="+mj-lt"/>
                          <a:ea typeface="+mn-ea"/>
                          <a:cs typeface="+mn-cs"/>
                        </a:rPr>
                        <a:t>LOCK</a:t>
                      </a:r>
                      <a:endParaRPr lang="en-US" sz="2200" b="1">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vi-VN" sz="2200" kern="1200">
                          <a:solidFill>
                            <a:schemeClr val="dk1"/>
                          </a:solidFill>
                          <a:latin typeface="+mj-lt"/>
                          <a:ea typeface="+mn-ea"/>
                          <a:cs typeface="+mn-cs"/>
                        </a:rPr>
                        <a:t>Cấm không cho xin chuyển nhượng bus</a:t>
                      </a:r>
                      <a:endParaRPr lang="vi-VN" sz="2200" kern="1200">
                        <a:solidFill>
                          <a:schemeClr val="dk1"/>
                        </a:solidFill>
                        <a:latin typeface="+mj-lt"/>
                        <a:ea typeface="+mn-ea"/>
                        <a:cs typeface="+mn-cs"/>
                      </a:endParaRPr>
                    </a:p>
                  </a:txBody>
                  <a:tcPr/>
                </a:tc>
              </a:tr>
              <a:tr h="370840">
                <a:tc>
                  <a:txBody>
                    <a:bodyPr/>
                    <a:lstStyle/>
                    <a:p>
                      <a:r>
                        <a:rPr lang="vi-VN" sz="2200" b="1" kern="1200">
                          <a:solidFill>
                            <a:schemeClr val="dk1"/>
                          </a:solidFill>
                          <a:latin typeface="+mj-lt"/>
                          <a:ea typeface="+mn-ea"/>
                          <a:cs typeface="+mn-cs"/>
                        </a:rPr>
                        <a:t>UNLOCK</a:t>
                      </a:r>
                      <a:endParaRPr lang="en-US" sz="2200" b="1">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vi-VN" sz="2200" kern="1200">
                          <a:solidFill>
                            <a:schemeClr val="dk1"/>
                          </a:solidFill>
                          <a:latin typeface="+mj-lt"/>
                          <a:ea typeface="+mn-ea"/>
                          <a:cs typeface="+mn-cs"/>
                        </a:rPr>
                        <a:t>Cho phép xin chuyển nhượng bus</a:t>
                      </a:r>
                      <a:endParaRPr lang="en-US" sz="2200">
                        <a:latin typeface="+mj-lt"/>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5461"/>
            <a:ext cx="8839200" cy="5181599"/>
          </a:xfrm>
        </p:spPr>
        <p:txBody>
          <a:bodyPr/>
          <a:lstStyle/>
          <a:p>
            <a:pPr>
              <a:lnSpc>
                <a:spcPct val="130000"/>
              </a:lnSpc>
              <a:spcBef>
                <a:spcPts val="0"/>
              </a:spcBef>
              <a:buClr>
                <a:srgbClr val="003300"/>
              </a:buClr>
              <a:buFont typeface="Wingdings" panose="05000000000000000000" pitchFamily="2" charset="2"/>
              <a:buChar char=""/>
            </a:pPr>
            <a:r>
              <a:rPr lang="en-US" b="0">
                <a:latin typeface="+mj-lt"/>
              </a:rPr>
              <a:t> </a:t>
            </a:r>
            <a:r>
              <a:rPr lang="en-US" b="0">
                <a:solidFill>
                  <a:srgbClr val="000000"/>
                </a:solidFill>
                <a:latin typeface="+mj-lt"/>
              </a:rPr>
              <a:t>KIẾN TRÚC MÁY TÍNH</a:t>
            </a:r>
            <a:endParaRPr lang="en-US" b="0">
              <a:solidFill>
                <a:srgbClr val="000000"/>
              </a:solidFill>
              <a:latin typeface="+mj-lt"/>
            </a:endParaRPr>
          </a:p>
          <a:p>
            <a:pPr lvl="1">
              <a:lnSpc>
                <a:spcPct val="130000"/>
              </a:lnSpc>
              <a:spcBef>
                <a:spcPts val="0"/>
              </a:spcBef>
              <a:buClr>
                <a:srgbClr val="003300"/>
              </a:buClr>
            </a:pPr>
            <a:r>
              <a:rPr lang="en-US" sz="2600">
                <a:solidFill>
                  <a:srgbClr val="000000"/>
                </a:solidFill>
              </a:rPr>
              <a:t>Đề cập đến những thuộc tính hệ thống mà lập trình viên có thể quan sát được, nó ảnh hưởng trực tiếp đến việc thực thi chương trình (số bít biểu diễn dữ liệu, cơ chế nhập/xuất...).</a:t>
            </a:r>
            <a:endParaRPr lang="en-US" sz="2600">
              <a:solidFill>
                <a:srgbClr val="000000"/>
              </a:solidFill>
            </a:endParaRPr>
          </a:p>
          <a:p>
            <a:pPr lvl="1">
              <a:lnSpc>
                <a:spcPct val="130000"/>
              </a:lnSpc>
              <a:spcBef>
                <a:spcPts val="0"/>
              </a:spcBef>
              <a:buClr>
                <a:srgbClr val="003300"/>
              </a:buClr>
            </a:pPr>
            <a:r>
              <a:rPr lang="en-US" sz="2600">
                <a:solidFill>
                  <a:srgbClr val="000000"/>
                </a:solidFill>
              </a:rPr>
              <a:t>Hướng đến mục tiêu xây dựng sản phẩm từ những thành phần đã có, theo một phương thức nào đó.</a:t>
            </a:r>
            <a:endParaRPr lang="en-US" sz="2600">
              <a:solidFill>
                <a:srgbClr val="000000"/>
              </a:solidFill>
            </a:endParaRPr>
          </a:p>
          <a:p>
            <a:pPr>
              <a:lnSpc>
                <a:spcPct val="130000"/>
              </a:lnSpc>
              <a:spcBef>
                <a:spcPts val="0"/>
              </a:spcBef>
              <a:buClr>
                <a:srgbClr val="003300"/>
              </a:buClr>
              <a:buFont typeface="Wingdings" panose="05000000000000000000" pitchFamily="2" charset="2"/>
              <a:buChar char=""/>
            </a:pPr>
            <a:r>
              <a:rPr lang="en-US" b="0">
                <a:solidFill>
                  <a:srgbClr val="000000"/>
                </a:solidFill>
                <a:latin typeface="+mj-lt"/>
              </a:rPr>
              <a:t> CẤU TRÚC MÁY TÍNH (tổ chức máy tính)</a:t>
            </a:r>
            <a:endParaRPr lang="en-US" b="0">
              <a:solidFill>
                <a:srgbClr val="000000"/>
              </a:solidFill>
              <a:latin typeface="+mj-lt"/>
            </a:endParaRPr>
          </a:p>
          <a:p>
            <a:pPr lvl="1">
              <a:lnSpc>
                <a:spcPct val="130000"/>
              </a:lnSpc>
              <a:spcBef>
                <a:spcPts val="0"/>
              </a:spcBef>
              <a:buClr>
                <a:srgbClr val="003300"/>
              </a:buClr>
            </a:pPr>
            <a:r>
              <a:rPr lang="en-US" sz="2600">
                <a:solidFill>
                  <a:srgbClr val="000000"/>
                </a:solidFill>
              </a:rPr>
              <a:t>Quan tâm đến các đơn vị vận hành và sự kết nối giữa chúng nhằm hiện thực hóa các đặc tả về kiến trúc.</a:t>
            </a:r>
            <a:endParaRPr lang="en-US" sz="2600" b="0">
              <a:solidFill>
                <a:srgbClr val="000000"/>
              </a:solidFill>
            </a:endParaRPr>
          </a:p>
        </p:txBody>
      </p:sp>
      <p:sp>
        <p:nvSpPr>
          <p:cNvPr id="3" name="Title 1"/>
          <p:cNvSpPr txBox="1"/>
          <p:nvPr/>
        </p:nvSpPr>
        <p:spPr>
          <a:xfrm>
            <a:off x="152400" y="319088"/>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CÁC KHÁI NIỆM</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wipe(left)">
                                      <p:cBhvr>
                                        <p:cTn id="2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CHƯƠNG 2: THIẾT KẾ HỆ LỆNH CHO VI XỬ LÝ</a:t>
            </a:r>
            <a:endParaRPr lang="en-US" sz="3000"/>
          </a:p>
        </p:txBody>
      </p:sp>
      <p:grpSp>
        <p:nvGrpSpPr>
          <p:cNvPr id="5" name="Group 4"/>
          <p:cNvGrpSpPr/>
          <p:nvPr/>
        </p:nvGrpSpPr>
        <p:grpSpPr>
          <a:xfrm>
            <a:off x="73742" y="2362200"/>
            <a:ext cx="6555658"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049592"/>
            <a:ext cx="8839200" cy="5144870"/>
          </a:xfrm>
          <a:prstGeom prst="rect">
            <a:avLst/>
          </a:prstGeom>
        </p:spPr>
        <p:txBody>
          <a:bodyPr wrap="square">
            <a:spAutoFit/>
          </a:bodyPr>
          <a:lstStyle/>
          <a:p>
            <a:pPr marL="0" indent="0" algn="just">
              <a:lnSpc>
                <a:spcPct val="114000"/>
              </a:lnSpc>
              <a:buNone/>
            </a:pPr>
            <a:r>
              <a:rPr lang="en-US" sz="2600" b="0" dirty="0">
                <a:solidFill>
                  <a:srgbClr val="000000"/>
                </a:solidFill>
              </a:rPr>
              <a:t>I. </a:t>
            </a:r>
            <a:r>
              <a:rPr lang="en-US" sz="2600" b="0" dirty="0" err="1">
                <a:solidFill>
                  <a:srgbClr val="000000"/>
                </a:solidFill>
              </a:rPr>
              <a:t>Giới</a:t>
            </a:r>
            <a:r>
              <a:rPr lang="en-US" sz="2600" b="0" dirty="0">
                <a:solidFill>
                  <a:srgbClr val="000000"/>
                </a:solidFill>
              </a:rPr>
              <a:t> </a:t>
            </a:r>
            <a:r>
              <a:rPr lang="en-US" sz="2600" b="0" dirty="0" err="1">
                <a:solidFill>
                  <a:srgbClr val="000000"/>
                </a:solidFill>
              </a:rPr>
              <a:t>thiệu</a:t>
            </a:r>
            <a:r>
              <a:rPr lang="en-US" sz="2600" b="0" dirty="0">
                <a:solidFill>
                  <a:srgbClr val="000000"/>
                </a:solidFill>
              </a:rPr>
              <a:t> </a:t>
            </a:r>
            <a:r>
              <a:rPr lang="en-US" sz="2600" b="0" dirty="0" err="1">
                <a:solidFill>
                  <a:srgbClr val="000000"/>
                </a:solidFill>
              </a:rPr>
              <a:t>dạng</a:t>
            </a:r>
            <a:r>
              <a:rPr lang="en-US" sz="2600" b="0" dirty="0">
                <a:solidFill>
                  <a:srgbClr val="000000"/>
                </a:solidFill>
              </a:rPr>
              <a:t> </a:t>
            </a:r>
            <a:r>
              <a:rPr lang="en-US" sz="2600" b="0" dirty="0" err="1">
                <a:solidFill>
                  <a:srgbClr val="000000"/>
                </a:solidFill>
              </a:rPr>
              <a:t>lệnh</a:t>
            </a:r>
            <a:r>
              <a:rPr lang="en-US" sz="2600" b="0" dirty="0">
                <a:solidFill>
                  <a:srgbClr val="000000"/>
                </a:solidFill>
              </a:rPr>
              <a:t>, </a:t>
            </a:r>
            <a:r>
              <a:rPr lang="en-US" sz="2600" b="0" dirty="0" err="1">
                <a:solidFill>
                  <a:srgbClr val="000000"/>
                </a:solidFill>
              </a:rPr>
              <a:t>kích</a:t>
            </a:r>
            <a:r>
              <a:rPr lang="en-US" sz="2600" b="0" dirty="0">
                <a:solidFill>
                  <a:srgbClr val="000000"/>
                </a:solidFill>
              </a:rPr>
              <a:t> </a:t>
            </a:r>
            <a:r>
              <a:rPr lang="en-US" sz="2600" b="0" dirty="0" err="1">
                <a:solidFill>
                  <a:srgbClr val="000000"/>
                </a:solidFill>
              </a:rPr>
              <a:t>thước</a:t>
            </a:r>
            <a:r>
              <a:rPr lang="en-US" sz="2600" b="0" dirty="0">
                <a:solidFill>
                  <a:srgbClr val="000000"/>
                </a:solidFill>
              </a:rPr>
              <a:t> </a:t>
            </a:r>
            <a:r>
              <a:rPr lang="en-US" sz="2600" b="0" dirty="0" err="1">
                <a:solidFill>
                  <a:srgbClr val="000000"/>
                </a:solidFill>
              </a:rPr>
              <a:t>mã</a:t>
            </a:r>
            <a:r>
              <a:rPr lang="en-US" sz="2600" b="0" dirty="0">
                <a:solidFill>
                  <a:srgbClr val="000000"/>
                </a:solidFill>
              </a:rPr>
              <a:t> </a:t>
            </a:r>
            <a:r>
              <a:rPr lang="en-US" sz="2600" b="0" dirty="0" err="1">
                <a:solidFill>
                  <a:srgbClr val="000000"/>
                </a:solidFill>
              </a:rPr>
              <a:t>lệnh</a:t>
            </a:r>
            <a:r>
              <a:rPr lang="en-US" sz="2600" b="0" dirty="0">
                <a:solidFill>
                  <a:srgbClr val="000000"/>
                </a:solidFill>
              </a:rPr>
              <a:t>.</a:t>
            </a:r>
            <a:endParaRPr lang="en-US" sz="2600" b="0" dirty="0">
              <a:solidFill>
                <a:srgbClr val="000000"/>
              </a:solidFill>
            </a:endParaRPr>
          </a:p>
          <a:p>
            <a:pPr marL="0" indent="0" algn="just">
              <a:lnSpc>
                <a:spcPct val="114000"/>
              </a:lnSpc>
              <a:buNone/>
            </a:pPr>
            <a:r>
              <a:rPr lang="en-US" sz="2600" b="0" dirty="0">
                <a:solidFill>
                  <a:srgbClr val="000000"/>
                </a:solidFill>
              </a:rPr>
              <a:t>II. </a:t>
            </a:r>
            <a:r>
              <a:rPr lang="en-US" sz="2600" b="0" dirty="0" err="1">
                <a:solidFill>
                  <a:srgbClr val="000000"/>
                </a:solidFill>
              </a:rPr>
              <a:t>Số</a:t>
            </a:r>
            <a:r>
              <a:rPr lang="en-US" sz="2600" b="0" dirty="0">
                <a:solidFill>
                  <a:srgbClr val="000000"/>
                </a:solidFill>
              </a:rPr>
              <a:t> </a:t>
            </a:r>
            <a:r>
              <a:rPr lang="en-US" sz="2600" b="0" dirty="0" err="1">
                <a:solidFill>
                  <a:srgbClr val="000000"/>
                </a:solidFill>
              </a:rPr>
              <a:t>lượng</a:t>
            </a:r>
            <a:r>
              <a:rPr lang="en-US" sz="2600" b="0" dirty="0">
                <a:solidFill>
                  <a:srgbClr val="000000"/>
                </a:solidFill>
              </a:rPr>
              <a:t> </a:t>
            </a:r>
            <a:r>
              <a:rPr lang="en-US" sz="2600" b="0" dirty="0" err="1">
                <a:solidFill>
                  <a:srgbClr val="000000"/>
                </a:solidFill>
              </a:rPr>
              <a:t>các</a:t>
            </a:r>
            <a:r>
              <a:rPr lang="en-US" sz="2600" b="0" dirty="0">
                <a:solidFill>
                  <a:srgbClr val="000000"/>
                </a:solidFill>
              </a:rPr>
              <a:t> </a:t>
            </a:r>
            <a:r>
              <a:rPr lang="en-US" sz="2600" b="0" dirty="0" err="1">
                <a:solidFill>
                  <a:srgbClr val="000000"/>
                </a:solidFill>
              </a:rPr>
              <a:t>lệnh</a:t>
            </a:r>
            <a:r>
              <a:rPr lang="en-US" sz="2600" b="0" dirty="0">
                <a:solidFill>
                  <a:srgbClr val="000000"/>
                </a:solidFill>
              </a:rPr>
              <a:t> </a:t>
            </a:r>
            <a:r>
              <a:rPr lang="en-US" sz="2600" b="0" dirty="0" err="1">
                <a:solidFill>
                  <a:srgbClr val="000000"/>
                </a:solidFill>
              </a:rPr>
              <a:t>cho</a:t>
            </a:r>
            <a:r>
              <a:rPr lang="en-US" sz="2600" b="0" dirty="0">
                <a:solidFill>
                  <a:srgbClr val="000000"/>
                </a:solidFill>
              </a:rPr>
              <a:t> Vi </a:t>
            </a:r>
            <a:r>
              <a:rPr lang="en-US" sz="2600" b="0" dirty="0" err="1">
                <a:solidFill>
                  <a:srgbClr val="000000"/>
                </a:solidFill>
              </a:rPr>
              <a:t>xử</a:t>
            </a:r>
            <a:r>
              <a:rPr lang="en-US" sz="2600" b="0" dirty="0">
                <a:solidFill>
                  <a:srgbClr val="000000"/>
                </a:solidFill>
              </a:rPr>
              <a:t> </a:t>
            </a:r>
            <a:r>
              <a:rPr lang="en-US" sz="2600" b="0" dirty="0" err="1">
                <a:solidFill>
                  <a:srgbClr val="000000"/>
                </a:solidFill>
              </a:rPr>
              <a:t>lý</a:t>
            </a:r>
            <a:r>
              <a:rPr lang="en-US" sz="2600" b="0" dirty="0">
                <a:solidFill>
                  <a:srgbClr val="000000"/>
                </a:solidFill>
              </a:rPr>
              <a:t>.</a:t>
            </a:r>
            <a:endParaRPr lang="en-US" sz="2600" b="0" dirty="0">
              <a:solidFill>
                <a:srgbClr val="000000"/>
              </a:solidFill>
            </a:endParaRPr>
          </a:p>
          <a:p>
            <a:pPr marL="0" indent="0" algn="just">
              <a:lnSpc>
                <a:spcPct val="114000"/>
              </a:lnSpc>
              <a:buNone/>
            </a:pPr>
            <a:r>
              <a:rPr lang="en-US" sz="2600" b="0" dirty="0">
                <a:solidFill>
                  <a:srgbClr val="000000"/>
                </a:solidFill>
              </a:rPr>
              <a:t>III. </a:t>
            </a:r>
            <a:r>
              <a:rPr lang="en-US" sz="2600" b="0" dirty="0" err="1">
                <a:solidFill>
                  <a:srgbClr val="000000"/>
                </a:solidFill>
              </a:rPr>
              <a:t>Phân</a:t>
            </a:r>
            <a:r>
              <a:rPr lang="en-US" sz="2600" b="0" dirty="0">
                <a:solidFill>
                  <a:srgbClr val="000000"/>
                </a:solidFill>
              </a:rPr>
              <a:t> </a:t>
            </a:r>
            <a:r>
              <a:rPr lang="en-US" sz="2600" b="0" dirty="0" err="1">
                <a:solidFill>
                  <a:srgbClr val="000000"/>
                </a:solidFill>
              </a:rPr>
              <a:t>loại</a:t>
            </a:r>
            <a:r>
              <a:rPr lang="en-US" sz="2600" b="0" dirty="0">
                <a:solidFill>
                  <a:srgbClr val="000000"/>
                </a:solidFill>
              </a:rPr>
              <a:t> </a:t>
            </a:r>
            <a:r>
              <a:rPr lang="en-US" sz="2600" b="0" dirty="0" err="1">
                <a:solidFill>
                  <a:srgbClr val="000000"/>
                </a:solidFill>
              </a:rPr>
              <a:t>lệnh</a:t>
            </a:r>
            <a:r>
              <a:rPr lang="en-US" sz="2600" b="0" dirty="0">
                <a:solidFill>
                  <a:srgbClr val="000000"/>
                </a:solidFill>
              </a:rPr>
              <a:t>.</a:t>
            </a:r>
            <a:endParaRPr lang="en-US" sz="2600" b="0" dirty="0">
              <a:solidFill>
                <a:srgbClr val="000000"/>
              </a:solidFill>
            </a:endParaRPr>
          </a:p>
          <a:p>
            <a:pPr marL="0" indent="0" algn="just">
              <a:lnSpc>
                <a:spcPct val="114000"/>
              </a:lnSpc>
              <a:buNone/>
            </a:pPr>
            <a:r>
              <a:rPr lang="en-US" sz="2600" b="0" dirty="0">
                <a:solidFill>
                  <a:srgbClr val="000000"/>
                </a:solidFill>
              </a:rPr>
              <a:t>IV. </a:t>
            </a:r>
            <a:r>
              <a:rPr lang="en-US" sz="2600" b="0" dirty="0" err="1">
                <a:solidFill>
                  <a:srgbClr val="000000"/>
                </a:solidFill>
              </a:rPr>
              <a:t>Các</a:t>
            </a:r>
            <a:r>
              <a:rPr lang="en-US" sz="2600" b="0" dirty="0">
                <a:solidFill>
                  <a:srgbClr val="000000"/>
                </a:solidFill>
              </a:rPr>
              <a:t> </a:t>
            </a:r>
            <a:r>
              <a:rPr lang="en-US" sz="2600" b="0" dirty="0" err="1">
                <a:solidFill>
                  <a:srgbClr val="000000"/>
                </a:solidFill>
              </a:rPr>
              <a:t>phương</a:t>
            </a:r>
            <a:r>
              <a:rPr lang="en-US" sz="2600" b="0" dirty="0">
                <a:solidFill>
                  <a:srgbClr val="000000"/>
                </a:solidFill>
              </a:rPr>
              <a:t> </a:t>
            </a:r>
            <a:r>
              <a:rPr lang="en-US" sz="2600" b="0" dirty="0" err="1">
                <a:solidFill>
                  <a:srgbClr val="000000"/>
                </a:solidFill>
              </a:rPr>
              <a:t>pháp</a:t>
            </a:r>
            <a:r>
              <a:rPr lang="en-US" sz="2600" b="0" dirty="0">
                <a:solidFill>
                  <a:srgbClr val="000000"/>
                </a:solidFill>
              </a:rPr>
              <a:t> </a:t>
            </a:r>
            <a:r>
              <a:rPr lang="en-US" sz="2600" b="0" dirty="0" err="1">
                <a:solidFill>
                  <a:srgbClr val="000000"/>
                </a:solidFill>
              </a:rPr>
              <a:t>xác</a:t>
            </a:r>
            <a:r>
              <a:rPr lang="en-US" sz="2600" b="0" dirty="0">
                <a:solidFill>
                  <a:srgbClr val="000000"/>
                </a:solidFill>
              </a:rPr>
              <a:t> </a:t>
            </a:r>
            <a:r>
              <a:rPr lang="en-US" sz="2600" b="0" dirty="0" err="1">
                <a:solidFill>
                  <a:srgbClr val="000000"/>
                </a:solidFill>
              </a:rPr>
              <a:t>định</a:t>
            </a:r>
            <a:r>
              <a:rPr lang="en-US" sz="2600" b="0" dirty="0">
                <a:solidFill>
                  <a:srgbClr val="000000"/>
                </a:solidFill>
              </a:rPr>
              <a:t> </a:t>
            </a:r>
            <a:r>
              <a:rPr lang="en-US" sz="2600" b="0" dirty="0" err="1">
                <a:solidFill>
                  <a:srgbClr val="000000"/>
                </a:solidFill>
              </a:rPr>
              <a:t>địa</a:t>
            </a:r>
            <a:r>
              <a:rPr lang="en-US" sz="2600" b="0" dirty="0">
                <a:solidFill>
                  <a:srgbClr val="000000"/>
                </a:solidFill>
              </a:rPr>
              <a:t> </a:t>
            </a:r>
            <a:r>
              <a:rPr lang="en-US" sz="2600" b="0" dirty="0" err="1">
                <a:solidFill>
                  <a:srgbClr val="000000"/>
                </a:solidFill>
              </a:rPr>
              <a:t>chỉ</a:t>
            </a:r>
            <a:r>
              <a:rPr lang="en-US" sz="2600" b="0" dirty="0">
                <a:solidFill>
                  <a:srgbClr val="000000"/>
                </a:solidFill>
              </a:rPr>
              <a:t>.</a:t>
            </a:r>
            <a:endParaRPr lang="en-US" sz="2600" b="0" dirty="0">
              <a:solidFill>
                <a:srgbClr val="000000"/>
              </a:solidFill>
            </a:endParaRPr>
          </a:p>
          <a:p>
            <a:pPr lvl="1" algn="just">
              <a:lnSpc>
                <a:spcPct val="114000"/>
              </a:lnSpc>
            </a:pPr>
            <a:r>
              <a:rPr lang="en-US" sz="2200" b="0" dirty="0">
                <a:solidFill>
                  <a:srgbClr val="000000"/>
                </a:solidFill>
              </a:rPr>
              <a:t>IV.1 </a:t>
            </a:r>
            <a:r>
              <a:rPr lang="en-US" sz="2200" b="0" dirty="0" err="1">
                <a:solidFill>
                  <a:srgbClr val="000000"/>
                </a:solidFill>
              </a:rPr>
              <a:t>Chế</a:t>
            </a:r>
            <a:r>
              <a:rPr lang="en-US" sz="2200" b="0" dirty="0">
                <a:solidFill>
                  <a:srgbClr val="000000"/>
                </a:solidFill>
              </a:rPr>
              <a:t> </a:t>
            </a:r>
            <a:r>
              <a:rPr lang="en-US" sz="2200" b="0" dirty="0" err="1">
                <a:solidFill>
                  <a:srgbClr val="000000"/>
                </a:solidFill>
              </a:rPr>
              <a:t>độ</a:t>
            </a:r>
            <a:r>
              <a:rPr lang="en-US" sz="2200" b="0" dirty="0">
                <a:solidFill>
                  <a:srgbClr val="000000"/>
                </a:solidFill>
              </a:rPr>
              <a:t> </a:t>
            </a:r>
            <a:r>
              <a:rPr lang="en-US" sz="2200" b="0" dirty="0" err="1">
                <a:solidFill>
                  <a:srgbClr val="000000"/>
                </a:solidFill>
              </a:rPr>
              <a:t>địa</a:t>
            </a:r>
            <a:r>
              <a:rPr lang="en-US" sz="2200" b="0" dirty="0">
                <a:solidFill>
                  <a:srgbClr val="000000"/>
                </a:solidFill>
              </a:rPr>
              <a:t> </a:t>
            </a:r>
            <a:r>
              <a:rPr lang="en-US" sz="2200" b="0" dirty="0" err="1">
                <a:solidFill>
                  <a:srgbClr val="000000"/>
                </a:solidFill>
              </a:rPr>
              <a:t>chỉ</a:t>
            </a:r>
            <a:r>
              <a:rPr lang="en-US" sz="2200" b="0" dirty="0">
                <a:solidFill>
                  <a:srgbClr val="000000"/>
                </a:solidFill>
              </a:rPr>
              <a:t> </a:t>
            </a:r>
            <a:r>
              <a:rPr lang="en-US" sz="2200" b="0" dirty="0" err="1">
                <a:solidFill>
                  <a:srgbClr val="000000"/>
                </a:solidFill>
              </a:rPr>
              <a:t>tức</a:t>
            </a:r>
            <a:r>
              <a:rPr lang="en-US" sz="2200" b="0" dirty="0">
                <a:solidFill>
                  <a:srgbClr val="000000"/>
                </a:solidFill>
              </a:rPr>
              <a:t> </a:t>
            </a:r>
            <a:r>
              <a:rPr lang="en-US" sz="2200" b="0" dirty="0" err="1">
                <a:solidFill>
                  <a:srgbClr val="000000"/>
                </a:solidFill>
              </a:rPr>
              <a:t>thì</a:t>
            </a:r>
            <a:r>
              <a:rPr lang="en-US" sz="2200" b="0" dirty="0">
                <a:solidFill>
                  <a:srgbClr val="000000"/>
                </a:solidFill>
              </a:rPr>
              <a:t>.</a:t>
            </a:r>
            <a:endParaRPr lang="en-US" sz="2200" b="0" dirty="0">
              <a:solidFill>
                <a:srgbClr val="000000"/>
              </a:solidFill>
            </a:endParaRPr>
          </a:p>
          <a:p>
            <a:pPr lvl="1" algn="just">
              <a:lnSpc>
                <a:spcPct val="114000"/>
              </a:lnSpc>
            </a:pPr>
            <a:r>
              <a:rPr lang="en-US" sz="2200" b="0" dirty="0">
                <a:solidFill>
                  <a:srgbClr val="000000"/>
                </a:solidFill>
              </a:rPr>
              <a:t>IV.2 </a:t>
            </a:r>
            <a:r>
              <a:rPr lang="en-US" sz="2200" b="0" dirty="0" err="1">
                <a:solidFill>
                  <a:srgbClr val="000000"/>
                </a:solidFill>
              </a:rPr>
              <a:t>Chế</a:t>
            </a:r>
            <a:r>
              <a:rPr lang="en-US" sz="2200" b="0" dirty="0">
                <a:solidFill>
                  <a:srgbClr val="000000"/>
                </a:solidFill>
              </a:rPr>
              <a:t> </a:t>
            </a:r>
            <a:r>
              <a:rPr lang="en-US" sz="2200" b="0" dirty="0" err="1">
                <a:solidFill>
                  <a:srgbClr val="000000"/>
                </a:solidFill>
              </a:rPr>
              <a:t>độ</a:t>
            </a:r>
            <a:r>
              <a:rPr lang="en-US" sz="2200" b="0" dirty="0">
                <a:solidFill>
                  <a:srgbClr val="000000"/>
                </a:solidFill>
              </a:rPr>
              <a:t> </a:t>
            </a:r>
            <a:r>
              <a:rPr lang="en-US" sz="2200" b="0" dirty="0" err="1">
                <a:solidFill>
                  <a:srgbClr val="000000"/>
                </a:solidFill>
              </a:rPr>
              <a:t>địa</a:t>
            </a:r>
            <a:r>
              <a:rPr lang="en-US" sz="2200" b="0" dirty="0">
                <a:solidFill>
                  <a:srgbClr val="000000"/>
                </a:solidFill>
              </a:rPr>
              <a:t> </a:t>
            </a:r>
            <a:r>
              <a:rPr lang="en-US" sz="2200" b="0" dirty="0" err="1">
                <a:solidFill>
                  <a:srgbClr val="000000"/>
                </a:solidFill>
              </a:rPr>
              <a:t>chỉ</a:t>
            </a:r>
            <a:r>
              <a:rPr lang="en-US" sz="2200" b="0" dirty="0">
                <a:solidFill>
                  <a:srgbClr val="000000"/>
                </a:solidFill>
              </a:rPr>
              <a:t> </a:t>
            </a:r>
            <a:r>
              <a:rPr lang="en-US" sz="2200" b="0" dirty="0" err="1">
                <a:solidFill>
                  <a:srgbClr val="000000"/>
                </a:solidFill>
              </a:rPr>
              <a:t>thanh</a:t>
            </a:r>
            <a:r>
              <a:rPr lang="en-US" sz="2200" b="0" dirty="0">
                <a:solidFill>
                  <a:srgbClr val="000000"/>
                </a:solidFill>
              </a:rPr>
              <a:t> </a:t>
            </a:r>
            <a:r>
              <a:rPr lang="en-US" sz="2200" b="0" dirty="0" err="1">
                <a:solidFill>
                  <a:srgbClr val="000000"/>
                </a:solidFill>
              </a:rPr>
              <a:t>ghi</a:t>
            </a:r>
            <a:r>
              <a:rPr lang="en-US" sz="2200" b="0" dirty="0">
                <a:solidFill>
                  <a:srgbClr val="000000"/>
                </a:solidFill>
              </a:rPr>
              <a:t>.</a:t>
            </a:r>
            <a:endParaRPr lang="en-US" sz="2200" b="0" dirty="0">
              <a:solidFill>
                <a:srgbClr val="000000"/>
              </a:solidFill>
            </a:endParaRPr>
          </a:p>
          <a:p>
            <a:pPr lvl="1" algn="just">
              <a:lnSpc>
                <a:spcPct val="114000"/>
              </a:lnSpc>
            </a:pPr>
            <a:r>
              <a:rPr lang="en-US" sz="2200" b="0" dirty="0">
                <a:solidFill>
                  <a:srgbClr val="000000"/>
                </a:solidFill>
              </a:rPr>
              <a:t>IV.3 </a:t>
            </a:r>
            <a:r>
              <a:rPr lang="en-US" sz="2200" b="0" dirty="0" err="1">
                <a:solidFill>
                  <a:srgbClr val="000000"/>
                </a:solidFill>
              </a:rPr>
              <a:t>Chế</a:t>
            </a:r>
            <a:r>
              <a:rPr lang="en-US" sz="2200" b="0" dirty="0">
                <a:solidFill>
                  <a:srgbClr val="000000"/>
                </a:solidFill>
              </a:rPr>
              <a:t> </a:t>
            </a:r>
            <a:r>
              <a:rPr lang="en-US" sz="2200" b="0" dirty="0" err="1">
                <a:solidFill>
                  <a:srgbClr val="000000"/>
                </a:solidFill>
              </a:rPr>
              <a:t>độ</a:t>
            </a:r>
            <a:r>
              <a:rPr lang="en-US" sz="2200" b="0" dirty="0">
                <a:solidFill>
                  <a:srgbClr val="000000"/>
                </a:solidFill>
              </a:rPr>
              <a:t> </a:t>
            </a:r>
            <a:r>
              <a:rPr lang="en-US" sz="2200" b="0" dirty="0" err="1">
                <a:solidFill>
                  <a:srgbClr val="000000"/>
                </a:solidFill>
              </a:rPr>
              <a:t>địa</a:t>
            </a:r>
            <a:r>
              <a:rPr lang="en-US" sz="2200" b="0" dirty="0">
                <a:solidFill>
                  <a:srgbClr val="000000"/>
                </a:solidFill>
              </a:rPr>
              <a:t> </a:t>
            </a:r>
            <a:r>
              <a:rPr lang="en-US" sz="2200" b="0" dirty="0" err="1">
                <a:solidFill>
                  <a:srgbClr val="000000"/>
                </a:solidFill>
              </a:rPr>
              <a:t>chỉ</a:t>
            </a:r>
            <a:r>
              <a:rPr lang="en-US" sz="2200" b="0" dirty="0">
                <a:solidFill>
                  <a:srgbClr val="000000"/>
                </a:solidFill>
              </a:rPr>
              <a:t> </a:t>
            </a:r>
            <a:r>
              <a:rPr lang="en-US" sz="2200" b="0" dirty="0" err="1">
                <a:solidFill>
                  <a:srgbClr val="000000"/>
                </a:solidFill>
              </a:rPr>
              <a:t>trực</a:t>
            </a:r>
            <a:r>
              <a:rPr lang="en-US" sz="2200" b="0" dirty="0">
                <a:solidFill>
                  <a:srgbClr val="000000"/>
                </a:solidFill>
              </a:rPr>
              <a:t> </a:t>
            </a:r>
            <a:r>
              <a:rPr lang="en-US" sz="2200" b="0" dirty="0" err="1">
                <a:solidFill>
                  <a:srgbClr val="000000"/>
                </a:solidFill>
              </a:rPr>
              <a:t>tiếp</a:t>
            </a:r>
            <a:r>
              <a:rPr lang="en-US" sz="2200" b="0" dirty="0">
                <a:solidFill>
                  <a:srgbClr val="000000"/>
                </a:solidFill>
              </a:rPr>
              <a:t>.</a:t>
            </a:r>
            <a:endParaRPr lang="en-US" sz="2200" b="0" dirty="0">
              <a:solidFill>
                <a:srgbClr val="000000"/>
              </a:solidFill>
            </a:endParaRPr>
          </a:p>
          <a:p>
            <a:pPr lvl="1" algn="just">
              <a:lnSpc>
                <a:spcPct val="114000"/>
              </a:lnSpc>
            </a:pPr>
            <a:r>
              <a:rPr lang="en-US" sz="2200" b="0" dirty="0">
                <a:solidFill>
                  <a:srgbClr val="000000"/>
                </a:solidFill>
              </a:rPr>
              <a:t>IV.4 </a:t>
            </a:r>
            <a:r>
              <a:rPr lang="en-US" sz="2200" b="0" dirty="0" err="1">
                <a:solidFill>
                  <a:srgbClr val="000000"/>
                </a:solidFill>
              </a:rPr>
              <a:t>Chế</a:t>
            </a:r>
            <a:r>
              <a:rPr lang="en-US" sz="2200" b="0" dirty="0">
                <a:solidFill>
                  <a:srgbClr val="000000"/>
                </a:solidFill>
              </a:rPr>
              <a:t> </a:t>
            </a:r>
            <a:r>
              <a:rPr lang="en-US" sz="2200" b="0" dirty="0" err="1">
                <a:solidFill>
                  <a:srgbClr val="000000"/>
                </a:solidFill>
              </a:rPr>
              <a:t>độ</a:t>
            </a:r>
            <a:r>
              <a:rPr lang="en-US" sz="2200" b="0" dirty="0">
                <a:solidFill>
                  <a:srgbClr val="000000"/>
                </a:solidFill>
              </a:rPr>
              <a:t> </a:t>
            </a:r>
            <a:r>
              <a:rPr lang="en-US" sz="2200" b="0" dirty="0" err="1">
                <a:solidFill>
                  <a:srgbClr val="000000"/>
                </a:solidFill>
              </a:rPr>
              <a:t>địa</a:t>
            </a:r>
            <a:r>
              <a:rPr lang="en-US" sz="2200" b="0" dirty="0">
                <a:solidFill>
                  <a:srgbClr val="000000"/>
                </a:solidFill>
              </a:rPr>
              <a:t> </a:t>
            </a:r>
            <a:r>
              <a:rPr lang="en-US" sz="2200" b="0" dirty="0" err="1">
                <a:solidFill>
                  <a:srgbClr val="000000"/>
                </a:solidFill>
              </a:rPr>
              <a:t>chỉ</a:t>
            </a:r>
            <a:r>
              <a:rPr lang="en-US" sz="2200" b="0" dirty="0">
                <a:solidFill>
                  <a:srgbClr val="000000"/>
                </a:solidFill>
              </a:rPr>
              <a:t> </a:t>
            </a:r>
            <a:r>
              <a:rPr lang="en-US" sz="2200" b="0" dirty="0" err="1">
                <a:solidFill>
                  <a:srgbClr val="000000"/>
                </a:solidFill>
              </a:rPr>
              <a:t>gián</a:t>
            </a:r>
            <a:r>
              <a:rPr lang="en-US" sz="2200" b="0" dirty="0">
                <a:solidFill>
                  <a:srgbClr val="000000"/>
                </a:solidFill>
              </a:rPr>
              <a:t> </a:t>
            </a:r>
            <a:r>
              <a:rPr lang="en-US" sz="2200" b="0" dirty="0" err="1">
                <a:solidFill>
                  <a:srgbClr val="000000"/>
                </a:solidFill>
              </a:rPr>
              <a:t>tiếp</a:t>
            </a:r>
            <a:r>
              <a:rPr lang="en-US" sz="2200" b="0" dirty="0">
                <a:solidFill>
                  <a:srgbClr val="000000"/>
                </a:solidFill>
              </a:rPr>
              <a:t> qua </a:t>
            </a:r>
            <a:r>
              <a:rPr lang="en-US" sz="2200" b="0" dirty="0" err="1">
                <a:solidFill>
                  <a:srgbClr val="000000"/>
                </a:solidFill>
              </a:rPr>
              <a:t>thanh</a:t>
            </a:r>
            <a:r>
              <a:rPr lang="en-US" sz="2200" b="0" dirty="0">
                <a:solidFill>
                  <a:srgbClr val="000000"/>
                </a:solidFill>
              </a:rPr>
              <a:t> </a:t>
            </a:r>
            <a:r>
              <a:rPr lang="en-US" sz="2200" b="0" dirty="0" err="1">
                <a:solidFill>
                  <a:srgbClr val="000000"/>
                </a:solidFill>
              </a:rPr>
              <a:t>ghi</a:t>
            </a:r>
            <a:r>
              <a:rPr lang="en-US" sz="2200" b="0" dirty="0">
                <a:solidFill>
                  <a:srgbClr val="000000"/>
                </a:solidFill>
              </a:rPr>
              <a:t>.</a:t>
            </a:r>
            <a:endParaRPr lang="en-US" sz="2200" b="0" dirty="0">
              <a:solidFill>
                <a:srgbClr val="000000"/>
              </a:solidFill>
            </a:endParaRPr>
          </a:p>
          <a:p>
            <a:pPr lvl="1" algn="just">
              <a:lnSpc>
                <a:spcPct val="114000"/>
              </a:lnSpc>
            </a:pPr>
            <a:r>
              <a:rPr lang="en-US" sz="2200" b="0" dirty="0">
                <a:solidFill>
                  <a:srgbClr val="000000"/>
                </a:solidFill>
              </a:rPr>
              <a:t>IV.5 </a:t>
            </a:r>
            <a:r>
              <a:rPr lang="en-US" sz="2200" b="0" dirty="0" err="1">
                <a:solidFill>
                  <a:srgbClr val="000000"/>
                </a:solidFill>
              </a:rPr>
              <a:t>Chế</a:t>
            </a:r>
            <a:r>
              <a:rPr lang="en-US" sz="2200" b="0" dirty="0">
                <a:solidFill>
                  <a:srgbClr val="000000"/>
                </a:solidFill>
              </a:rPr>
              <a:t> </a:t>
            </a:r>
            <a:r>
              <a:rPr lang="en-US" sz="2200" b="0" dirty="0" err="1">
                <a:solidFill>
                  <a:srgbClr val="000000"/>
                </a:solidFill>
              </a:rPr>
              <a:t>độ</a:t>
            </a:r>
            <a:r>
              <a:rPr lang="en-US" sz="2200" b="0" dirty="0">
                <a:solidFill>
                  <a:srgbClr val="000000"/>
                </a:solidFill>
              </a:rPr>
              <a:t> </a:t>
            </a:r>
            <a:r>
              <a:rPr lang="en-US" sz="2200" b="0" dirty="0" err="1">
                <a:solidFill>
                  <a:srgbClr val="000000"/>
                </a:solidFill>
              </a:rPr>
              <a:t>địa</a:t>
            </a:r>
            <a:r>
              <a:rPr lang="en-US" sz="2200" b="0" dirty="0">
                <a:solidFill>
                  <a:srgbClr val="000000"/>
                </a:solidFill>
              </a:rPr>
              <a:t> </a:t>
            </a:r>
            <a:r>
              <a:rPr lang="en-US" sz="2200" b="0" dirty="0" err="1">
                <a:solidFill>
                  <a:srgbClr val="000000"/>
                </a:solidFill>
              </a:rPr>
              <a:t>chỉ</a:t>
            </a:r>
            <a:r>
              <a:rPr lang="en-US" sz="2200" b="0" dirty="0">
                <a:solidFill>
                  <a:srgbClr val="000000"/>
                </a:solidFill>
              </a:rPr>
              <a:t> </a:t>
            </a:r>
            <a:r>
              <a:rPr lang="en-US" sz="2200" b="0" dirty="0" err="1">
                <a:solidFill>
                  <a:srgbClr val="000000"/>
                </a:solidFill>
              </a:rPr>
              <a:t>gián</a:t>
            </a:r>
            <a:r>
              <a:rPr lang="en-US" sz="2200" b="0" dirty="0">
                <a:solidFill>
                  <a:srgbClr val="000000"/>
                </a:solidFill>
              </a:rPr>
              <a:t> </a:t>
            </a:r>
            <a:r>
              <a:rPr lang="en-US" sz="2200" b="0" dirty="0" err="1">
                <a:solidFill>
                  <a:srgbClr val="000000"/>
                </a:solidFill>
              </a:rPr>
              <a:t>tiếp</a:t>
            </a:r>
            <a:r>
              <a:rPr lang="en-US" sz="2200" b="0" dirty="0">
                <a:solidFill>
                  <a:srgbClr val="000000"/>
                </a:solidFill>
              </a:rPr>
              <a:t> qua </a:t>
            </a:r>
            <a:r>
              <a:rPr lang="en-US" sz="2200" b="0" dirty="0" err="1">
                <a:solidFill>
                  <a:srgbClr val="000000"/>
                </a:solidFill>
              </a:rPr>
              <a:t>ngăn</a:t>
            </a:r>
            <a:r>
              <a:rPr lang="en-US" sz="2200" b="0" dirty="0">
                <a:solidFill>
                  <a:srgbClr val="000000"/>
                </a:solidFill>
              </a:rPr>
              <a:t> </a:t>
            </a:r>
            <a:r>
              <a:rPr lang="en-US" sz="2200" b="0" dirty="0" err="1">
                <a:solidFill>
                  <a:srgbClr val="000000"/>
                </a:solidFill>
              </a:rPr>
              <a:t>nhớ</a:t>
            </a:r>
            <a:r>
              <a:rPr lang="en-US" sz="2200" b="0" dirty="0">
                <a:solidFill>
                  <a:srgbClr val="000000"/>
                </a:solidFill>
              </a:rPr>
              <a:t> </a:t>
            </a:r>
            <a:endParaRPr lang="en-US" sz="2200" b="0" dirty="0">
              <a:solidFill>
                <a:srgbClr val="000000"/>
              </a:solidFill>
            </a:endParaRPr>
          </a:p>
          <a:p>
            <a:pPr lvl="1" algn="just">
              <a:lnSpc>
                <a:spcPct val="114000"/>
              </a:lnSpc>
            </a:pPr>
            <a:r>
              <a:rPr lang="en-US" sz="2200" b="0" dirty="0">
                <a:solidFill>
                  <a:srgbClr val="000000"/>
                </a:solidFill>
              </a:rPr>
              <a:t>IV.6 </a:t>
            </a:r>
            <a:r>
              <a:rPr lang="en-US" sz="2200" b="0" dirty="0" err="1">
                <a:solidFill>
                  <a:srgbClr val="000000"/>
                </a:solidFill>
              </a:rPr>
              <a:t>Chế</a:t>
            </a:r>
            <a:r>
              <a:rPr lang="en-US" sz="2200" b="0" dirty="0">
                <a:solidFill>
                  <a:srgbClr val="000000"/>
                </a:solidFill>
              </a:rPr>
              <a:t> </a:t>
            </a:r>
            <a:r>
              <a:rPr lang="en-US" sz="2200" b="0" dirty="0" err="1">
                <a:solidFill>
                  <a:srgbClr val="000000"/>
                </a:solidFill>
              </a:rPr>
              <a:t>độ</a:t>
            </a:r>
            <a:r>
              <a:rPr lang="en-US" sz="2200" b="0" dirty="0">
                <a:solidFill>
                  <a:srgbClr val="000000"/>
                </a:solidFill>
              </a:rPr>
              <a:t> </a:t>
            </a:r>
            <a:r>
              <a:rPr lang="en-US" sz="2200" b="0" dirty="0" err="1">
                <a:solidFill>
                  <a:srgbClr val="000000"/>
                </a:solidFill>
              </a:rPr>
              <a:t>địa</a:t>
            </a:r>
            <a:r>
              <a:rPr lang="en-US" sz="2200" b="0" dirty="0">
                <a:solidFill>
                  <a:srgbClr val="000000"/>
                </a:solidFill>
              </a:rPr>
              <a:t> </a:t>
            </a:r>
            <a:r>
              <a:rPr lang="en-US" sz="2200" b="0" dirty="0" err="1">
                <a:solidFill>
                  <a:srgbClr val="000000"/>
                </a:solidFill>
              </a:rPr>
              <a:t>chỉ</a:t>
            </a:r>
            <a:r>
              <a:rPr lang="en-US" sz="2200" b="0" dirty="0">
                <a:solidFill>
                  <a:srgbClr val="000000"/>
                </a:solidFill>
              </a:rPr>
              <a:t> </a:t>
            </a:r>
            <a:r>
              <a:rPr lang="en-US" sz="2200" b="0" dirty="0" err="1">
                <a:solidFill>
                  <a:srgbClr val="000000"/>
                </a:solidFill>
              </a:rPr>
              <a:t>dịch</a:t>
            </a:r>
            <a:r>
              <a:rPr lang="en-US" sz="2200" b="0" dirty="0">
                <a:solidFill>
                  <a:srgbClr val="000000"/>
                </a:solidFill>
              </a:rPr>
              <a:t> </a:t>
            </a:r>
            <a:r>
              <a:rPr lang="en-US" sz="2200" b="0" dirty="0" err="1">
                <a:solidFill>
                  <a:srgbClr val="000000"/>
                </a:solidFill>
              </a:rPr>
              <a:t>chuyển</a:t>
            </a:r>
            <a:endParaRPr lang="en-US" sz="2200" b="0" dirty="0">
              <a:solidFill>
                <a:srgbClr val="000000"/>
              </a:solidFill>
            </a:endParaRPr>
          </a:p>
          <a:p>
            <a:pPr marL="0" indent="0" algn="just">
              <a:lnSpc>
                <a:spcPct val="114000"/>
              </a:lnSpc>
              <a:buNone/>
            </a:pPr>
            <a:r>
              <a:rPr lang="en-US" sz="2600" b="0" dirty="0">
                <a:solidFill>
                  <a:srgbClr val="000000"/>
                </a:solidFill>
              </a:rPr>
              <a:t>V. </a:t>
            </a:r>
            <a:r>
              <a:rPr lang="en-US" sz="2600" b="0" dirty="0" err="1">
                <a:solidFill>
                  <a:srgbClr val="000000"/>
                </a:solidFill>
              </a:rPr>
              <a:t>Số</a:t>
            </a:r>
            <a:r>
              <a:rPr lang="en-US" sz="2600" b="0" dirty="0">
                <a:solidFill>
                  <a:srgbClr val="000000"/>
                </a:solidFill>
              </a:rPr>
              <a:t> </a:t>
            </a:r>
            <a:r>
              <a:rPr lang="en-US" sz="2600" b="0" dirty="0" err="1">
                <a:solidFill>
                  <a:srgbClr val="000000"/>
                </a:solidFill>
              </a:rPr>
              <a:t>lượng</a:t>
            </a:r>
            <a:r>
              <a:rPr lang="en-US" sz="2600" b="0" dirty="0">
                <a:solidFill>
                  <a:srgbClr val="000000"/>
                </a:solidFill>
              </a:rPr>
              <a:t> </a:t>
            </a:r>
            <a:r>
              <a:rPr lang="en-US" sz="2600" b="0" dirty="0" err="1">
                <a:solidFill>
                  <a:srgbClr val="000000"/>
                </a:solidFill>
              </a:rPr>
              <a:t>các</a:t>
            </a:r>
            <a:r>
              <a:rPr lang="en-US" sz="2600" b="0" dirty="0">
                <a:solidFill>
                  <a:srgbClr val="000000"/>
                </a:solidFill>
              </a:rPr>
              <a:t> </a:t>
            </a:r>
            <a:r>
              <a:rPr lang="en-US" sz="2600" b="0" dirty="0" err="1">
                <a:solidFill>
                  <a:srgbClr val="000000"/>
                </a:solidFill>
              </a:rPr>
              <a:t>tham</a:t>
            </a:r>
            <a:r>
              <a:rPr lang="en-US" sz="2600" b="0" dirty="0">
                <a:solidFill>
                  <a:srgbClr val="000000"/>
                </a:solidFill>
              </a:rPr>
              <a:t> </a:t>
            </a:r>
            <a:r>
              <a:rPr lang="en-US" sz="2600" b="0" dirty="0" err="1">
                <a:solidFill>
                  <a:srgbClr val="000000"/>
                </a:solidFill>
              </a:rPr>
              <a:t>số</a:t>
            </a:r>
            <a:r>
              <a:rPr lang="en-US" sz="2600" b="0" dirty="0">
                <a:solidFill>
                  <a:srgbClr val="000000"/>
                </a:solidFill>
              </a:rPr>
              <a:t> </a:t>
            </a:r>
            <a:r>
              <a:rPr lang="en-US" sz="2600" b="0" dirty="0" err="1">
                <a:solidFill>
                  <a:srgbClr val="000000"/>
                </a:solidFill>
              </a:rPr>
              <a:t>trong</a:t>
            </a:r>
            <a:r>
              <a:rPr lang="en-US" sz="2600" b="0" dirty="0">
                <a:solidFill>
                  <a:srgbClr val="000000"/>
                </a:solidFill>
              </a:rPr>
              <a:t> </a:t>
            </a:r>
            <a:r>
              <a:rPr lang="en-US" sz="2600" b="0" dirty="0" err="1">
                <a:solidFill>
                  <a:srgbClr val="000000"/>
                </a:solidFill>
              </a:rPr>
              <a:t>một</a:t>
            </a:r>
            <a:r>
              <a:rPr lang="en-US" sz="2600" b="0" dirty="0">
                <a:solidFill>
                  <a:srgbClr val="000000"/>
                </a:solidFill>
              </a:rPr>
              <a:t> </a:t>
            </a:r>
            <a:r>
              <a:rPr lang="en-US" sz="2600" b="0" dirty="0" err="1">
                <a:solidFill>
                  <a:srgbClr val="000000"/>
                </a:solidFill>
              </a:rPr>
              <a:t>lệnh</a:t>
            </a:r>
            <a:r>
              <a:rPr lang="en-US" sz="2600" b="0" dirty="0">
                <a:solidFill>
                  <a:srgbClr val="000000"/>
                </a:solidFill>
              </a:rPr>
              <a:t>.</a:t>
            </a:r>
            <a:endParaRPr lang="en-US" sz="2600" b="0" dirty="0">
              <a:solidFill>
                <a:srgbClr val="000000"/>
              </a:solidFill>
            </a:endParaRPr>
          </a:p>
          <a:p>
            <a:pPr marL="0" indent="0" algn="just">
              <a:lnSpc>
                <a:spcPct val="114000"/>
              </a:lnSpc>
              <a:buNone/>
            </a:pPr>
            <a:r>
              <a:rPr lang="en-US" sz="2600" b="0" dirty="0">
                <a:solidFill>
                  <a:srgbClr val="000000"/>
                </a:solidFill>
              </a:rPr>
              <a:t>VI. </a:t>
            </a:r>
            <a:r>
              <a:rPr lang="en-US" sz="2600" b="0" dirty="0" err="1">
                <a:solidFill>
                  <a:srgbClr val="000000"/>
                </a:solidFill>
              </a:rPr>
              <a:t>Quy</a:t>
            </a:r>
            <a:r>
              <a:rPr lang="en-US" sz="2600" b="0" dirty="0">
                <a:solidFill>
                  <a:srgbClr val="000000"/>
                </a:solidFill>
              </a:rPr>
              <a:t> </a:t>
            </a:r>
            <a:r>
              <a:rPr lang="en-US" sz="2600" b="0" dirty="0" err="1">
                <a:solidFill>
                  <a:srgbClr val="000000"/>
                </a:solidFill>
              </a:rPr>
              <a:t>trình</a:t>
            </a:r>
            <a:r>
              <a:rPr lang="en-US" sz="2600" b="0" dirty="0">
                <a:solidFill>
                  <a:srgbClr val="000000"/>
                </a:solidFill>
              </a:rPr>
              <a:t> </a:t>
            </a:r>
            <a:r>
              <a:rPr lang="en-US" sz="2600" b="0" dirty="0" err="1">
                <a:solidFill>
                  <a:srgbClr val="000000"/>
                </a:solidFill>
              </a:rPr>
              <a:t>thực</a:t>
            </a:r>
            <a:r>
              <a:rPr lang="en-US" sz="2600" b="0" dirty="0">
                <a:solidFill>
                  <a:srgbClr val="000000"/>
                </a:solidFill>
              </a:rPr>
              <a:t> </a:t>
            </a:r>
            <a:r>
              <a:rPr lang="en-US" sz="2600" b="0" dirty="0" err="1">
                <a:solidFill>
                  <a:srgbClr val="000000"/>
                </a:solidFill>
              </a:rPr>
              <a:t>hiện</a:t>
            </a:r>
            <a:r>
              <a:rPr lang="en-US" sz="2600" b="0" dirty="0">
                <a:solidFill>
                  <a:srgbClr val="000000"/>
                </a:solidFill>
              </a:rPr>
              <a:t> </a:t>
            </a:r>
            <a:r>
              <a:rPr lang="en-US" sz="2600" b="0" dirty="0" err="1">
                <a:solidFill>
                  <a:srgbClr val="000000"/>
                </a:solidFill>
              </a:rPr>
              <a:t>lệnh</a:t>
            </a:r>
            <a:r>
              <a:rPr lang="en-US" sz="2600" b="0" dirty="0">
                <a:solidFill>
                  <a:srgbClr val="000000"/>
                </a:solidFill>
              </a:rPr>
              <a:t>.</a:t>
            </a:r>
            <a:endParaRPr lang="en-US" sz="26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animEffect transition="in" filter="fade">
                                      <p:cBhvr>
                                        <p:cTn id="51" dur="500"/>
                                        <p:tgtEl>
                                          <p:spTgt spid="4">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19201"/>
            <a:ext cx="9067800" cy="5181599"/>
          </a:xfrm>
        </p:spPr>
        <p:txBody>
          <a:bodyPr/>
          <a:lstStyle/>
          <a:p>
            <a:pPr>
              <a:lnSpc>
                <a:spcPct val="120000"/>
              </a:lnSpc>
              <a:buClr>
                <a:schemeClr val="tx1"/>
              </a:buClr>
              <a:buFont typeface="Wingdings" panose="05000000000000000000" pitchFamily="2" charset="2"/>
              <a:buChar char="§"/>
            </a:pPr>
            <a:r>
              <a:rPr lang="vi-VN" sz="3200" b="0">
                <a:latin typeface="+mj-lt"/>
              </a:rPr>
              <a:t>Toán hạng của lệnh có thể là:</a:t>
            </a:r>
            <a:endParaRPr lang="vi-VN" sz="3200" b="0">
              <a:latin typeface="+mj-lt"/>
            </a:endParaRPr>
          </a:p>
          <a:p>
            <a:pPr lvl="1">
              <a:lnSpc>
                <a:spcPct val="120000"/>
              </a:lnSpc>
              <a:buClr>
                <a:schemeClr val="tx1"/>
              </a:buClr>
              <a:buFont typeface="Arial" panose="020B0604020202020204" pitchFamily="34" charset="0"/>
              <a:buChar char="–"/>
            </a:pPr>
            <a:r>
              <a:rPr lang="vi-VN" sz="3200" b="0">
                <a:latin typeface="+mj-lt"/>
              </a:rPr>
              <a:t>Một giá trị cụ thể nằm ngay trong lệnh</a:t>
            </a:r>
            <a:endParaRPr lang="vi-VN" sz="3200" b="0">
              <a:latin typeface="+mj-lt"/>
            </a:endParaRPr>
          </a:p>
          <a:p>
            <a:pPr lvl="1">
              <a:lnSpc>
                <a:spcPct val="120000"/>
              </a:lnSpc>
              <a:buClr>
                <a:schemeClr val="tx1"/>
              </a:buClr>
              <a:buFont typeface="Arial" panose="020B0604020202020204" pitchFamily="34" charset="0"/>
              <a:buChar char="–"/>
            </a:pPr>
            <a:r>
              <a:rPr lang="vi-VN" sz="3200" b="0">
                <a:latin typeface="+mj-lt"/>
              </a:rPr>
              <a:t>Nội dung của thanh ghi</a:t>
            </a:r>
            <a:endParaRPr lang="vi-VN" sz="3200" b="0">
              <a:latin typeface="+mj-lt"/>
            </a:endParaRPr>
          </a:p>
          <a:p>
            <a:pPr lvl="1">
              <a:lnSpc>
                <a:spcPct val="120000"/>
              </a:lnSpc>
              <a:buClr>
                <a:schemeClr val="tx1"/>
              </a:buClr>
              <a:buFont typeface="Arial" panose="020B0604020202020204" pitchFamily="34" charset="0"/>
              <a:buChar char="–"/>
            </a:pPr>
            <a:r>
              <a:rPr lang="vi-VN" sz="3200" b="0">
                <a:latin typeface="+mj-lt"/>
              </a:rPr>
              <a:t>Nội dung của ngăn nhớ hoặc cổng vào ra</a:t>
            </a:r>
            <a:endParaRPr lang="vi-VN" sz="3200" b="0">
              <a:latin typeface="+mj-lt"/>
            </a:endParaRPr>
          </a:p>
          <a:p>
            <a:pPr>
              <a:lnSpc>
                <a:spcPct val="120000"/>
              </a:lnSpc>
              <a:buClr>
                <a:schemeClr val="tx1"/>
              </a:buClr>
              <a:buFont typeface="Wingdings" panose="05000000000000000000" pitchFamily="2" charset="2"/>
              <a:buChar char="§"/>
            </a:pPr>
            <a:r>
              <a:rPr lang="vi-VN" sz="3200" b="0">
                <a:latin typeface="+mj-lt"/>
              </a:rPr>
              <a:t>Phương pháp định địa chỉ (addressing modes) là cách thức địa chỉ hóa trong trường địa chỉ của lệnh để xác định nơi chứa toán hạng.</a:t>
            </a:r>
            <a:r>
              <a:rPr lang="en-US" sz="3200" b="0">
                <a:latin typeface="+mj-lt"/>
              </a:rPr>
              <a:t>	</a:t>
            </a:r>
            <a:endParaRPr lang="en-US" sz="3200" b="0">
              <a:latin typeface="+mj-lt"/>
            </a:endParaRPr>
          </a:p>
        </p:txBody>
      </p:sp>
      <p:sp>
        <p:nvSpPr>
          <p:cNvPr id="3" name="Title 1"/>
          <p:cNvSpPr txBox="1"/>
          <p:nvPr/>
        </p:nvSpPr>
        <p:spPr>
          <a:xfrm>
            <a:off x="457200" y="348584"/>
            <a:ext cx="68580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KHÁI NIỆM VỀ ĐỊNH ĐỊA CHỈ</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b="0">
                <a:latin typeface="+mj-lt"/>
              </a:rPr>
              <a:t>Toán hạng nằm ngay trong trường địa chỉ của lệnh</a:t>
            </a:r>
            <a:r>
              <a:rPr lang="en-US" b="0">
                <a:latin typeface="+mj-lt"/>
              </a:rPr>
              <a:t>.</a:t>
            </a:r>
            <a:endParaRPr lang="vi-VN" b="0">
              <a:latin typeface="+mj-lt"/>
            </a:endParaRPr>
          </a:p>
          <a:p>
            <a:pPr>
              <a:lnSpc>
                <a:spcPct val="120000"/>
              </a:lnSpc>
              <a:spcBef>
                <a:spcPts val="0"/>
              </a:spcBef>
              <a:buClr>
                <a:schemeClr val="tx1"/>
              </a:buClr>
              <a:buFont typeface="Wingdings" panose="05000000000000000000" pitchFamily="2" charset="2"/>
              <a:buChar char="§"/>
            </a:pPr>
            <a:r>
              <a:rPr lang="vi-VN" b="0">
                <a:latin typeface="+mj-lt"/>
              </a:rPr>
              <a:t>Chỉ có thể là toán hạng nguồn</a:t>
            </a:r>
            <a:endParaRPr lang="vi-VN" b="0">
              <a:latin typeface="+mj-lt"/>
            </a:endParaRPr>
          </a:p>
          <a:p>
            <a:pPr>
              <a:lnSpc>
                <a:spcPct val="120000"/>
              </a:lnSpc>
              <a:spcBef>
                <a:spcPts val="0"/>
              </a:spcBef>
              <a:buClr>
                <a:schemeClr val="tx1"/>
              </a:buClr>
              <a:buFont typeface="Wingdings" panose="05000000000000000000" pitchFamily="2" charset="2"/>
              <a:buChar char="§"/>
            </a:pPr>
            <a:r>
              <a:rPr lang="vi-VN" b="0">
                <a:latin typeface="+mj-lt"/>
              </a:rPr>
              <a:t>Không tham chiếu bộ nhớ</a:t>
            </a:r>
            <a:endParaRPr lang="vi-VN" b="0">
              <a:latin typeface="+mj-lt"/>
            </a:endParaRPr>
          </a:p>
          <a:p>
            <a:pPr>
              <a:lnSpc>
                <a:spcPct val="120000"/>
              </a:lnSpc>
              <a:spcBef>
                <a:spcPts val="0"/>
              </a:spcBef>
              <a:buClr>
                <a:schemeClr val="tx1"/>
              </a:buClr>
              <a:buFont typeface="Wingdings" panose="05000000000000000000" pitchFamily="2" charset="2"/>
              <a:buChar char="§"/>
            </a:pPr>
            <a:r>
              <a:rPr lang="vi-VN" b="0">
                <a:latin typeface="+mj-lt"/>
              </a:rPr>
              <a:t>Truy nhập toán hạng rất nhanh</a:t>
            </a:r>
            <a:endParaRPr lang="vi-VN" b="0">
              <a:latin typeface="+mj-lt"/>
            </a:endParaRPr>
          </a:p>
          <a:p>
            <a:pPr>
              <a:lnSpc>
                <a:spcPct val="120000"/>
              </a:lnSpc>
              <a:spcBef>
                <a:spcPts val="0"/>
              </a:spcBef>
              <a:buClr>
                <a:schemeClr val="tx1"/>
              </a:buClr>
              <a:buFont typeface="Wingdings" panose="05000000000000000000" pitchFamily="2" charset="2"/>
              <a:buChar char="§"/>
            </a:pPr>
            <a:r>
              <a:rPr lang="vi-VN" b="0">
                <a:latin typeface="+mj-lt"/>
              </a:rPr>
              <a:t>Dải giá trị của toán hạng bị hạn chế</a:t>
            </a:r>
            <a:endParaRPr lang="vi-VN" b="0">
              <a:latin typeface="+mj-lt"/>
            </a:endParaRPr>
          </a:p>
          <a:p>
            <a:pPr marL="0" indent="0">
              <a:lnSpc>
                <a:spcPct val="120000"/>
              </a:lnSpc>
              <a:spcBef>
                <a:spcPts val="0"/>
              </a:spcBef>
              <a:buClr>
                <a:schemeClr val="tx1"/>
              </a:buClr>
              <a:buNone/>
            </a:pPr>
            <a:r>
              <a:rPr lang="en-US" sz="3200" b="0">
                <a:latin typeface="+mj-lt"/>
              </a:rPr>
              <a:t>	</a:t>
            </a:r>
            <a:endParaRPr lang="en-US" sz="3200" b="0">
              <a:latin typeface="+mj-lt"/>
            </a:endParaRPr>
          </a:p>
        </p:txBody>
      </p:sp>
      <p:sp>
        <p:nvSpPr>
          <p:cNvPr id="3" name="Title 1"/>
          <p:cNvSpPr txBox="1"/>
          <p:nvPr/>
        </p:nvSpPr>
        <p:spPr>
          <a:xfrm>
            <a:off x="228600" y="348584"/>
            <a:ext cx="8393575"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dirty="0"/>
              <a:t>IV.1 CHẾ ĐỘ ĐỊA CHỈ TỨC THÌ</a:t>
            </a:r>
            <a:endParaRPr lang="en-US" dirty="0"/>
          </a:p>
        </p:txBody>
      </p:sp>
      <p:sp>
        <p:nvSpPr>
          <p:cNvPr id="4" name="Rectangle 3"/>
          <p:cNvSpPr/>
          <p:nvPr/>
        </p:nvSpPr>
        <p:spPr>
          <a:xfrm>
            <a:off x="381000" y="4644181"/>
            <a:ext cx="4572000" cy="830997"/>
          </a:xfrm>
          <a:prstGeom prst="rect">
            <a:avLst/>
          </a:prstGeom>
        </p:spPr>
        <p:txBody>
          <a:bodyPr>
            <a:spAutoFit/>
          </a:bodyPr>
          <a:lstStyle/>
          <a:p>
            <a:pPr algn="l"/>
            <a:r>
              <a:rPr lang="pt-BR" sz="2400">
                <a:solidFill>
                  <a:srgbClr val="000000"/>
                </a:solidFill>
              </a:rPr>
              <a:t>Ví dụ:</a:t>
            </a:r>
            <a:endParaRPr lang="pt-BR" sz="2400">
              <a:solidFill>
                <a:srgbClr val="000000"/>
              </a:solidFill>
            </a:endParaRPr>
          </a:p>
          <a:p>
            <a:pPr algn="l"/>
            <a:r>
              <a:rPr lang="pt-BR" sz="2400">
                <a:solidFill>
                  <a:srgbClr val="000000"/>
                </a:solidFill>
              </a:rPr>
              <a:t>ADD R1,5     ; R1←R1+5</a:t>
            </a:r>
            <a:endParaRPr lang="en-US" sz="2400">
              <a:solidFill>
                <a:srgbClr val="000000"/>
              </a:solidFill>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0212" y="4018911"/>
            <a:ext cx="65055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fade">
                                      <p:cBhvr>
                                        <p:cTn id="28" dur="500"/>
                                        <p:tgtEl>
                                          <p:spTgt spid="51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b="0">
                <a:latin typeface="+mj-lt"/>
              </a:rPr>
              <a:t>Dùng các thanh ghi bên trong CPU như là các toán hạng để chứa dữ liệu cần thao tác.</a:t>
            </a:r>
            <a:endParaRPr lang="vi-VN" b="0">
              <a:latin typeface="+mj-lt"/>
            </a:endParaRPr>
          </a:p>
          <a:p>
            <a:pPr>
              <a:lnSpc>
                <a:spcPct val="120000"/>
              </a:lnSpc>
              <a:spcBef>
                <a:spcPts val="0"/>
              </a:spcBef>
              <a:buClr>
                <a:schemeClr val="tx1"/>
              </a:buClr>
              <a:buFont typeface="Wingdings" panose="05000000000000000000" pitchFamily="2" charset="2"/>
              <a:buChar char="§"/>
            </a:pPr>
            <a:r>
              <a:rPr lang="vi-VN" b="0">
                <a:latin typeface="+mj-lt"/>
              </a:rPr>
              <a:t>Không tham chiếu bộ nhớ.</a:t>
            </a:r>
            <a:endParaRPr lang="vi-VN" b="0">
              <a:latin typeface="+mj-lt"/>
            </a:endParaRPr>
          </a:p>
          <a:p>
            <a:pPr>
              <a:lnSpc>
                <a:spcPct val="120000"/>
              </a:lnSpc>
              <a:spcBef>
                <a:spcPts val="0"/>
              </a:spcBef>
              <a:buClr>
                <a:schemeClr val="tx1"/>
              </a:buClr>
              <a:buFont typeface="Wingdings" panose="05000000000000000000" pitchFamily="2" charset="2"/>
              <a:buChar char="§"/>
            </a:pPr>
            <a:r>
              <a:rPr lang="vi-VN" b="0">
                <a:latin typeface="+mj-lt"/>
              </a:rPr>
              <a:t>Truy nhập toán hạng nhanh.</a:t>
            </a:r>
            <a:endParaRPr lang="vi-VN" b="0">
              <a:latin typeface="+mj-lt"/>
            </a:endParaRPr>
          </a:p>
          <a:p>
            <a:pPr>
              <a:lnSpc>
                <a:spcPct val="120000"/>
              </a:lnSpc>
              <a:spcBef>
                <a:spcPts val="0"/>
              </a:spcBef>
              <a:buClr>
                <a:schemeClr val="tx1"/>
              </a:buClr>
              <a:buFont typeface="Wingdings" panose="05000000000000000000" pitchFamily="2" charset="2"/>
              <a:buChar char="§"/>
            </a:pPr>
            <a:r>
              <a:rPr lang="vi-VN" b="0">
                <a:latin typeface="+mj-lt"/>
              </a:rPr>
              <a:t>Tăng số </a:t>
            </a:r>
            <a:r>
              <a:rPr lang="vi-VN" b="0">
                <a:solidFill>
                  <a:srgbClr val="000000"/>
                </a:solidFill>
                <a:latin typeface="+mj-lt"/>
              </a:rPr>
              <a:t>lượng thanh ghi =&gt; hiệu quả hơn</a:t>
            </a:r>
            <a:r>
              <a:rPr lang="vi-VN" b="0">
                <a:latin typeface="+mj-lt"/>
              </a:rPr>
              <a:t>.</a:t>
            </a:r>
            <a:r>
              <a:rPr lang="en-US" sz="3200" b="0">
                <a:latin typeface="+mj-lt"/>
              </a:rPr>
              <a:t>	</a:t>
            </a:r>
            <a:endParaRPr lang="en-US" sz="3200" b="0">
              <a:latin typeface="+mj-lt"/>
            </a:endParaRPr>
          </a:p>
        </p:txBody>
      </p:sp>
      <p:sp>
        <p:nvSpPr>
          <p:cNvPr id="3" name="Title 1"/>
          <p:cNvSpPr txBox="1"/>
          <p:nvPr/>
        </p:nvSpPr>
        <p:spPr>
          <a:xfrm>
            <a:off x="228600" y="348584"/>
            <a:ext cx="8393575"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dirty="0"/>
              <a:t>IV.2 CHẾ ĐỘ ĐỊA CHỈ THANH GHI</a:t>
            </a:r>
            <a:endParaRPr 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000" y="3733800"/>
            <a:ext cx="6259975"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1000" y="4644181"/>
            <a:ext cx="4572000" cy="830997"/>
          </a:xfrm>
          <a:prstGeom prst="rect">
            <a:avLst/>
          </a:prstGeom>
        </p:spPr>
        <p:txBody>
          <a:bodyPr>
            <a:spAutoFit/>
          </a:bodyPr>
          <a:lstStyle/>
          <a:p>
            <a:pPr algn="l"/>
            <a:r>
              <a:rPr lang="pt-BR" sz="2400">
                <a:solidFill>
                  <a:srgbClr val="000000"/>
                </a:solidFill>
              </a:rPr>
              <a:t>Ví dụ:</a:t>
            </a:r>
            <a:endParaRPr lang="pt-BR" sz="2400">
              <a:solidFill>
                <a:srgbClr val="000000"/>
              </a:solidFill>
            </a:endParaRPr>
          </a:p>
          <a:p>
            <a:pPr algn="l"/>
            <a:r>
              <a:rPr lang="pt-BR" sz="2400">
                <a:solidFill>
                  <a:srgbClr val="000000"/>
                </a:solidFill>
              </a:rPr>
              <a:t>ADD R1,R2     ; R1←R1+R2</a:t>
            </a:r>
            <a:endParaRPr lang="en-US" sz="24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98"/>
                                        </p:tgtEl>
                                        <p:attrNameLst>
                                          <p:attrName>style.visibility</p:attrName>
                                        </p:attrNameLst>
                                      </p:cBhvr>
                                      <p:to>
                                        <p:strVal val="visible"/>
                                      </p:to>
                                    </p:set>
                                    <p:animEffect transition="in" filter="fade">
                                      <p:cBhvr>
                                        <p:cTn id="24" dur="500"/>
                                        <p:tgtEl>
                                          <p:spTgt spid="40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b="0">
                <a:latin typeface="+mj-lt"/>
              </a:rPr>
              <a:t>Toán hạng là ngăn nhớ có địa chỉ được chỉ ra trực tiếp trong trường địa chỉ của lệnh</a:t>
            </a:r>
            <a:r>
              <a:rPr lang="en-US" b="0">
                <a:latin typeface="+mj-lt"/>
              </a:rPr>
              <a:t>.</a:t>
            </a:r>
            <a:endParaRPr lang="vi-VN" b="0">
              <a:latin typeface="+mj-lt"/>
            </a:endParaRPr>
          </a:p>
          <a:p>
            <a:pPr>
              <a:lnSpc>
                <a:spcPct val="120000"/>
              </a:lnSpc>
              <a:spcBef>
                <a:spcPts val="0"/>
              </a:spcBef>
              <a:buClr>
                <a:schemeClr val="tx1"/>
              </a:buClr>
              <a:buFont typeface="Wingdings" panose="05000000000000000000" pitchFamily="2" charset="2"/>
              <a:buChar char="§"/>
            </a:pPr>
            <a:r>
              <a:rPr lang="vi-VN" b="0">
                <a:latin typeface="+mj-lt"/>
              </a:rPr>
              <a:t>CPU tham chiếu bộ nhớ một lần để truy nhập dữ liệu</a:t>
            </a:r>
            <a:r>
              <a:rPr lang="en-US" b="0">
                <a:latin typeface="+mj-lt"/>
              </a:rPr>
              <a:t>.</a:t>
            </a:r>
            <a:endParaRPr lang="vi-VN" b="0">
              <a:latin typeface="+mj-lt"/>
            </a:endParaRPr>
          </a:p>
        </p:txBody>
      </p:sp>
      <p:sp>
        <p:nvSpPr>
          <p:cNvPr id="3" name="Title 1"/>
          <p:cNvSpPr txBox="1"/>
          <p:nvPr/>
        </p:nvSpPr>
        <p:spPr>
          <a:xfrm>
            <a:off x="228600" y="348584"/>
            <a:ext cx="8393575"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t>IV.3 CHẾ ĐỘ ĐỊA CHỈ TRỰC TIẾP</a:t>
            </a:r>
            <a:endParaRPr 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2620296"/>
            <a:ext cx="6466294" cy="37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4644181"/>
            <a:ext cx="6324600" cy="1200329"/>
          </a:xfrm>
          <a:prstGeom prst="rect">
            <a:avLst/>
          </a:prstGeom>
        </p:spPr>
        <p:txBody>
          <a:bodyPr wrap="square">
            <a:spAutoFit/>
          </a:bodyPr>
          <a:lstStyle/>
          <a:p>
            <a:pPr algn="l"/>
            <a:r>
              <a:rPr lang="pt-BR" sz="2400">
                <a:solidFill>
                  <a:srgbClr val="000000"/>
                </a:solidFill>
              </a:rPr>
              <a:t>Ví dụ:</a:t>
            </a:r>
            <a:endParaRPr lang="pt-BR" sz="2400">
              <a:solidFill>
                <a:srgbClr val="000000"/>
              </a:solidFill>
            </a:endParaRPr>
          </a:p>
          <a:p>
            <a:pPr algn="l"/>
            <a:r>
              <a:rPr lang="pt-BR" sz="2400">
                <a:solidFill>
                  <a:srgbClr val="000000"/>
                </a:solidFill>
              </a:rPr>
              <a:t>ADD R1,A     ; R1←R1+(A)</a:t>
            </a:r>
            <a:endParaRPr lang="pt-BR" sz="2400">
              <a:solidFill>
                <a:srgbClr val="000000"/>
              </a:solidFill>
            </a:endParaRPr>
          </a:p>
          <a:p>
            <a:pPr algn="l"/>
            <a:r>
              <a:rPr lang="pt-BR" sz="2400" b="0">
                <a:solidFill>
                  <a:srgbClr val="000000"/>
                </a:solidFill>
              </a:rPr>
              <a:t>(Tìm toán hạng trong bộ nhớ có địa chỉ A)</a:t>
            </a:r>
            <a:endParaRPr lang="en-US" sz="2400" b="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fade">
                                      <p:cBhvr>
                                        <p:cTn id="16" dur="500"/>
                                        <p:tgtEl>
                                          <p:spTgt spid="61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sz="2700" b="0">
                <a:latin typeface="+mj-lt"/>
              </a:rPr>
              <a:t>Toán hạng là ngăn nhớ có địa chỉ nằm trong thanh ghi</a:t>
            </a:r>
            <a:r>
              <a:rPr lang="en-US" sz="2700" b="0">
                <a:latin typeface="+mj-lt"/>
              </a:rPr>
              <a:t>.</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Trường địa chỉ cho biết tên thanh ghi</a:t>
            </a:r>
            <a:r>
              <a:rPr lang="en-US" sz="2700" b="0">
                <a:latin typeface="+mj-lt"/>
              </a:rPr>
              <a:t>.</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Thanh ghi có thể là ngầm định, gọi là thanh ghi con trỏ</a:t>
            </a:r>
            <a:r>
              <a:rPr lang="en-US" sz="2700" b="0">
                <a:latin typeface="+mj-lt"/>
              </a:rPr>
              <a:t>.</a:t>
            </a:r>
            <a:endParaRPr lang="vi-VN" sz="2700" b="0">
              <a:latin typeface="+mj-lt"/>
            </a:endParaRPr>
          </a:p>
        </p:txBody>
      </p:sp>
      <p:sp>
        <p:nvSpPr>
          <p:cNvPr id="3" name="Title 1"/>
          <p:cNvSpPr txBox="1"/>
          <p:nvPr/>
        </p:nvSpPr>
        <p:spPr>
          <a:xfrm>
            <a:off x="90948" y="348584"/>
            <a:ext cx="8752294"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IV.4 CHẾ ĐỘ ĐỊA CHỈ GIÁN TIẾP THANH GHI</a:t>
            </a:r>
            <a:endParaRPr lang="en-US"/>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784" y="2590800"/>
            <a:ext cx="8795816" cy="37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5784" y="4430821"/>
            <a:ext cx="3842816" cy="1569660"/>
          </a:xfrm>
          <a:prstGeom prst="rect">
            <a:avLst/>
          </a:prstGeom>
        </p:spPr>
        <p:txBody>
          <a:bodyPr wrap="square">
            <a:spAutoFit/>
          </a:bodyPr>
          <a:lstStyle/>
          <a:p>
            <a:pPr algn="l"/>
            <a:r>
              <a:rPr lang="pt-BR" sz="2400">
                <a:solidFill>
                  <a:srgbClr val="000000"/>
                </a:solidFill>
              </a:rPr>
              <a:t>Ví dụ:</a:t>
            </a:r>
            <a:endParaRPr lang="pt-BR" sz="2400">
              <a:solidFill>
                <a:srgbClr val="000000"/>
              </a:solidFill>
            </a:endParaRPr>
          </a:p>
          <a:p>
            <a:pPr algn="l"/>
            <a:r>
              <a:rPr lang="pt-BR" sz="2400">
                <a:solidFill>
                  <a:srgbClr val="000000"/>
                </a:solidFill>
              </a:rPr>
              <a:t>MOV AL,[BX]; </a:t>
            </a:r>
            <a:endParaRPr lang="pt-BR" sz="2400">
              <a:solidFill>
                <a:srgbClr val="000000"/>
              </a:solidFill>
            </a:endParaRPr>
          </a:p>
          <a:p>
            <a:pPr algn="l"/>
            <a:r>
              <a:rPr lang="pt-BR" sz="2400" b="0">
                <a:solidFill>
                  <a:srgbClr val="000000"/>
                </a:solidFill>
              </a:rPr>
              <a:t>(chuyển nội dung tại ô nhớ</a:t>
            </a:r>
            <a:endParaRPr lang="pt-BR" sz="2400" b="0">
              <a:solidFill>
                <a:srgbClr val="000000"/>
              </a:solidFill>
            </a:endParaRPr>
          </a:p>
          <a:p>
            <a:pPr algn="l"/>
            <a:r>
              <a:rPr lang="pt-BR" sz="2400" b="0">
                <a:solidFill>
                  <a:srgbClr val="000000"/>
                </a:solidFill>
              </a:rPr>
              <a:t>DS:BX vào AL)</a:t>
            </a:r>
            <a:endParaRPr lang="en-US" sz="2400" b="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70"/>
                                        </p:tgtEl>
                                        <p:attrNameLst>
                                          <p:attrName>style.visibility</p:attrName>
                                        </p:attrNameLst>
                                      </p:cBhvr>
                                      <p:to>
                                        <p:strVal val="visible"/>
                                      </p:to>
                                    </p:set>
                                    <p:animEffect transition="in" filter="fade">
                                      <p:cBhvr>
                                        <p:cTn id="20" dur="500"/>
                                        <p:tgtEl>
                                          <p:spTgt spid="717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9400" y="2742351"/>
            <a:ext cx="6096000" cy="3353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p:nvPr/>
        </p:nvSpPr>
        <p:spPr>
          <a:xfrm>
            <a:off x="90948" y="348584"/>
            <a:ext cx="8752294"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2850" dirty="0"/>
              <a:t>IV.5 CHẾ ĐỘ ĐỊA CHỈ GIÁN TIẾP QUA NGĂN NHỚ</a:t>
            </a:r>
            <a:endParaRPr lang="en-US" sz="2850" dirty="0"/>
          </a:p>
        </p:txBody>
      </p:sp>
      <p:sp>
        <p:nvSpPr>
          <p:cNvPr id="4" name="Rectangle 3"/>
          <p:cNvSpPr/>
          <p:nvPr/>
        </p:nvSpPr>
        <p:spPr>
          <a:xfrm>
            <a:off x="424384" y="4430821"/>
            <a:ext cx="3842816" cy="1200329"/>
          </a:xfrm>
          <a:prstGeom prst="rect">
            <a:avLst/>
          </a:prstGeom>
        </p:spPr>
        <p:txBody>
          <a:bodyPr wrap="square">
            <a:spAutoFit/>
          </a:bodyPr>
          <a:lstStyle/>
          <a:p>
            <a:pPr algn="l"/>
            <a:r>
              <a:rPr lang="pt-BR" sz="2400" dirty="0">
                <a:solidFill>
                  <a:srgbClr val="000000"/>
                </a:solidFill>
              </a:rPr>
              <a:t>Ví dụ:</a:t>
            </a:r>
            <a:endParaRPr lang="pt-BR" sz="2400" dirty="0">
              <a:solidFill>
                <a:srgbClr val="000000"/>
              </a:solidFill>
            </a:endParaRPr>
          </a:p>
          <a:p>
            <a:pPr algn="l"/>
            <a:r>
              <a:rPr lang="pt-BR" sz="2400" dirty="0">
                <a:solidFill>
                  <a:srgbClr val="000000"/>
                </a:solidFill>
              </a:rPr>
              <a:t>ADD AH, [a]; </a:t>
            </a:r>
            <a:endParaRPr lang="pt-BR" sz="2400" dirty="0">
              <a:solidFill>
                <a:srgbClr val="000000"/>
              </a:solidFill>
            </a:endParaRPr>
          </a:p>
          <a:p>
            <a:pPr algn="l"/>
            <a:endParaRPr lang="en-US" sz="2400" b="0" dirty="0">
              <a:solidFill>
                <a:srgbClr val="000000"/>
              </a:solidFill>
            </a:endParaRPr>
          </a:p>
        </p:txBody>
      </p:sp>
      <p:sp>
        <p:nvSpPr>
          <p:cNvPr id="2" name="Content Placeholder 1"/>
          <p:cNvSpPr>
            <a:spLocks noGrp="1"/>
          </p:cNvSpPr>
          <p:nvPr>
            <p:ph idx="1"/>
          </p:nvPr>
        </p:nvSpPr>
        <p:spPr>
          <a:xfrm>
            <a:off x="152400" y="1143001"/>
            <a:ext cx="9067800" cy="5181599"/>
          </a:xfrm>
        </p:spPr>
        <p:txBody>
          <a:bodyPr/>
          <a:lstStyle/>
          <a:p>
            <a:pPr>
              <a:lnSpc>
                <a:spcPct val="120000"/>
              </a:lnSpc>
              <a:spcBef>
                <a:spcPts val="0"/>
              </a:spcBef>
              <a:buClr>
                <a:schemeClr val="tx1"/>
              </a:buClr>
              <a:buFont typeface="Wingdings" panose="05000000000000000000" pitchFamily="2" charset="2"/>
              <a:buChar char="§"/>
            </a:pPr>
            <a:r>
              <a:rPr lang="vi-VN" sz="2700" b="0">
                <a:latin typeface="+mj-lt"/>
              </a:rPr>
              <a:t>Để </a:t>
            </a:r>
            <a:r>
              <a:rPr lang="vi-VN" sz="2700" b="0" dirty="0">
                <a:latin typeface="+mj-lt"/>
              </a:rPr>
              <a:t>xác định toán hạng</a:t>
            </a:r>
            <a:r>
              <a:rPr lang="en-US" sz="2700" b="0" dirty="0">
                <a:latin typeface="+mj-lt"/>
              </a:rPr>
              <a:t>: n</a:t>
            </a:r>
            <a:r>
              <a:rPr lang="vi-VN" sz="2700" b="0" dirty="0">
                <a:latin typeface="+mj-lt"/>
              </a:rPr>
              <a:t>găn nhớ được trỏ bởi trường địa chỉ của lệnh chứa địa chỉ của toán hạng</a:t>
            </a:r>
            <a:r>
              <a:rPr lang="en-US" sz="2700" b="0" dirty="0">
                <a:latin typeface="+mj-lt"/>
              </a:rPr>
              <a:t>.</a:t>
            </a:r>
            <a:endParaRPr lang="vi-VN" sz="2700" b="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0948" y="348584"/>
            <a:ext cx="8900652"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2900"/>
              <a:t>IV.6 </a:t>
            </a:r>
            <a:r>
              <a:rPr lang="en-US" sz="2900" dirty="0"/>
              <a:t>CHẾ ĐỘ ĐỊA CHỈ DỊCH CHUYỂN</a:t>
            </a:r>
            <a:endParaRPr lang="en-US" sz="2900" dirty="0"/>
          </a:p>
        </p:txBody>
      </p:sp>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sz="2400" b="0" dirty="0">
                <a:latin typeface="+mj-lt"/>
              </a:rPr>
              <a:t>Để xác định toán hạng, trường địa chỉ chứa hai thành phần: tên thanh ghi và hằng số. Địa chỉ toán hạng = nội dung thanh ghi + hằng số. </a:t>
            </a:r>
            <a:endParaRPr lang="en-US" sz="2400" b="0" dirty="0">
              <a:latin typeface="+mj-lt"/>
            </a:endParaRPr>
          </a:p>
          <a:p>
            <a:pPr>
              <a:lnSpc>
                <a:spcPct val="120000"/>
              </a:lnSpc>
              <a:spcBef>
                <a:spcPts val="0"/>
              </a:spcBef>
              <a:buClr>
                <a:schemeClr val="tx1"/>
              </a:buClr>
              <a:buFont typeface="Wingdings" panose="05000000000000000000" pitchFamily="2" charset="2"/>
              <a:buChar char="§"/>
            </a:pPr>
            <a:r>
              <a:rPr lang="vi-VN" sz="2400" b="0" dirty="0">
                <a:latin typeface="+mj-lt"/>
              </a:rPr>
              <a:t>Sử dụng </a:t>
            </a:r>
            <a:r>
              <a:rPr lang="en-US" sz="2400" b="0" dirty="0" err="1">
                <a:latin typeface="+mj-lt"/>
              </a:rPr>
              <a:t>cả</a:t>
            </a:r>
            <a:r>
              <a:rPr lang="en-US" sz="2400" b="0" dirty="0">
                <a:latin typeface="+mj-lt"/>
              </a:rPr>
              <a:t> </a:t>
            </a:r>
            <a:r>
              <a:rPr lang="vi-VN" sz="2400" b="0" dirty="0">
                <a:latin typeface="+mj-lt"/>
              </a:rPr>
              <a:t>thanh ghi chỉ số </a:t>
            </a:r>
            <a:r>
              <a:rPr lang="en-US" sz="2400" b="0" dirty="0" err="1">
                <a:latin typeface="+mj-lt"/>
              </a:rPr>
              <a:t>và</a:t>
            </a:r>
            <a:r>
              <a:rPr lang="en-US" sz="2400" b="0" dirty="0">
                <a:latin typeface="+mj-lt"/>
              </a:rPr>
              <a:t> </a:t>
            </a:r>
            <a:r>
              <a:rPr lang="en-US" sz="2400" b="0" dirty="0" err="1">
                <a:latin typeface="+mj-lt"/>
              </a:rPr>
              <a:t>thanh</a:t>
            </a:r>
            <a:r>
              <a:rPr lang="en-US" sz="2400" b="0" dirty="0">
                <a:latin typeface="+mj-lt"/>
              </a:rPr>
              <a:t> </a:t>
            </a:r>
            <a:r>
              <a:rPr lang="en-US" sz="2400" b="0" dirty="0" err="1">
                <a:latin typeface="+mj-lt"/>
              </a:rPr>
              <a:t>ghi</a:t>
            </a:r>
            <a:r>
              <a:rPr lang="en-US" sz="2400" b="0" dirty="0">
                <a:latin typeface="+mj-lt"/>
              </a:rPr>
              <a:t> </a:t>
            </a:r>
            <a:r>
              <a:rPr lang="en-US" sz="2400" b="0" dirty="0" err="1">
                <a:latin typeface="+mj-lt"/>
              </a:rPr>
              <a:t>cơ</a:t>
            </a:r>
            <a:r>
              <a:rPr lang="en-US" sz="2400" b="0" dirty="0">
                <a:latin typeface="+mj-lt"/>
              </a:rPr>
              <a:t> </a:t>
            </a:r>
            <a:r>
              <a:rPr lang="en-US" sz="2400" b="0" dirty="0" err="1">
                <a:latin typeface="+mj-lt"/>
              </a:rPr>
              <a:t>sở</a:t>
            </a:r>
            <a:r>
              <a:rPr lang="en-US" sz="2400" b="0" dirty="0">
                <a:latin typeface="+mj-lt"/>
              </a:rPr>
              <a:t>.</a:t>
            </a:r>
            <a:endParaRPr lang="vi-VN" sz="2400" b="0" dirty="0">
              <a:latin typeface="+mj-lt"/>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9680" y="2994672"/>
            <a:ext cx="7423356" cy="330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5784" y="4648200"/>
            <a:ext cx="3842816" cy="1569660"/>
          </a:xfrm>
          <a:prstGeom prst="rect">
            <a:avLst/>
          </a:prstGeom>
        </p:spPr>
        <p:txBody>
          <a:bodyPr wrap="square">
            <a:spAutoFit/>
          </a:bodyPr>
          <a:lstStyle/>
          <a:p>
            <a:pPr algn="l"/>
            <a:r>
              <a:rPr lang="pt-BR" sz="2400">
                <a:solidFill>
                  <a:srgbClr val="000000"/>
                </a:solidFill>
              </a:rPr>
              <a:t>Ví dụ:</a:t>
            </a:r>
            <a:endParaRPr lang="pt-BR" sz="2400">
              <a:solidFill>
                <a:srgbClr val="000000"/>
              </a:solidFill>
            </a:endParaRPr>
          </a:p>
          <a:p>
            <a:pPr algn="l"/>
            <a:r>
              <a:rPr lang="pt-BR" sz="2400">
                <a:solidFill>
                  <a:srgbClr val="000000"/>
                </a:solidFill>
              </a:rPr>
              <a:t>MOV AL,[BP][SI]+10; </a:t>
            </a:r>
            <a:endParaRPr lang="pt-BR" sz="2400">
              <a:solidFill>
                <a:srgbClr val="000000"/>
              </a:solidFill>
            </a:endParaRPr>
          </a:p>
          <a:p>
            <a:pPr algn="l"/>
            <a:r>
              <a:rPr lang="pt-BR" sz="2400" b="0">
                <a:solidFill>
                  <a:srgbClr val="000000"/>
                </a:solidFill>
              </a:rPr>
              <a:t>(chuyển nội dung ô nhớ</a:t>
            </a:r>
            <a:endParaRPr lang="pt-BR" sz="2400" b="0">
              <a:solidFill>
                <a:srgbClr val="000000"/>
              </a:solidFill>
            </a:endParaRPr>
          </a:p>
          <a:p>
            <a:pPr algn="l"/>
            <a:r>
              <a:rPr lang="pt-BR" sz="2400" b="0">
                <a:solidFill>
                  <a:srgbClr val="000000"/>
                </a:solidFill>
              </a:rPr>
              <a:t>DS:(BX+SI+10) vào AL)</a:t>
            </a:r>
            <a:endParaRPr lang="en-US" sz="2400" b="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fade">
                                      <p:cBhvr>
                                        <p:cTn id="17" dur="500"/>
                                        <p:tgtEl>
                                          <p:spTgt spid="61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CHƯƠNG 2: THIẾT KẾ HỆ LỆNH CHO VI XỬ LÝ</a:t>
            </a:r>
            <a:endParaRPr lang="en-US" sz="3000"/>
          </a:p>
        </p:txBody>
      </p:sp>
      <p:grpSp>
        <p:nvGrpSpPr>
          <p:cNvPr id="5" name="Group 4"/>
          <p:cNvGrpSpPr/>
          <p:nvPr/>
        </p:nvGrpSpPr>
        <p:grpSpPr>
          <a:xfrm>
            <a:off x="73742" y="3443748"/>
            <a:ext cx="8155858"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226794"/>
            <a:ext cx="8839200" cy="5097806"/>
          </a:xfrm>
          <a:prstGeom prst="rect">
            <a:avLst/>
          </a:prstGeom>
        </p:spPr>
        <p:txBody>
          <a:bodyPr wrap="square">
            <a:spAutoFit/>
          </a:bodyPr>
          <a:lstStyle/>
          <a:p>
            <a:pPr marL="0" indent="0" algn="just">
              <a:lnSpc>
                <a:spcPct val="114000"/>
              </a:lnSpc>
              <a:buNone/>
            </a:pPr>
            <a:r>
              <a:rPr lang="en-US" sz="3200" b="0">
                <a:solidFill>
                  <a:srgbClr val="000000"/>
                </a:solidFill>
              </a:rPr>
              <a:t>I. Giới thiệu dạng lệnh, kích thước mã lệnh.</a:t>
            </a:r>
            <a:endParaRPr lang="en-US" sz="3200" b="0">
              <a:solidFill>
                <a:srgbClr val="000000"/>
              </a:solidFill>
            </a:endParaRPr>
          </a:p>
          <a:p>
            <a:pPr marL="0" indent="0" algn="just">
              <a:lnSpc>
                <a:spcPct val="114000"/>
              </a:lnSpc>
              <a:buNone/>
            </a:pPr>
            <a:r>
              <a:rPr lang="en-US" sz="3200" b="0">
                <a:solidFill>
                  <a:srgbClr val="000000"/>
                </a:solidFill>
              </a:rPr>
              <a:t>II. Số lượng các lệnh cho Vi xử lý.</a:t>
            </a:r>
            <a:endParaRPr lang="en-US" sz="3200" b="0">
              <a:solidFill>
                <a:srgbClr val="000000"/>
              </a:solidFill>
            </a:endParaRPr>
          </a:p>
          <a:p>
            <a:pPr marL="0" indent="0" algn="just">
              <a:lnSpc>
                <a:spcPct val="114000"/>
              </a:lnSpc>
              <a:buNone/>
            </a:pPr>
            <a:r>
              <a:rPr lang="en-US" sz="3200" b="0">
                <a:solidFill>
                  <a:srgbClr val="000000"/>
                </a:solidFill>
              </a:rPr>
              <a:t>III. Phân loại lệnh.</a:t>
            </a:r>
            <a:endParaRPr lang="en-US" sz="3200" b="0">
              <a:solidFill>
                <a:srgbClr val="000000"/>
              </a:solidFill>
            </a:endParaRPr>
          </a:p>
          <a:p>
            <a:pPr marL="0" indent="0" algn="just">
              <a:lnSpc>
                <a:spcPct val="114000"/>
              </a:lnSpc>
              <a:buNone/>
            </a:pPr>
            <a:r>
              <a:rPr lang="en-US" sz="3200" b="0">
                <a:solidFill>
                  <a:srgbClr val="000000"/>
                </a:solidFill>
              </a:rPr>
              <a:t>IV. Các phương pháp xác định địa chỉ.</a:t>
            </a:r>
            <a:endParaRPr lang="en-US" sz="3200" b="0">
              <a:solidFill>
                <a:srgbClr val="000000"/>
              </a:solidFill>
            </a:endParaRPr>
          </a:p>
          <a:p>
            <a:pPr marL="0" indent="0" algn="just">
              <a:lnSpc>
                <a:spcPct val="114000"/>
              </a:lnSpc>
              <a:buNone/>
            </a:pPr>
            <a:r>
              <a:rPr lang="en-US" sz="3200" b="0">
                <a:solidFill>
                  <a:srgbClr val="000000"/>
                </a:solidFill>
              </a:rPr>
              <a:t>V. Số lượng các tham số trong một lệnh.</a:t>
            </a:r>
            <a:endParaRPr lang="en-US" sz="3200" b="0">
              <a:solidFill>
                <a:srgbClr val="000000"/>
              </a:solidFill>
            </a:endParaRPr>
          </a:p>
          <a:p>
            <a:pPr lvl="1" algn="just">
              <a:lnSpc>
                <a:spcPct val="114000"/>
              </a:lnSpc>
            </a:pPr>
            <a:r>
              <a:rPr lang="en-US" sz="3200" b="0">
                <a:solidFill>
                  <a:srgbClr val="000000"/>
                </a:solidFill>
              </a:rPr>
              <a:t>V.1 Hệ lệnh không có tham số (ngăn xếp).</a:t>
            </a:r>
            <a:endParaRPr lang="en-US" sz="3200" b="0">
              <a:solidFill>
                <a:srgbClr val="000000"/>
              </a:solidFill>
            </a:endParaRPr>
          </a:p>
          <a:p>
            <a:pPr lvl="1" algn="just">
              <a:lnSpc>
                <a:spcPct val="114000"/>
              </a:lnSpc>
            </a:pPr>
            <a:r>
              <a:rPr lang="en-US" sz="3200" b="0">
                <a:solidFill>
                  <a:srgbClr val="000000"/>
                </a:solidFill>
              </a:rPr>
              <a:t>V.2 Hệ lệnh một tham số.</a:t>
            </a:r>
            <a:endParaRPr lang="en-US" sz="3200" b="0">
              <a:solidFill>
                <a:srgbClr val="000000"/>
              </a:solidFill>
            </a:endParaRPr>
          </a:p>
          <a:p>
            <a:pPr lvl="1" algn="just">
              <a:lnSpc>
                <a:spcPct val="114000"/>
              </a:lnSpc>
            </a:pPr>
            <a:r>
              <a:rPr lang="en-US" sz="3200" b="0">
                <a:solidFill>
                  <a:srgbClr val="000000"/>
                </a:solidFill>
              </a:rPr>
              <a:t>V.3 Hệ lệnh có từ hai hay ba tham số.</a:t>
            </a:r>
            <a:endParaRPr lang="en-US" sz="3200" b="0">
              <a:solidFill>
                <a:srgbClr val="000000"/>
              </a:solidFill>
            </a:endParaRPr>
          </a:p>
          <a:p>
            <a:pPr marL="0" indent="0" algn="just">
              <a:lnSpc>
                <a:spcPct val="114000"/>
              </a:lnSpc>
              <a:buNone/>
            </a:pPr>
            <a:r>
              <a:rPr lang="en-US" sz="3200" b="0">
                <a:solidFill>
                  <a:srgbClr val="000000"/>
                </a:solidFill>
              </a:rPr>
              <a:t>VI. Quy trình thực hiện lệnh.</a:t>
            </a:r>
            <a:endParaRPr lang="en-US" sz="32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0948" y="348584"/>
            <a:ext cx="8752294"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V.1 HỆ LỆNH KHÔNG CÓ THAM SỐ</a:t>
            </a:r>
            <a:endParaRPr lang="en-US"/>
          </a:p>
        </p:txBody>
      </p:sp>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sz="2700" b="0">
                <a:latin typeface="+mj-lt"/>
              </a:rPr>
              <a:t>Các toán hạng đều được ngầm định</a:t>
            </a:r>
            <a:r>
              <a:rPr lang="en-US" sz="2700" b="0">
                <a:latin typeface="+mj-lt"/>
              </a:rPr>
              <a:t>.</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Sử dụng Stack: </a:t>
            </a:r>
            <a:r>
              <a:rPr lang="en-US" sz="2700" b="0">
                <a:latin typeface="+mj-lt"/>
              </a:rPr>
              <a:t> </a:t>
            </a:r>
            <a:r>
              <a:rPr lang="vi-VN" sz="2700" b="0">
                <a:latin typeface="+mj-lt"/>
              </a:rPr>
              <a:t>- PUSH: đưa dữ liệu vào stack</a:t>
            </a:r>
            <a:endParaRPr lang="vi-VN" sz="2700" b="0">
              <a:latin typeface="+mj-lt"/>
            </a:endParaRPr>
          </a:p>
          <a:p>
            <a:pPr marL="0" indent="0">
              <a:lnSpc>
                <a:spcPct val="120000"/>
              </a:lnSpc>
              <a:spcBef>
                <a:spcPts val="0"/>
              </a:spcBef>
              <a:buClr>
                <a:schemeClr val="tx1"/>
              </a:buClr>
              <a:buNone/>
            </a:pPr>
            <a:r>
              <a:rPr lang="en-US" sz="2700" b="0">
                <a:latin typeface="+mj-lt"/>
              </a:rPr>
              <a:t>			  </a:t>
            </a:r>
            <a:r>
              <a:rPr lang="vi-VN" sz="2700" b="0">
                <a:latin typeface="+mj-lt"/>
              </a:rPr>
              <a:t>- POP: lấy dữ liệu ra từ stack</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Ví dụ: tính giá trị biểu thức c = a + b</a:t>
            </a:r>
            <a:endParaRPr lang="vi-VN" sz="2700" b="0">
              <a:latin typeface="+mj-lt"/>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7970" y="3075036"/>
            <a:ext cx="5487602" cy="333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170"/>
                                        </p:tgtEl>
                                        <p:attrNameLst>
                                          <p:attrName>style.visibility</p:attrName>
                                        </p:attrNameLst>
                                      </p:cBhvr>
                                      <p:to>
                                        <p:strVal val="visible"/>
                                      </p:to>
                                    </p:set>
                                    <p:animEffect transition="in" filter="fade">
                                      <p:cBhvr>
                                        <p:cTn id="2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buClr>
                <a:srgbClr val="003300"/>
              </a:buClr>
            </a:pPr>
            <a:r>
              <a:rPr lang="vi-VN" sz="2600">
                <a:solidFill>
                  <a:srgbClr val="000000"/>
                </a:solidFill>
                <a:latin typeface="+mj-lt"/>
              </a:rPr>
              <a:t>Kiến trúc SISD</a:t>
            </a:r>
            <a:r>
              <a:rPr lang="vi-VN" sz="2600" b="0">
                <a:solidFill>
                  <a:srgbClr val="000000"/>
                </a:solidFill>
                <a:latin typeface="+mj-lt"/>
              </a:rPr>
              <a:t> (single instruction - single data,</a:t>
            </a:r>
            <a:r>
              <a:rPr lang="en-US" sz="2600" b="0">
                <a:solidFill>
                  <a:srgbClr val="000000"/>
                </a:solidFill>
                <a:latin typeface="+mj-lt"/>
              </a:rPr>
              <a:t> </a:t>
            </a:r>
            <a:r>
              <a:rPr lang="vi-VN" sz="2600" b="0">
                <a:solidFill>
                  <a:srgbClr val="000000"/>
                </a:solidFill>
                <a:latin typeface="+mj-lt"/>
              </a:rPr>
              <a:t>đơn</a:t>
            </a:r>
            <a:r>
              <a:rPr lang="en-US" sz="2600" b="0">
                <a:solidFill>
                  <a:srgbClr val="000000"/>
                </a:solidFill>
                <a:latin typeface="+mj-lt"/>
              </a:rPr>
              <a:t> </a:t>
            </a:r>
            <a:r>
              <a:rPr lang="vi-VN" sz="2600" b="0">
                <a:solidFill>
                  <a:srgbClr val="000000"/>
                </a:solidFill>
                <a:latin typeface="+mj-lt"/>
              </a:rPr>
              <a:t>dòng lệnh</a:t>
            </a:r>
            <a:r>
              <a:rPr lang="en-US" sz="2600" b="0">
                <a:solidFill>
                  <a:srgbClr val="000000"/>
                </a:solidFill>
                <a:latin typeface="+mj-lt"/>
              </a:rPr>
              <a:t> </a:t>
            </a:r>
            <a:r>
              <a:rPr lang="vi-VN" sz="2600" b="0">
                <a:solidFill>
                  <a:srgbClr val="000000"/>
                </a:solidFill>
                <a:latin typeface="+mj-lt"/>
              </a:rPr>
              <a:t>- đơn dòng dữ liệu)</a:t>
            </a:r>
            <a:endParaRPr lang="en-US" sz="2600" b="0">
              <a:solidFill>
                <a:srgbClr val="000000"/>
              </a:solidFill>
              <a:latin typeface="+mj-lt"/>
            </a:endParaRPr>
          </a:p>
          <a:p>
            <a:pPr algn="just">
              <a:buClr>
                <a:srgbClr val="003300"/>
              </a:buClr>
            </a:pPr>
            <a:endParaRPr lang="en-US" sz="2600" b="0">
              <a:solidFill>
                <a:srgbClr val="000000"/>
              </a:solidFill>
              <a:latin typeface="+mj-lt"/>
            </a:endParaRPr>
          </a:p>
          <a:p>
            <a:pPr algn="just">
              <a:buClr>
                <a:srgbClr val="003300"/>
              </a:buClr>
            </a:pPr>
            <a:endParaRPr lang="en-US" sz="2600" b="0">
              <a:solidFill>
                <a:srgbClr val="000000"/>
              </a:solidFill>
              <a:latin typeface="+mj-lt"/>
            </a:endParaRPr>
          </a:p>
          <a:p>
            <a:pPr algn="just">
              <a:buClr>
                <a:srgbClr val="003300"/>
              </a:buClr>
            </a:pPr>
            <a:endParaRPr lang="en-US" sz="2600" b="0">
              <a:solidFill>
                <a:srgbClr val="000000"/>
              </a:solidFill>
              <a:latin typeface="+mj-lt"/>
            </a:endParaRPr>
          </a:p>
          <a:p>
            <a:pPr algn="just">
              <a:buClr>
                <a:srgbClr val="003300"/>
              </a:buClr>
            </a:pPr>
            <a:endParaRPr lang="en-US" sz="2600" b="0">
              <a:solidFill>
                <a:srgbClr val="000000"/>
              </a:solidFill>
              <a:latin typeface="+mj-lt"/>
            </a:endParaRPr>
          </a:p>
          <a:p>
            <a:pPr algn="just">
              <a:buClr>
                <a:srgbClr val="003300"/>
              </a:buClr>
            </a:pPr>
            <a:endParaRPr lang="en-US" sz="2600" b="0">
              <a:solidFill>
                <a:srgbClr val="000000"/>
              </a:solidFill>
              <a:latin typeface="+mj-lt"/>
            </a:endParaRPr>
          </a:p>
          <a:p>
            <a:pPr algn="just">
              <a:buClr>
                <a:srgbClr val="003300"/>
              </a:buClr>
            </a:pPr>
            <a:endParaRPr lang="vi-VN" sz="2600" b="0">
              <a:solidFill>
                <a:srgbClr val="000000"/>
              </a:solidFill>
              <a:latin typeface="+mj-lt"/>
            </a:endParaRPr>
          </a:p>
          <a:p>
            <a:pPr marL="0" indent="0" algn="just">
              <a:buClr>
                <a:srgbClr val="003300"/>
              </a:buClr>
              <a:buNone/>
            </a:pPr>
            <a:r>
              <a:rPr lang="vi-VN" sz="2600" b="0">
                <a:solidFill>
                  <a:srgbClr val="000000"/>
                </a:solidFill>
                <a:latin typeface="+mj-lt"/>
              </a:rPr>
              <a:t>Một dòng chảy lệnh được một CPU thi hành</a:t>
            </a:r>
            <a:r>
              <a:rPr lang="en-US" sz="2600" b="0">
                <a:solidFill>
                  <a:srgbClr val="000000"/>
                </a:solidFill>
                <a:latin typeface="+mj-lt"/>
              </a:rPr>
              <a:t> </a:t>
            </a:r>
            <a:r>
              <a:rPr lang="vi-VN" sz="2600" b="0">
                <a:solidFill>
                  <a:srgbClr val="000000"/>
                </a:solidFill>
                <a:latin typeface="+mj-lt"/>
              </a:rPr>
              <a:t>và có một</a:t>
            </a:r>
            <a:r>
              <a:rPr lang="en-US" sz="2600" b="0">
                <a:solidFill>
                  <a:srgbClr val="000000"/>
                </a:solidFill>
                <a:latin typeface="+mj-lt"/>
              </a:rPr>
              <a:t>   </a:t>
            </a:r>
            <a:r>
              <a:rPr lang="vi-VN" sz="2600" b="0">
                <a:solidFill>
                  <a:srgbClr val="000000"/>
                </a:solidFill>
                <a:latin typeface="+mj-lt"/>
              </a:rPr>
              <a:t> bộ nhớ</a:t>
            </a:r>
            <a:r>
              <a:rPr lang="en-US" sz="2600" b="0">
                <a:solidFill>
                  <a:srgbClr val="000000"/>
                </a:solidFill>
                <a:latin typeface="+mj-lt"/>
              </a:rPr>
              <a:t> </a:t>
            </a:r>
            <a:r>
              <a:rPr lang="vi-VN" sz="2600" b="0">
                <a:solidFill>
                  <a:srgbClr val="000000"/>
                </a:solidFill>
                <a:latin typeface="+mj-lt"/>
              </a:rPr>
              <a:t>chứa dữ liệu. Các câu lệnh được thực hiện</a:t>
            </a:r>
            <a:r>
              <a:rPr lang="en-US" sz="2600" b="0">
                <a:solidFill>
                  <a:srgbClr val="000000"/>
                </a:solidFill>
                <a:latin typeface="+mj-lt"/>
              </a:rPr>
              <a:t> </a:t>
            </a:r>
            <a:r>
              <a:rPr lang="vi-VN" sz="2600" b="0">
                <a:solidFill>
                  <a:srgbClr val="000000"/>
                </a:solidFill>
                <a:latin typeface="+mj-lt"/>
              </a:rPr>
              <a:t>theo một thứ tự xác định.</a:t>
            </a:r>
            <a:endParaRPr lang="en-US" sz="2600" b="0">
              <a:solidFill>
                <a:srgbClr val="000000"/>
              </a:solidFill>
              <a:latin typeface="+mj-lt"/>
            </a:endParaRPr>
          </a:p>
        </p:txBody>
      </p:sp>
      <p:sp>
        <p:nvSpPr>
          <p:cNvPr id="3" name="Title 1"/>
          <p:cNvSpPr txBox="1"/>
          <p:nvPr/>
        </p:nvSpPr>
        <p:spPr>
          <a:xfrm>
            <a:off x="152400" y="319088"/>
            <a:ext cx="8915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solidFill>
                  <a:srgbClr val="FFFFFF"/>
                </a:solidFill>
              </a:rPr>
              <a:t>PHÂN LOẠI KIẾN TRÚC MÁY TÍNH</a:t>
            </a:r>
            <a:endParaRPr lang="en-US" dirty="0">
              <a:solidFill>
                <a:srgbClr val="FFFFFF"/>
              </a:solidFill>
            </a:endParaRPr>
          </a:p>
        </p:txBody>
      </p:sp>
      <p:pic>
        <p:nvPicPr>
          <p:cNvPr id="135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2190750"/>
            <a:ext cx="596265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170"/>
                                        </p:tgtEl>
                                        <p:attrNameLst>
                                          <p:attrName>style.visibility</p:attrName>
                                        </p:attrNameLst>
                                      </p:cBhvr>
                                      <p:to>
                                        <p:strVal val="visible"/>
                                      </p:to>
                                    </p:set>
                                    <p:animEffect transition="in" filter="wipe(up)">
                                      <p:cBhvr>
                                        <p:cTn id="12" dur="500"/>
                                        <p:tgtEl>
                                          <p:spTgt spid="135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wipe(left)">
                                      <p:cBhvr>
                                        <p:cTn id="1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43348" y="348584"/>
            <a:ext cx="6386052"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V.2 HỆ LỆNH MỘT THAM SỐ</a:t>
            </a:r>
            <a:endParaRPr lang="en-US"/>
          </a:p>
        </p:txBody>
      </p:sp>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sz="2700" b="0">
                <a:latin typeface="+mj-lt"/>
              </a:rPr>
              <a:t>Một toán hạng được chỉ ra trong lệnh</a:t>
            </a:r>
            <a:r>
              <a:rPr lang="en-US" sz="2700" b="0">
                <a:latin typeface="+mj-lt"/>
              </a:rPr>
              <a:t>.</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Một toán hạng ngầm định</a:t>
            </a:r>
            <a:r>
              <a:rPr lang="en-US" sz="2700" b="0">
                <a:latin typeface="+mj-lt"/>
              </a:rPr>
              <a:t>,</a:t>
            </a:r>
            <a:r>
              <a:rPr lang="vi-VN" sz="2700" b="0">
                <a:latin typeface="+mj-lt"/>
              </a:rPr>
              <a:t> thường là thanh ghi</a:t>
            </a:r>
            <a:r>
              <a:rPr lang="en-US" sz="2700" b="0">
                <a:latin typeface="+mj-lt"/>
              </a:rPr>
              <a:t> </a:t>
            </a:r>
            <a:r>
              <a:rPr lang="vi-VN" sz="2700" b="0">
                <a:latin typeface="+mj-lt"/>
              </a:rPr>
              <a:t>(thanh chứa – Accumulator Reg)</a:t>
            </a:r>
            <a:r>
              <a:rPr lang="en-US" sz="2700" b="0">
                <a:latin typeface="+mj-lt"/>
              </a:rPr>
              <a:t>.</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Sử dụng lệnh: - LOAD: nạp dữ liệu vào thanh ghi ACC</a:t>
            </a:r>
            <a:endParaRPr lang="vi-VN" sz="2700" b="0">
              <a:latin typeface="+mj-lt"/>
            </a:endParaRPr>
          </a:p>
          <a:p>
            <a:pPr marL="0" indent="0">
              <a:lnSpc>
                <a:spcPct val="120000"/>
              </a:lnSpc>
              <a:spcBef>
                <a:spcPts val="0"/>
              </a:spcBef>
              <a:buClr>
                <a:schemeClr val="tx1"/>
              </a:buClr>
              <a:buNone/>
            </a:pPr>
            <a:r>
              <a:rPr lang="en-US" sz="2700" b="0">
                <a:latin typeface="+mj-lt"/>
              </a:rPr>
              <a:t>		        </a:t>
            </a:r>
            <a:r>
              <a:rPr lang="vi-VN" sz="2700" b="0">
                <a:latin typeface="+mj-lt"/>
              </a:rPr>
              <a:t>- STORE: ghi dữ liệu từ thanh ghi ACC ra bộ nhớ</a:t>
            </a:r>
            <a:r>
              <a:rPr lang="en-US" sz="2700" b="0">
                <a:latin typeface="+mj-lt"/>
              </a:rPr>
              <a:t>.</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Ví dụ: tính giá trị biểu thức c = a + b</a:t>
            </a:r>
            <a:r>
              <a:rPr lang="en-US" sz="2700" b="0">
                <a:latin typeface="+mj-lt"/>
              </a:rPr>
              <a:t>.</a:t>
            </a:r>
            <a:endParaRPr lang="en-US" sz="2700" b="0">
              <a:latin typeface="+mj-lt"/>
            </a:endParaRPr>
          </a:p>
          <a:p>
            <a:pPr>
              <a:lnSpc>
                <a:spcPct val="120000"/>
              </a:lnSpc>
              <a:spcBef>
                <a:spcPts val="0"/>
              </a:spcBef>
              <a:buClr>
                <a:schemeClr val="tx1"/>
              </a:buClr>
              <a:buFont typeface="Wingdings" panose="05000000000000000000" pitchFamily="2" charset="2"/>
              <a:buChar char="§"/>
            </a:pPr>
            <a:endParaRPr lang="vi-VN" sz="2700" b="0">
              <a:latin typeface="+mj-lt"/>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3527" y="4542012"/>
            <a:ext cx="7877073" cy="192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194"/>
                                        </p:tgtEl>
                                        <p:attrNameLst>
                                          <p:attrName>style.visibility</p:attrName>
                                        </p:attrNameLst>
                                      </p:cBhvr>
                                      <p:to>
                                        <p:strVal val="visible"/>
                                      </p:to>
                                    </p:set>
                                    <p:animEffect transition="in" filter="fade">
                                      <p:cBhvr>
                                        <p:cTn id="28"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348584"/>
            <a:ext cx="8900652"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V.3 HỆ LỆNH CÓ TỪ HAI HAY BA THAM SỐ</a:t>
            </a:r>
            <a:endParaRPr lang="en-US"/>
          </a:p>
        </p:txBody>
      </p:sp>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sz="2700" b="0">
                <a:latin typeface="+mj-lt"/>
              </a:rPr>
              <a:t>Hai toán hạng: </a:t>
            </a:r>
            <a:endParaRPr lang="vi-VN" sz="2700" b="0">
              <a:latin typeface="+mj-lt"/>
            </a:endParaRPr>
          </a:p>
          <a:p>
            <a:pPr>
              <a:lnSpc>
                <a:spcPct val="120000"/>
              </a:lnSpc>
              <a:spcBef>
                <a:spcPts val="0"/>
              </a:spcBef>
              <a:buClr>
                <a:schemeClr val="tx1"/>
              </a:buClr>
              <a:buFont typeface="Arial" panose="020B0604020202020204" pitchFamily="34" charset="0"/>
              <a:buChar char="–"/>
            </a:pPr>
            <a:r>
              <a:rPr lang="vi-VN" sz="2400" b="0">
                <a:latin typeface="+mj-lt"/>
              </a:rPr>
              <a:t>Một toán hạng vừa là toán hạng nguồn, vừa là toán hạng đích; </a:t>
            </a:r>
            <a:endParaRPr lang="en-US" sz="2400" b="0">
              <a:latin typeface="+mj-lt"/>
            </a:endParaRPr>
          </a:p>
          <a:p>
            <a:pPr>
              <a:lnSpc>
                <a:spcPct val="120000"/>
              </a:lnSpc>
              <a:spcBef>
                <a:spcPts val="0"/>
              </a:spcBef>
              <a:buClr>
                <a:schemeClr val="tx1"/>
              </a:buClr>
              <a:buFont typeface="Arial" panose="020B0604020202020204" pitchFamily="34" charset="0"/>
              <a:buChar char="–"/>
            </a:pPr>
            <a:r>
              <a:rPr lang="vi-VN" sz="2400" b="0">
                <a:latin typeface="+mj-lt"/>
              </a:rPr>
              <a:t>Toán hạng còn lại là toán hạng nguồn.</a:t>
            </a:r>
            <a:endParaRPr lang="en-US" sz="2400" b="0">
              <a:latin typeface="+mj-lt"/>
            </a:endParaRPr>
          </a:p>
          <a:p>
            <a:pPr>
              <a:lnSpc>
                <a:spcPct val="120000"/>
              </a:lnSpc>
              <a:spcBef>
                <a:spcPts val="0"/>
              </a:spcBef>
              <a:buClr>
                <a:schemeClr val="tx1"/>
              </a:buClr>
              <a:buFont typeface="Arial" panose="020B0604020202020204" pitchFamily="34" charset="0"/>
              <a:buChar char="–"/>
            </a:pPr>
            <a:r>
              <a:rPr lang="vi-VN" sz="2400" b="0">
                <a:latin typeface="+mj-lt"/>
              </a:rPr>
              <a:t>Giá trị cũ của một toán hạng nguồn bị mất vì phải chứa kết quả</a:t>
            </a:r>
            <a:endParaRPr lang="vi-VN" sz="24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Ví dụ: tính giá trị biểu thức c = a + b</a:t>
            </a:r>
            <a:endParaRPr lang="vi-VN" sz="2700" b="0">
              <a:latin typeface="+mj-lt"/>
            </a:endParaRPr>
          </a:p>
        </p:txBody>
      </p:sp>
      <p:graphicFrame>
        <p:nvGraphicFramePr>
          <p:cNvPr id="5" name="Content Placeholder 2"/>
          <p:cNvGraphicFramePr/>
          <p:nvPr/>
        </p:nvGraphicFramePr>
        <p:xfrm>
          <a:off x="137652" y="3733800"/>
          <a:ext cx="8839200" cy="1752600"/>
        </p:xfrm>
        <a:graphic>
          <a:graphicData uri="http://schemas.openxmlformats.org/drawingml/2006/table">
            <a:tbl>
              <a:tblPr firstRow="1" bandRow="1">
                <a:tableStyleId>{5C22544A-7EE6-4342-B048-85BDC9FD1C3A}</a:tableStyleId>
              </a:tblPr>
              <a:tblGrid>
                <a:gridCol w="1905000"/>
                <a:gridCol w="6934200"/>
              </a:tblGrid>
              <a:tr h="370840">
                <a:tc>
                  <a:txBody>
                    <a:bodyPr/>
                    <a:lstStyle/>
                    <a:p>
                      <a:r>
                        <a:rPr lang="en-US" b="1">
                          <a:solidFill>
                            <a:srgbClr val="000066"/>
                          </a:solidFill>
                        </a:rPr>
                        <a:t>Mov R1,a</a:t>
                      </a:r>
                      <a:endParaRPr lang="en-US" b="1">
                        <a:solidFill>
                          <a:srgbClr val="000066"/>
                        </a:solidFill>
                      </a:endParaRPr>
                    </a:p>
                  </a:txBody>
                  <a:tcPr>
                    <a:solidFill>
                      <a:srgbClr val="99CCFF"/>
                    </a:solidFill>
                  </a:tcPr>
                </a:tc>
                <a:tc>
                  <a:txBody>
                    <a:bodyPr/>
                    <a:lstStyle/>
                    <a:p>
                      <a:r>
                        <a:rPr lang="en-US" b="1">
                          <a:solidFill>
                            <a:srgbClr val="000066"/>
                          </a:solidFill>
                        </a:rPr>
                        <a:t>Nhập</a:t>
                      </a:r>
                      <a:r>
                        <a:rPr lang="en-US" b="1" baseline="0">
                          <a:solidFill>
                            <a:srgbClr val="000066"/>
                          </a:solidFill>
                        </a:rPr>
                        <a:t> giá trị của a vào thanh ghi R1</a:t>
                      </a:r>
                      <a:endParaRPr lang="en-US" b="1">
                        <a:solidFill>
                          <a:srgbClr val="000066"/>
                        </a:solidFill>
                      </a:endParaRPr>
                    </a:p>
                  </a:txBody>
                  <a:tcPr>
                    <a:solidFill>
                      <a:srgbClr val="99CCFF"/>
                    </a:solidFill>
                  </a:tcPr>
                </a:tc>
              </a:tr>
              <a:tr h="370840">
                <a:tc>
                  <a:txBody>
                    <a:bodyPr/>
                    <a:lstStyle/>
                    <a:p>
                      <a:r>
                        <a:rPr lang="en-US" b="1">
                          <a:solidFill>
                            <a:srgbClr val="000066"/>
                          </a:solidFill>
                        </a:rPr>
                        <a:t>Mov  R2,b</a:t>
                      </a:r>
                      <a:endParaRPr lang="en-US" b="1">
                        <a:solidFill>
                          <a:srgbClr val="000066"/>
                        </a:solidFill>
                      </a:endParaRPr>
                    </a:p>
                  </a:txBody>
                  <a:tcPr>
                    <a:solidFill>
                      <a:srgbClr val="99C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a:solidFill>
                            <a:srgbClr val="000066"/>
                          </a:solidFill>
                        </a:rPr>
                        <a:t>Nhập</a:t>
                      </a:r>
                      <a:r>
                        <a:rPr lang="en-US" b="1" baseline="0">
                          <a:solidFill>
                            <a:srgbClr val="000066"/>
                          </a:solidFill>
                        </a:rPr>
                        <a:t> giá trị của b vào thanh ghi R2</a:t>
                      </a:r>
                      <a:endParaRPr lang="en-US" b="1">
                        <a:solidFill>
                          <a:srgbClr val="000066"/>
                        </a:solidFill>
                      </a:endParaRPr>
                    </a:p>
                  </a:txBody>
                  <a:tcPr>
                    <a:solidFill>
                      <a:srgbClr val="99CCFF"/>
                    </a:solidFill>
                  </a:tcPr>
                </a:tc>
              </a:tr>
              <a:tr h="370840">
                <a:tc>
                  <a:txBody>
                    <a:bodyPr/>
                    <a:lstStyle/>
                    <a:p>
                      <a:r>
                        <a:rPr lang="en-US" b="1">
                          <a:solidFill>
                            <a:srgbClr val="000066"/>
                          </a:solidFill>
                        </a:rPr>
                        <a:t>add R1,R2</a:t>
                      </a:r>
                      <a:endParaRPr lang="en-US" b="1">
                        <a:solidFill>
                          <a:srgbClr val="000066"/>
                        </a:solidFill>
                      </a:endParaRPr>
                    </a:p>
                  </a:txBody>
                  <a:tcPr>
                    <a:solidFill>
                      <a:srgbClr val="99C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a:solidFill>
                            <a:srgbClr val="000066"/>
                          </a:solidFill>
                        </a:rPr>
                        <a:t>Thực</a:t>
                      </a:r>
                      <a:r>
                        <a:rPr lang="en-US" b="1" baseline="0">
                          <a:solidFill>
                            <a:srgbClr val="000066"/>
                          </a:solidFill>
                        </a:rPr>
                        <a:t> hiện cộng giá trị trong hai thanh ghi rồi lưu vào R1</a:t>
                      </a:r>
                      <a:endParaRPr lang="en-US" b="1">
                        <a:solidFill>
                          <a:srgbClr val="000066"/>
                        </a:solidFill>
                      </a:endParaRPr>
                    </a:p>
                  </a:txBody>
                  <a:tcPr>
                    <a:solidFill>
                      <a:srgbClr val="99CCFF"/>
                    </a:solidFill>
                  </a:tcPr>
                </a:tc>
              </a:tr>
              <a:tr h="370840">
                <a:tc>
                  <a:txBody>
                    <a:bodyPr/>
                    <a:lstStyle/>
                    <a:p>
                      <a:r>
                        <a:rPr lang="en-US" b="1">
                          <a:solidFill>
                            <a:srgbClr val="000066"/>
                          </a:solidFill>
                        </a:rPr>
                        <a:t>store c,R1</a:t>
                      </a:r>
                      <a:endParaRPr lang="en-US" b="1">
                        <a:solidFill>
                          <a:srgbClr val="000066"/>
                        </a:solidFill>
                      </a:endParaRPr>
                    </a:p>
                  </a:txBody>
                  <a:tcPr>
                    <a:solidFill>
                      <a:srgbClr val="99C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a:solidFill>
                            <a:srgbClr val="000066"/>
                          </a:solidFill>
                        </a:rPr>
                        <a:t>Đưa</a:t>
                      </a:r>
                      <a:r>
                        <a:rPr lang="en-US" b="1" baseline="0">
                          <a:solidFill>
                            <a:srgbClr val="000066"/>
                          </a:solidFill>
                        </a:rPr>
                        <a:t> kết quả ra c</a:t>
                      </a:r>
                      <a:endParaRPr lang="en-US" b="1">
                        <a:solidFill>
                          <a:srgbClr val="000066"/>
                        </a:solidFill>
                      </a:endParaRPr>
                    </a:p>
                  </a:txBody>
                  <a:tcPr>
                    <a:solidFill>
                      <a:srgbClr val="99CC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348584"/>
            <a:ext cx="9067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200"/>
              <a:t>V.3 HỆ LỆNH CÓ TỪ HAI HAY BA THAM SỐ (t)</a:t>
            </a:r>
            <a:endParaRPr lang="en-US"/>
          </a:p>
        </p:txBody>
      </p:sp>
      <p:sp>
        <p:nvSpPr>
          <p:cNvPr id="2" name="Content Placeholder 1"/>
          <p:cNvSpPr>
            <a:spLocks noGrp="1"/>
          </p:cNvSpPr>
          <p:nvPr>
            <p:ph idx="1"/>
          </p:nvPr>
        </p:nvSpPr>
        <p:spPr>
          <a:xfrm>
            <a:off x="152400" y="1096296"/>
            <a:ext cx="9067800" cy="5181599"/>
          </a:xfrm>
        </p:spPr>
        <p:txBody>
          <a:bodyPr/>
          <a:lstStyle/>
          <a:p>
            <a:pPr>
              <a:lnSpc>
                <a:spcPct val="120000"/>
              </a:lnSpc>
              <a:spcBef>
                <a:spcPts val="0"/>
              </a:spcBef>
              <a:buClr>
                <a:schemeClr val="tx1"/>
              </a:buClr>
              <a:buFont typeface="Wingdings" panose="05000000000000000000" pitchFamily="2" charset="2"/>
              <a:buChar char="§"/>
            </a:pPr>
            <a:r>
              <a:rPr lang="vi-VN" sz="2700" b="0">
                <a:latin typeface="+mj-lt"/>
              </a:rPr>
              <a:t>Ba toán hạng: </a:t>
            </a:r>
            <a:endParaRPr lang="vi-VN" sz="2700" b="0">
              <a:latin typeface="+mj-lt"/>
            </a:endParaRPr>
          </a:p>
          <a:p>
            <a:pPr lvl="1">
              <a:lnSpc>
                <a:spcPct val="120000"/>
              </a:lnSpc>
              <a:spcBef>
                <a:spcPts val="0"/>
              </a:spcBef>
              <a:buClr>
                <a:schemeClr val="tx1"/>
              </a:buClr>
              <a:buFont typeface="Arial" panose="020B0604020202020204" pitchFamily="34" charset="0"/>
              <a:buChar char="–"/>
            </a:pPr>
            <a:r>
              <a:rPr lang="vi-VN" sz="2700" b="0">
                <a:latin typeface="+mj-lt"/>
              </a:rPr>
              <a:t>Hai toán hạng nguồn, một toán hạng đích</a:t>
            </a:r>
            <a:r>
              <a:rPr lang="en-US" sz="2700" b="0">
                <a:latin typeface="+mj-lt"/>
              </a:rPr>
              <a:t>.</a:t>
            </a:r>
            <a:endParaRPr lang="vi-VN" sz="2700" b="0">
              <a:latin typeface="+mj-lt"/>
            </a:endParaRPr>
          </a:p>
          <a:p>
            <a:pPr lvl="1">
              <a:lnSpc>
                <a:spcPct val="120000"/>
              </a:lnSpc>
              <a:spcBef>
                <a:spcPts val="0"/>
              </a:spcBef>
              <a:buClr>
                <a:schemeClr val="tx1"/>
              </a:buClr>
              <a:buFont typeface="Arial" panose="020B0604020202020204" pitchFamily="34" charset="0"/>
              <a:buChar char="–"/>
            </a:pPr>
            <a:r>
              <a:rPr lang="vi-VN" sz="2700" b="0">
                <a:latin typeface="+mj-lt"/>
              </a:rPr>
              <a:t>Từ lệnh dài vì phải mã hóa địa chỉ cho cả ba toán hạng</a:t>
            </a:r>
            <a:r>
              <a:rPr lang="en-US" sz="2700" b="0">
                <a:latin typeface="+mj-lt"/>
              </a:rPr>
              <a:t>.</a:t>
            </a:r>
            <a:endParaRPr lang="vi-VN" sz="2700" b="0">
              <a:latin typeface="+mj-lt"/>
            </a:endParaRPr>
          </a:p>
          <a:p>
            <a:pPr>
              <a:lnSpc>
                <a:spcPct val="120000"/>
              </a:lnSpc>
              <a:spcBef>
                <a:spcPts val="0"/>
              </a:spcBef>
              <a:buClr>
                <a:schemeClr val="tx1"/>
              </a:buClr>
              <a:buFont typeface="Wingdings" panose="05000000000000000000" pitchFamily="2" charset="2"/>
              <a:buChar char="§"/>
            </a:pPr>
            <a:r>
              <a:rPr lang="vi-VN" sz="2700" b="0">
                <a:latin typeface="+mj-lt"/>
              </a:rPr>
              <a:t>Ví dụ: tính giá trị biểu thức c = a + b</a:t>
            </a:r>
            <a:endParaRPr lang="vi-VN" sz="2700" b="0">
              <a:latin typeface="+mj-lt"/>
            </a:endParaRPr>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 y="4119710"/>
            <a:ext cx="8869680" cy="59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242"/>
                                        </p:tgtEl>
                                        <p:attrNameLst>
                                          <p:attrName>style.visibility</p:attrName>
                                        </p:attrNameLst>
                                      </p:cBhvr>
                                      <p:to>
                                        <p:strVal val="visible"/>
                                      </p:to>
                                    </p:set>
                                    <p:animEffect transition="in" filter="fade">
                                      <p:cBhvr>
                                        <p:cTn id="24"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vi-VN" sz="3600"/>
              <a:t>Viết đoạn chương trình tính giá trị biểu thức bằng hệ lệnh 0, 1, 2, 3 toán hạng</a:t>
            </a:r>
            <a:endParaRPr lang="vi-VN" sz="3600"/>
          </a:p>
          <a:p>
            <a:r>
              <a:rPr lang="en-US" sz="3600"/>
              <a:t>f = (a + b)/c-(d*e) </a:t>
            </a:r>
            <a:endParaRPr lang="vi-VN" sz="3600"/>
          </a:p>
          <a:p>
            <a:r>
              <a:rPr lang="en-US" sz="3600"/>
              <a:t>f = (a - b) / (c + d * e) </a:t>
            </a:r>
            <a:endParaRPr lang="vi-VN" sz="3600"/>
          </a:p>
          <a:p>
            <a:r>
              <a:rPr lang="en-US" sz="3600"/>
              <a:t>f </a:t>
            </a:r>
            <a:r>
              <a:rPr lang="vi-VN" sz="3600"/>
              <a:t>= </a:t>
            </a:r>
            <a:r>
              <a:rPr lang="en-US" sz="3600"/>
              <a:t>(a * b / c) + (d - e * g) </a:t>
            </a:r>
            <a:endParaRPr lang="en-US" sz="36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400" y="348584"/>
            <a:ext cx="88392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sz="3000"/>
              <a:t>CHƯƠNG 2: THIẾT KẾ HỆ LỆNH CHO VI XỬ LÝ</a:t>
            </a:r>
            <a:endParaRPr lang="en-US" sz="3000"/>
          </a:p>
        </p:txBody>
      </p:sp>
      <p:grpSp>
        <p:nvGrpSpPr>
          <p:cNvPr id="5" name="Group 4"/>
          <p:cNvGrpSpPr/>
          <p:nvPr/>
        </p:nvGrpSpPr>
        <p:grpSpPr>
          <a:xfrm>
            <a:off x="0" y="5287296"/>
            <a:ext cx="6400800"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304800" y="1226794"/>
            <a:ext cx="8839200" cy="4704365"/>
          </a:xfrm>
          <a:prstGeom prst="rect">
            <a:avLst/>
          </a:prstGeom>
        </p:spPr>
        <p:txBody>
          <a:bodyPr wrap="square">
            <a:spAutoFit/>
          </a:bodyPr>
          <a:lstStyle/>
          <a:p>
            <a:pPr marL="0" indent="0" algn="just">
              <a:lnSpc>
                <a:spcPct val="150000"/>
              </a:lnSpc>
              <a:buNone/>
            </a:pPr>
            <a:r>
              <a:rPr lang="en-US" sz="3400" b="0">
                <a:solidFill>
                  <a:srgbClr val="000000"/>
                </a:solidFill>
              </a:rPr>
              <a:t>I. Giới thiệu dạng lệnh, kích thước mã lệnh.</a:t>
            </a:r>
            <a:endParaRPr lang="en-US" sz="3400" b="0">
              <a:solidFill>
                <a:srgbClr val="000000"/>
              </a:solidFill>
            </a:endParaRPr>
          </a:p>
          <a:p>
            <a:pPr marL="0" indent="0" algn="just">
              <a:lnSpc>
                <a:spcPct val="150000"/>
              </a:lnSpc>
              <a:buNone/>
            </a:pPr>
            <a:r>
              <a:rPr lang="en-US" sz="3400" b="0">
                <a:solidFill>
                  <a:srgbClr val="000000"/>
                </a:solidFill>
              </a:rPr>
              <a:t>II. Số lượng các lệnh cho Vi xử lý.</a:t>
            </a:r>
            <a:endParaRPr lang="en-US" sz="3400" b="0">
              <a:solidFill>
                <a:srgbClr val="000000"/>
              </a:solidFill>
            </a:endParaRPr>
          </a:p>
          <a:p>
            <a:pPr marL="0" indent="0" algn="just">
              <a:lnSpc>
                <a:spcPct val="150000"/>
              </a:lnSpc>
              <a:buNone/>
            </a:pPr>
            <a:r>
              <a:rPr lang="en-US" sz="3400" b="0">
                <a:solidFill>
                  <a:srgbClr val="000000"/>
                </a:solidFill>
              </a:rPr>
              <a:t>III. Phân loại lệnh.</a:t>
            </a:r>
            <a:endParaRPr lang="en-US" sz="3400" b="0">
              <a:solidFill>
                <a:srgbClr val="000000"/>
              </a:solidFill>
            </a:endParaRPr>
          </a:p>
          <a:p>
            <a:pPr marL="0" indent="0" algn="just">
              <a:lnSpc>
                <a:spcPct val="150000"/>
              </a:lnSpc>
              <a:buNone/>
            </a:pPr>
            <a:r>
              <a:rPr lang="en-US" sz="3400" b="0">
                <a:solidFill>
                  <a:srgbClr val="000000"/>
                </a:solidFill>
              </a:rPr>
              <a:t>IV. Các phương pháp xác định địa chỉ.</a:t>
            </a:r>
            <a:endParaRPr lang="en-US" sz="3400" b="0">
              <a:solidFill>
                <a:srgbClr val="000000"/>
              </a:solidFill>
            </a:endParaRPr>
          </a:p>
          <a:p>
            <a:pPr marL="0" indent="0" algn="just">
              <a:lnSpc>
                <a:spcPct val="150000"/>
              </a:lnSpc>
              <a:buNone/>
            </a:pPr>
            <a:r>
              <a:rPr lang="en-US" sz="3400" b="0">
                <a:solidFill>
                  <a:srgbClr val="000000"/>
                </a:solidFill>
              </a:rPr>
              <a:t>V. Số lượng các tham số trong một lệnh.</a:t>
            </a:r>
            <a:endParaRPr lang="en-US" sz="3400" b="0">
              <a:solidFill>
                <a:srgbClr val="000000"/>
              </a:solidFill>
            </a:endParaRPr>
          </a:p>
          <a:p>
            <a:pPr marL="0" indent="0" algn="just">
              <a:lnSpc>
                <a:spcPct val="150000"/>
              </a:lnSpc>
              <a:buNone/>
            </a:pPr>
            <a:r>
              <a:rPr lang="en-US" sz="3400" b="0">
                <a:solidFill>
                  <a:srgbClr val="000000"/>
                </a:solidFill>
              </a:rPr>
              <a:t>VI. Quy trình thực hiện lệnh.</a:t>
            </a:r>
            <a:endParaRPr lang="en-US" sz="34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228600" y="348584"/>
            <a:ext cx="74676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solidFill>
                  <a:srgbClr val="FFFFFF"/>
                </a:solidFill>
              </a:rPr>
              <a:t>VI.QUY TRÌNH THỰC HIỆN LỆNH</a:t>
            </a:r>
            <a:endParaRPr lang="en-US" sz="4000">
              <a:solidFill>
                <a:srgbClr val="FFFFFF"/>
              </a:solidFill>
            </a:endParaRPr>
          </a:p>
        </p:txBody>
      </p:sp>
      <p:sp>
        <p:nvSpPr>
          <p:cNvPr id="8" name="Oval 7"/>
          <p:cNvSpPr/>
          <p:nvPr/>
        </p:nvSpPr>
        <p:spPr bwMode="auto">
          <a:xfrm>
            <a:off x="240889" y="1249680"/>
            <a:ext cx="2377440" cy="731520"/>
          </a:xfrm>
          <a:prstGeom prst="ellipse">
            <a:avLst/>
          </a:prstGeom>
          <a:solidFill>
            <a:srgbClr val="99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LẤY</a:t>
            </a:r>
            <a:r>
              <a:rPr kumimoji="0" lang="en-US" sz="2000" b="1" i="0" u="none" strike="noStrike" cap="none" normalizeH="0">
                <a:ln>
                  <a:noFill/>
                </a:ln>
                <a:solidFill>
                  <a:srgbClr val="000000"/>
                </a:solidFill>
                <a:effectLst/>
                <a:latin typeface="Arial" panose="020B0604020202020204" pitchFamily="34" charset="0"/>
              </a:rPr>
              <a:t> LỆNH</a:t>
            </a:r>
            <a:endParaRPr kumimoji="0" lang="en-US" sz="2000" b="1" i="0" u="none" strike="noStrike" cap="none" normalizeH="0">
              <a:ln>
                <a:noFill/>
              </a:ln>
              <a:solidFill>
                <a:srgbClr val="000000"/>
              </a:solidFill>
              <a:effectLst/>
              <a:latin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lang="en-US">
                <a:solidFill>
                  <a:srgbClr val="000000"/>
                </a:solidFill>
              </a:rPr>
              <a:t>IF</a:t>
            </a:r>
            <a:endParaRPr kumimoji="0" lang="en-US" sz="2000" b="1" i="0" u="none" strike="noStrike" cap="none" normalizeH="0" baseline="0">
              <a:ln>
                <a:noFill/>
              </a:ln>
              <a:solidFill>
                <a:srgbClr val="000000"/>
              </a:solidFill>
              <a:effectLst/>
              <a:latin typeface="Arial" panose="020B0604020202020204" pitchFamily="34" charset="0"/>
            </a:endParaRPr>
          </a:p>
        </p:txBody>
      </p:sp>
      <p:sp>
        <p:nvSpPr>
          <p:cNvPr id="9" name="Oval 8"/>
          <p:cNvSpPr/>
          <p:nvPr/>
        </p:nvSpPr>
        <p:spPr bwMode="auto">
          <a:xfrm>
            <a:off x="240889" y="2316480"/>
            <a:ext cx="2377440" cy="731520"/>
          </a:xfrm>
          <a:prstGeom prst="ellipse">
            <a:avLst/>
          </a:prstGeom>
          <a:solidFill>
            <a:srgbClr val="99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GIẢI</a:t>
            </a:r>
            <a:r>
              <a:rPr kumimoji="0" lang="en-US" sz="2000" b="1" i="0" u="none" strike="noStrike" cap="none" normalizeH="0">
                <a:ln>
                  <a:noFill/>
                </a:ln>
                <a:solidFill>
                  <a:srgbClr val="000000"/>
                </a:solidFill>
                <a:effectLst/>
                <a:latin typeface="Arial" panose="020B0604020202020204" pitchFamily="34" charset="0"/>
              </a:rPr>
              <a:t> MÃ</a:t>
            </a:r>
            <a:endParaRPr kumimoji="0" lang="en-US" sz="2000" b="1" i="0" u="none" strike="noStrike" cap="none" normalizeH="0">
              <a:ln>
                <a:noFill/>
              </a:ln>
              <a:solidFill>
                <a:srgbClr val="000000"/>
              </a:solidFill>
              <a:effectLst/>
              <a:latin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lang="en-US" baseline="0">
                <a:solidFill>
                  <a:srgbClr val="000000"/>
                </a:solidFill>
              </a:rPr>
              <a:t>ID</a:t>
            </a:r>
            <a:endParaRPr kumimoji="0" lang="en-US" sz="2000" b="1" i="0" u="none" strike="noStrike" cap="none" normalizeH="0" baseline="0">
              <a:ln>
                <a:noFill/>
              </a:ln>
              <a:solidFill>
                <a:srgbClr val="000000"/>
              </a:solidFill>
              <a:effectLst/>
              <a:latin typeface="Arial" panose="020B0604020202020204" pitchFamily="34" charset="0"/>
            </a:endParaRPr>
          </a:p>
        </p:txBody>
      </p:sp>
      <p:sp>
        <p:nvSpPr>
          <p:cNvPr id="10" name="Oval 9"/>
          <p:cNvSpPr/>
          <p:nvPr/>
        </p:nvSpPr>
        <p:spPr bwMode="auto">
          <a:xfrm>
            <a:off x="240889" y="3383280"/>
            <a:ext cx="2377440" cy="731520"/>
          </a:xfrm>
          <a:prstGeom prst="ellipse">
            <a:avLst/>
          </a:prstGeom>
          <a:solidFill>
            <a:srgbClr val="99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NẠP</a:t>
            </a:r>
            <a:r>
              <a:rPr kumimoji="0" lang="en-US" sz="2000" b="1" i="0" u="none" strike="noStrike" cap="none" normalizeH="0">
                <a:ln>
                  <a:noFill/>
                </a:ln>
                <a:solidFill>
                  <a:srgbClr val="000000"/>
                </a:solidFill>
                <a:effectLst/>
                <a:latin typeface="Arial" panose="020B0604020202020204" pitchFamily="34" charset="0"/>
              </a:rPr>
              <a:t> THAM SỐ</a:t>
            </a:r>
            <a:endParaRPr kumimoji="0" lang="en-US" sz="2000" b="1" i="0" u="none" strike="noStrike" cap="none" normalizeH="0">
              <a:ln>
                <a:noFill/>
              </a:ln>
              <a:solidFill>
                <a:srgbClr val="000000"/>
              </a:solidFill>
              <a:effectLst/>
              <a:latin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lang="en-US">
                <a:solidFill>
                  <a:srgbClr val="000000"/>
                </a:solidFill>
              </a:rPr>
              <a:t>OF</a:t>
            </a:r>
            <a:endParaRPr kumimoji="0" lang="en-US" sz="2000" b="1" i="0" u="none" strike="noStrike" cap="none" normalizeH="0" baseline="0">
              <a:ln>
                <a:noFill/>
              </a:ln>
              <a:solidFill>
                <a:srgbClr val="000000"/>
              </a:solidFill>
              <a:effectLst/>
              <a:latin typeface="Arial" panose="020B0604020202020204" pitchFamily="34" charset="0"/>
            </a:endParaRPr>
          </a:p>
        </p:txBody>
      </p:sp>
      <p:sp>
        <p:nvSpPr>
          <p:cNvPr id="11" name="Oval 10"/>
          <p:cNvSpPr/>
          <p:nvPr/>
        </p:nvSpPr>
        <p:spPr bwMode="auto">
          <a:xfrm>
            <a:off x="233516" y="4449096"/>
            <a:ext cx="2377440" cy="731520"/>
          </a:xfrm>
          <a:prstGeom prst="ellipse">
            <a:avLst/>
          </a:prstGeom>
          <a:solidFill>
            <a:srgbClr val="99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THỰC</a:t>
            </a:r>
            <a:r>
              <a:rPr kumimoji="0" lang="en-US" sz="2000" b="1" i="0" u="none" strike="noStrike" cap="none" normalizeH="0">
                <a:ln>
                  <a:noFill/>
                </a:ln>
                <a:solidFill>
                  <a:srgbClr val="000000"/>
                </a:solidFill>
                <a:effectLst/>
                <a:latin typeface="Arial" panose="020B0604020202020204" pitchFamily="34" charset="0"/>
              </a:rPr>
              <a:t> HIỆN LỆNH</a:t>
            </a:r>
            <a:endParaRPr kumimoji="0" lang="en-US" sz="2000" b="1" i="0" u="none" strike="noStrike" cap="none" normalizeH="0">
              <a:ln>
                <a:noFill/>
              </a:ln>
              <a:solidFill>
                <a:srgbClr val="000000"/>
              </a:solidFill>
              <a:effectLst/>
              <a:latin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lang="en-US">
                <a:solidFill>
                  <a:srgbClr val="000000"/>
                </a:solidFill>
              </a:rPr>
              <a:t>EX</a:t>
            </a:r>
            <a:endParaRPr kumimoji="0" lang="en-US" sz="2000" b="1" i="0" u="none" strike="noStrike" cap="none" normalizeH="0" baseline="0">
              <a:ln>
                <a:noFill/>
              </a:ln>
              <a:solidFill>
                <a:srgbClr val="000000"/>
              </a:solidFill>
              <a:effectLst/>
              <a:latin typeface="Arial" panose="020B0604020202020204" pitchFamily="34" charset="0"/>
            </a:endParaRPr>
          </a:p>
        </p:txBody>
      </p:sp>
      <p:sp>
        <p:nvSpPr>
          <p:cNvPr id="12" name="Oval 11"/>
          <p:cNvSpPr/>
          <p:nvPr/>
        </p:nvSpPr>
        <p:spPr bwMode="auto">
          <a:xfrm>
            <a:off x="228600" y="5516880"/>
            <a:ext cx="2468880" cy="731520"/>
          </a:xfrm>
          <a:prstGeom prst="ellipse">
            <a:avLst/>
          </a:prstGeom>
          <a:solidFill>
            <a:srgbClr val="99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1"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GHI KẾT</a:t>
            </a:r>
            <a:r>
              <a:rPr kumimoji="0" lang="en-US" sz="2000" b="1" i="0" u="none" strike="noStrike" cap="none" normalizeH="0">
                <a:ln>
                  <a:noFill/>
                </a:ln>
                <a:solidFill>
                  <a:srgbClr val="000000"/>
                </a:solidFill>
                <a:effectLst/>
                <a:latin typeface="Arial" panose="020B0604020202020204" pitchFamily="34" charset="0"/>
              </a:rPr>
              <a:t> QUẢ</a:t>
            </a:r>
            <a:endParaRPr kumimoji="0" lang="en-US" sz="2000" b="1" i="0" u="none" strike="noStrike" cap="none" normalizeH="0">
              <a:ln>
                <a:noFill/>
              </a:ln>
              <a:solidFill>
                <a:srgbClr val="000000"/>
              </a:solidFill>
              <a:effectLst/>
              <a:latin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pPr>
            <a:r>
              <a:rPr lang="en-US">
                <a:solidFill>
                  <a:srgbClr val="000000"/>
                </a:solidFill>
              </a:rPr>
              <a:t>OW</a:t>
            </a:r>
            <a:endParaRPr kumimoji="0" lang="en-US" sz="2000" b="1" i="0" u="none" strike="noStrike" cap="none" normalizeH="0" baseline="0">
              <a:ln>
                <a:noFill/>
              </a:ln>
              <a:solidFill>
                <a:srgbClr val="000000"/>
              </a:solidFill>
              <a:effectLst/>
              <a:latin typeface="Arial" panose="020B0604020202020204" pitchFamily="34" charset="0"/>
            </a:endParaRPr>
          </a:p>
        </p:txBody>
      </p:sp>
      <p:sp>
        <p:nvSpPr>
          <p:cNvPr id="2" name="Down Arrow 1"/>
          <p:cNvSpPr/>
          <p:nvPr/>
        </p:nvSpPr>
        <p:spPr bwMode="auto">
          <a:xfrm>
            <a:off x="1386840" y="1981200"/>
            <a:ext cx="213360" cy="33528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13" name="Down Arrow 12"/>
          <p:cNvSpPr/>
          <p:nvPr/>
        </p:nvSpPr>
        <p:spPr bwMode="auto">
          <a:xfrm>
            <a:off x="1386840" y="3048000"/>
            <a:ext cx="213360" cy="33528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14" name="Down Arrow 13"/>
          <p:cNvSpPr/>
          <p:nvPr/>
        </p:nvSpPr>
        <p:spPr bwMode="auto">
          <a:xfrm>
            <a:off x="1386840" y="4114800"/>
            <a:ext cx="213360" cy="33528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15" name="Down Arrow 14"/>
          <p:cNvSpPr/>
          <p:nvPr/>
        </p:nvSpPr>
        <p:spPr bwMode="auto">
          <a:xfrm>
            <a:off x="1386840" y="5181600"/>
            <a:ext cx="213360" cy="33528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cxnSp>
        <p:nvCxnSpPr>
          <p:cNvPr id="17" name="Elbow Connector 16"/>
          <p:cNvCxnSpPr>
            <a:stCxn id="12" idx="6"/>
            <a:endCxn id="8" idx="6"/>
          </p:cNvCxnSpPr>
          <p:nvPr/>
        </p:nvCxnSpPr>
        <p:spPr bwMode="auto">
          <a:xfrm flipH="1" flipV="1">
            <a:off x="2618329" y="1615440"/>
            <a:ext cx="79151" cy="4267200"/>
          </a:xfrm>
          <a:prstGeom prst="bentConnector3">
            <a:avLst>
              <a:gd name="adj1" fmla="val -232916"/>
            </a:avLst>
          </a:prstGeom>
          <a:noFill/>
          <a:ln w="635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 name="Group 22"/>
          <p:cNvGrpSpPr/>
          <p:nvPr/>
        </p:nvGrpSpPr>
        <p:grpSpPr>
          <a:xfrm>
            <a:off x="3020672" y="2114490"/>
            <a:ext cx="5989320" cy="400110"/>
            <a:chOff x="2970867" y="1610586"/>
            <a:chExt cx="6494902" cy="400110"/>
          </a:xfrm>
        </p:grpSpPr>
        <p:sp>
          <p:nvSpPr>
            <p:cNvPr id="19" name="Rounded Rectangle 18"/>
            <p:cNvSpPr/>
            <p:nvPr/>
          </p:nvSpPr>
          <p:spPr bwMode="auto">
            <a:xfrm>
              <a:off x="3298199" y="1615440"/>
              <a:ext cx="6167570" cy="391597"/>
            </a:xfrm>
            <a:prstGeom prst="round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algn="l"/>
              <a:r>
                <a:rPr lang="en-US" sz="1700">
                  <a:solidFill>
                    <a:srgbClr val="000000"/>
                  </a:solidFill>
                </a:rPr>
                <a:t>Lệnh, dữ liệu trong bộ nhớ nạp vào thanh ghi lệnh IR</a:t>
              </a:r>
              <a:endParaRPr kumimoji="0" lang="en-US" sz="1700" b="1" i="0" u="none" strike="noStrike" cap="none" normalizeH="0" baseline="0">
                <a:ln>
                  <a:noFill/>
                </a:ln>
                <a:solidFill>
                  <a:srgbClr val="000000"/>
                </a:solidFill>
                <a:effectLst/>
              </a:endParaRPr>
            </a:p>
          </p:txBody>
        </p:sp>
        <p:sp>
          <p:nvSpPr>
            <p:cNvPr id="20" name="Rectangle 19"/>
            <p:cNvSpPr/>
            <p:nvPr/>
          </p:nvSpPr>
          <p:spPr bwMode="auto">
            <a:xfrm>
              <a:off x="2970867" y="1610586"/>
              <a:ext cx="327333" cy="400110"/>
            </a:xfrm>
            <a:prstGeom prst="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1</a:t>
              </a:r>
              <a:endParaRPr kumimoji="0" lang="en-US" sz="2000" b="1" i="0" u="none" strike="noStrike" cap="none" normalizeH="0" baseline="0">
                <a:ln>
                  <a:noFill/>
                </a:ln>
                <a:solidFill>
                  <a:srgbClr val="000000"/>
                </a:solidFill>
                <a:effectLst/>
                <a:latin typeface="Arial" panose="020B0604020202020204" pitchFamily="34" charset="0"/>
              </a:endParaRPr>
            </a:p>
          </p:txBody>
        </p:sp>
      </p:grpSp>
      <p:grpSp>
        <p:nvGrpSpPr>
          <p:cNvPr id="30" name="Group 29"/>
          <p:cNvGrpSpPr/>
          <p:nvPr/>
        </p:nvGrpSpPr>
        <p:grpSpPr>
          <a:xfrm>
            <a:off x="3011209" y="3181290"/>
            <a:ext cx="5989320" cy="400110"/>
            <a:chOff x="2965995" y="1610586"/>
            <a:chExt cx="6499777" cy="400110"/>
          </a:xfrm>
        </p:grpSpPr>
        <p:sp>
          <p:nvSpPr>
            <p:cNvPr id="31" name="Rounded Rectangle 30"/>
            <p:cNvSpPr/>
            <p:nvPr/>
          </p:nvSpPr>
          <p:spPr bwMode="auto">
            <a:xfrm>
              <a:off x="3298199" y="1615440"/>
              <a:ext cx="6167573" cy="391597"/>
            </a:xfrm>
            <a:prstGeom prst="round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algn="l"/>
              <a:r>
                <a:rPr lang="en-US" sz="1700">
                  <a:solidFill>
                    <a:srgbClr val="000000"/>
                  </a:solidFill>
                </a:rPr>
                <a:t>Khối ĐK lấy dữ liệu từ BN tương ứng với các tham số</a:t>
              </a:r>
              <a:endParaRPr kumimoji="0" lang="en-US" sz="1700" b="1" i="0" u="none" strike="noStrike" cap="none" normalizeH="0" baseline="0">
                <a:ln>
                  <a:noFill/>
                </a:ln>
                <a:solidFill>
                  <a:srgbClr val="000000"/>
                </a:solidFill>
                <a:effectLst/>
              </a:endParaRPr>
            </a:p>
          </p:txBody>
        </p:sp>
        <p:sp>
          <p:nvSpPr>
            <p:cNvPr id="32" name="Rectangle 31"/>
            <p:cNvSpPr/>
            <p:nvPr/>
          </p:nvSpPr>
          <p:spPr bwMode="auto">
            <a:xfrm>
              <a:off x="2965995" y="1610586"/>
              <a:ext cx="337076" cy="400110"/>
            </a:xfrm>
            <a:prstGeom prst="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3</a:t>
              </a:r>
              <a:endParaRPr kumimoji="0" lang="en-US" sz="2000" b="1" i="0" u="none" strike="noStrike" cap="none" normalizeH="0" baseline="0">
                <a:ln>
                  <a:noFill/>
                </a:ln>
                <a:solidFill>
                  <a:srgbClr val="000000"/>
                </a:solidFill>
                <a:effectLst/>
                <a:latin typeface="Arial" panose="020B0604020202020204" pitchFamily="34" charset="0"/>
              </a:endParaRPr>
            </a:p>
          </p:txBody>
        </p:sp>
      </p:grpSp>
      <p:grpSp>
        <p:nvGrpSpPr>
          <p:cNvPr id="33" name="Group 32"/>
          <p:cNvGrpSpPr/>
          <p:nvPr/>
        </p:nvGrpSpPr>
        <p:grpSpPr>
          <a:xfrm>
            <a:off x="3015941" y="3733800"/>
            <a:ext cx="5989320" cy="400110"/>
            <a:chOff x="2965995" y="1610586"/>
            <a:chExt cx="6266839" cy="400110"/>
          </a:xfrm>
        </p:grpSpPr>
        <p:sp>
          <p:nvSpPr>
            <p:cNvPr id="34" name="Rounded Rectangle 33"/>
            <p:cNvSpPr/>
            <p:nvPr/>
          </p:nvSpPr>
          <p:spPr bwMode="auto">
            <a:xfrm>
              <a:off x="3298199" y="1615440"/>
              <a:ext cx="5934635" cy="374571"/>
            </a:xfrm>
            <a:prstGeom prst="round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algn="l"/>
              <a:r>
                <a:rPr lang="en-US" sz="1600">
                  <a:solidFill>
                    <a:srgbClr val="000000"/>
                  </a:solidFill>
                </a:rPr>
                <a:t>Khối ĐK phát tín hiệu tới khối TT y/c thực hiện phép toán</a:t>
              </a:r>
              <a:endParaRPr kumimoji="0" lang="en-US" sz="1600" b="1" i="0" u="none" strike="noStrike" cap="none" normalizeH="0" baseline="0">
                <a:ln>
                  <a:noFill/>
                </a:ln>
                <a:solidFill>
                  <a:srgbClr val="000000"/>
                </a:solidFill>
                <a:effectLst/>
              </a:endParaRPr>
            </a:p>
          </p:txBody>
        </p:sp>
        <p:sp>
          <p:nvSpPr>
            <p:cNvPr id="35" name="Rectangle 34"/>
            <p:cNvSpPr/>
            <p:nvPr/>
          </p:nvSpPr>
          <p:spPr bwMode="auto">
            <a:xfrm>
              <a:off x="2965995" y="1610586"/>
              <a:ext cx="337076" cy="400110"/>
            </a:xfrm>
            <a:prstGeom prst="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4</a:t>
              </a:r>
              <a:endParaRPr kumimoji="0" lang="en-US" sz="2000" b="1" i="0" u="none" strike="noStrike" cap="none" normalizeH="0" baseline="0">
                <a:ln>
                  <a:noFill/>
                </a:ln>
                <a:solidFill>
                  <a:srgbClr val="000000"/>
                </a:solidFill>
                <a:effectLst/>
                <a:latin typeface="Arial" panose="020B0604020202020204" pitchFamily="34" charset="0"/>
              </a:endParaRPr>
            </a:p>
          </p:txBody>
        </p:sp>
      </p:grpSp>
      <p:grpSp>
        <p:nvGrpSpPr>
          <p:cNvPr id="39" name="Group 38"/>
          <p:cNvGrpSpPr/>
          <p:nvPr/>
        </p:nvGrpSpPr>
        <p:grpSpPr>
          <a:xfrm>
            <a:off x="3016044" y="2647890"/>
            <a:ext cx="5989320" cy="400110"/>
            <a:chOff x="2965995" y="1610586"/>
            <a:chExt cx="6499777" cy="400110"/>
          </a:xfrm>
        </p:grpSpPr>
        <p:sp>
          <p:nvSpPr>
            <p:cNvPr id="40" name="Rounded Rectangle 39"/>
            <p:cNvSpPr/>
            <p:nvPr/>
          </p:nvSpPr>
          <p:spPr bwMode="auto">
            <a:xfrm>
              <a:off x="3298199" y="1615440"/>
              <a:ext cx="6167573" cy="391597"/>
            </a:xfrm>
            <a:prstGeom prst="round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algn="l"/>
              <a:r>
                <a:rPr lang="en-US" sz="1700">
                  <a:solidFill>
                    <a:srgbClr val="000000"/>
                  </a:solidFill>
                </a:rPr>
                <a:t>Khối điều khiển tiến hành giải mã và nhận biết lệnh</a:t>
              </a:r>
              <a:endParaRPr kumimoji="0" lang="en-US" sz="1700" b="1" i="0" u="none" strike="noStrike" cap="none" normalizeH="0" baseline="0">
                <a:ln>
                  <a:noFill/>
                </a:ln>
                <a:solidFill>
                  <a:srgbClr val="000000"/>
                </a:solidFill>
                <a:effectLst/>
              </a:endParaRPr>
            </a:p>
          </p:txBody>
        </p:sp>
        <p:sp>
          <p:nvSpPr>
            <p:cNvPr id="41" name="Rectangle 40"/>
            <p:cNvSpPr/>
            <p:nvPr/>
          </p:nvSpPr>
          <p:spPr bwMode="auto">
            <a:xfrm>
              <a:off x="2965995" y="1610586"/>
              <a:ext cx="337076" cy="400110"/>
            </a:xfrm>
            <a:prstGeom prst="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2</a:t>
              </a:r>
              <a:endParaRPr kumimoji="0" lang="en-US" sz="2000" b="1" i="0" u="none" strike="noStrike" cap="none" normalizeH="0" baseline="0">
                <a:ln>
                  <a:noFill/>
                </a:ln>
                <a:solidFill>
                  <a:srgbClr val="000000"/>
                </a:solidFill>
                <a:effectLst/>
                <a:latin typeface="Arial" panose="020B0604020202020204" pitchFamily="34" charset="0"/>
              </a:endParaRPr>
            </a:p>
          </p:txBody>
        </p:sp>
      </p:grpSp>
      <p:grpSp>
        <p:nvGrpSpPr>
          <p:cNvPr id="42" name="Group 41"/>
          <p:cNvGrpSpPr/>
          <p:nvPr/>
        </p:nvGrpSpPr>
        <p:grpSpPr>
          <a:xfrm>
            <a:off x="3016044" y="4248090"/>
            <a:ext cx="5989320" cy="400110"/>
            <a:chOff x="2965995" y="1610586"/>
            <a:chExt cx="5692391" cy="400110"/>
          </a:xfrm>
        </p:grpSpPr>
        <p:sp>
          <p:nvSpPr>
            <p:cNvPr id="43" name="Rounded Rectangle 42"/>
            <p:cNvSpPr/>
            <p:nvPr/>
          </p:nvSpPr>
          <p:spPr bwMode="auto">
            <a:xfrm>
              <a:off x="3298199" y="1615440"/>
              <a:ext cx="5360187" cy="391597"/>
            </a:xfrm>
            <a:prstGeom prst="round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algn="l"/>
              <a:r>
                <a:rPr lang="vi-VN" sz="1700">
                  <a:solidFill>
                    <a:srgbClr val="000000"/>
                  </a:solidFill>
                </a:rPr>
                <a:t>Kết quả lưu vào thanh ghi và chuyển ra bộ nhớ</a:t>
              </a:r>
              <a:endParaRPr kumimoji="0" lang="en-US" sz="1700" b="1" i="0" u="none" strike="noStrike" cap="none" normalizeH="0" baseline="0">
                <a:ln>
                  <a:noFill/>
                </a:ln>
                <a:solidFill>
                  <a:srgbClr val="000000"/>
                </a:solidFill>
                <a:effectLst/>
              </a:endParaRPr>
            </a:p>
          </p:txBody>
        </p:sp>
        <p:sp>
          <p:nvSpPr>
            <p:cNvPr id="44" name="Rectangle 43"/>
            <p:cNvSpPr/>
            <p:nvPr/>
          </p:nvSpPr>
          <p:spPr bwMode="auto">
            <a:xfrm>
              <a:off x="2965995" y="1610586"/>
              <a:ext cx="337076" cy="400110"/>
            </a:xfrm>
            <a:prstGeom prst="rect">
              <a:avLst/>
            </a:prstGeom>
            <a:solidFill>
              <a:srgbClr val="99CCFF"/>
            </a:solidFill>
            <a:ln>
              <a:solidFill>
                <a:srgbClr val="000000"/>
              </a:solid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5</a:t>
              </a:r>
              <a:endParaRPr kumimoji="0" lang="en-US" sz="2000" b="1" i="0" u="none" strike="noStrike" cap="none" normalizeH="0" baseline="0">
                <a:ln>
                  <a:noFill/>
                </a:ln>
                <a:solidFill>
                  <a:srgbClr val="000000"/>
                </a:solidFill>
                <a:effectLst/>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up)">
                                      <p:cBhvr>
                                        <p:cTn id="55" dur="500"/>
                                        <p:tgtEl>
                                          <p:spTgt spid="1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par>
                          <p:cTn id="60" fill="hold">
                            <p:stCondLst>
                              <p:cond delay="1000"/>
                            </p:stCondLst>
                            <p:childTnLst>
                              <p:par>
                                <p:cTn id="61" presetID="22" presetClass="entr" presetSubtype="8"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left)">
                                      <p:cBhvr>
                                        <p:cTn id="63" dur="500"/>
                                        <p:tgtEl>
                                          <p:spTgt spid="4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down)">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 grpId="0" animBg="1"/>
      <p:bldP spid="13" grpId="0" animBg="1"/>
      <p:bldP spid="14" grpId="0" animBg="1"/>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228600" y="348584"/>
            <a:ext cx="83058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solidFill>
                  <a:srgbClr val="FFFFFF"/>
                </a:solidFill>
              </a:rPr>
              <a:t>VI.QUY TRÌNH THỰC HIỆN LỆNH (t)</a:t>
            </a:r>
            <a:endParaRPr lang="en-US" sz="4000">
              <a:solidFill>
                <a:srgbClr val="FFFFFF"/>
              </a:solidFill>
            </a:endParaRPr>
          </a:p>
        </p:txBody>
      </p:sp>
      <p:sp>
        <p:nvSpPr>
          <p:cNvPr id="4" name="Oval 3"/>
          <p:cNvSpPr/>
          <p:nvPr/>
        </p:nvSpPr>
        <p:spPr bwMode="auto">
          <a:xfrm>
            <a:off x="3352800" y="1524000"/>
            <a:ext cx="2245561" cy="562630"/>
          </a:xfrm>
          <a:prstGeom prst="ellipse">
            <a:avLst/>
          </a:prstGeom>
          <a:solidFill>
            <a:srgbClr val="99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PHÂN</a:t>
            </a:r>
            <a:r>
              <a:rPr kumimoji="0" lang="en-US" sz="2000" b="1" i="0" u="none" strike="noStrike" cap="none" normalizeH="0">
                <a:ln>
                  <a:noFill/>
                </a:ln>
                <a:solidFill>
                  <a:srgbClr val="000000"/>
                </a:solidFill>
                <a:effectLst/>
                <a:latin typeface="Arial" panose="020B0604020202020204" pitchFamily="34" charset="0"/>
              </a:rPr>
              <a:t> LOẠI</a:t>
            </a:r>
            <a:endParaRPr kumimoji="0" lang="en-US" sz="2000" b="1" i="0" u="none" strike="noStrike" cap="none" normalizeH="0" baseline="0">
              <a:ln>
                <a:noFill/>
              </a:ln>
              <a:solidFill>
                <a:srgbClr val="000000"/>
              </a:solidFill>
              <a:effectLst/>
              <a:latin typeface="Arial" panose="020B0604020202020204" pitchFamily="34" charset="0"/>
            </a:endParaRPr>
          </a:p>
        </p:txBody>
      </p:sp>
      <p:sp>
        <p:nvSpPr>
          <p:cNvPr id="6" name="Oval 5"/>
          <p:cNvSpPr/>
          <p:nvPr/>
        </p:nvSpPr>
        <p:spPr bwMode="auto">
          <a:xfrm>
            <a:off x="5392227" y="2256770"/>
            <a:ext cx="1905187" cy="562630"/>
          </a:xfrm>
          <a:prstGeom prst="ellipse">
            <a:avLst/>
          </a:prstGeom>
          <a:solidFill>
            <a:srgbClr val="99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PIPELINE</a:t>
            </a:r>
            <a:endParaRPr kumimoji="0" lang="en-US" sz="2000" b="1" i="0" u="none" strike="noStrike" cap="none" normalizeH="0" baseline="0">
              <a:ln>
                <a:noFill/>
              </a:ln>
              <a:solidFill>
                <a:srgbClr val="000000"/>
              </a:solidFill>
              <a:effectLst/>
              <a:latin typeface="Arial" panose="020B0604020202020204" pitchFamily="34" charset="0"/>
            </a:endParaRPr>
          </a:p>
        </p:txBody>
      </p:sp>
      <p:sp>
        <p:nvSpPr>
          <p:cNvPr id="7" name="Oval 6"/>
          <p:cNvSpPr/>
          <p:nvPr/>
        </p:nvSpPr>
        <p:spPr bwMode="auto">
          <a:xfrm>
            <a:off x="1628131" y="2256770"/>
            <a:ext cx="1884901" cy="562630"/>
          </a:xfrm>
          <a:prstGeom prst="ellipse">
            <a:avLst/>
          </a:prstGeom>
          <a:solidFill>
            <a:srgbClr val="99CCFF"/>
          </a:solidFill>
          <a:ln w="2857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a:ln>
                  <a:noFill/>
                </a:ln>
                <a:solidFill>
                  <a:srgbClr val="000000"/>
                </a:solidFill>
                <a:effectLst/>
                <a:latin typeface="Arial" panose="020B0604020202020204" pitchFamily="34" charset="0"/>
              </a:rPr>
              <a:t>TUẦN</a:t>
            </a:r>
            <a:r>
              <a:rPr kumimoji="0" lang="en-US" sz="2000" b="1" i="0" u="none" strike="noStrike" cap="none" normalizeH="0">
                <a:ln>
                  <a:noFill/>
                </a:ln>
                <a:solidFill>
                  <a:srgbClr val="000000"/>
                </a:solidFill>
                <a:effectLst/>
                <a:latin typeface="Arial" panose="020B0604020202020204" pitchFamily="34" charset="0"/>
              </a:rPr>
              <a:t> TỰ</a:t>
            </a:r>
            <a:endParaRPr kumimoji="0" lang="en-US" sz="2000" b="1" i="0" u="none" strike="noStrike" cap="none" normalizeH="0" baseline="0">
              <a:ln>
                <a:noFill/>
              </a:ln>
              <a:solidFill>
                <a:srgbClr val="000000"/>
              </a:solidFill>
              <a:effectLst/>
              <a:latin typeface="Arial" panose="020B0604020202020204" pitchFamily="34" charset="0"/>
            </a:endParaRPr>
          </a:p>
        </p:txBody>
      </p:sp>
      <p:cxnSp>
        <p:nvCxnSpPr>
          <p:cNvPr id="10" name="Straight Arrow Connector 9"/>
          <p:cNvCxnSpPr>
            <a:stCxn id="4" idx="3"/>
            <a:endCxn id="7" idx="0"/>
          </p:cNvCxnSpPr>
          <p:nvPr/>
        </p:nvCxnSpPr>
        <p:spPr bwMode="auto">
          <a:xfrm flipH="1">
            <a:off x="2570582" y="2004235"/>
            <a:ext cx="1111073" cy="252535"/>
          </a:xfrm>
          <a:prstGeom prst="straightConnector1">
            <a:avLst/>
          </a:prstGeom>
          <a:noFill/>
          <a:ln w="38100" cap="flat" cmpd="sng" algn="ctr">
            <a:solidFill>
              <a:srgbClr val="000000"/>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stCxn id="4" idx="5"/>
            <a:endCxn id="6" idx="0"/>
          </p:cNvCxnSpPr>
          <p:nvPr/>
        </p:nvCxnSpPr>
        <p:spPr bwMode="auto">
          <a:xfrm>
            <a:off x="5269506" y="2004235"/>
            <a:ext cx="1075315" cy="252535"/>
          </a:xfrm>
          <a:prstGeom prst="straightConnector1">
            <a:avLst/>
          </a:prstGeom>
          <a:noFill/>
          <a:ln w="381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ounded Rectangle 13"/>
          <p:cNvSpPr/>
          <p:nvPr/>
        </p:nvSpPr>
        <p:spPr bwMode="auto">
          <a:xfrm>
            <a:off x="152400" y="2866009"/>
            <a:ext cx="4517136" cy="2819495"/>
          </a:xfrm>
          <a:prstGeom prst="roundRect">
            <a:avLst/>
          </a:prstGeom>
          <a:solidFill>
            <a:srgbClr val="99CCFF"/>
          </a:solidFill>
          <a:ln w="19050" cap="flat" cmpd="sng" algn="ctr">
            <a:solidFill>
              <a:srgbClr val="000000"/>
            </a:solidFill>
            <a:prstDash val="solid"/>
            <a:round/>
            <a:headEnd type="none" w="med" len="med"/>
            <a:tailEnd type="none" w="med" len="med"/>
          </a:ln>
          <a:effectLst>
            <a:outerShdw dist="35921" dir="2700000" algn="ctr" rotWithShape="0">
              <a:schemeClr val="bg2"/>
            </a:outerShdw>
          </a:effectLst>
        </p:spPr>
        <p:txBody>
          <a:bodyPr vert="horz" wrap="square" lIns="91440" tIns="45720" rIns="91440" bIns="45720" numCol="1" rtlCol="0" anchor="t" anchorCtr="0" compatLnSpc="1">
            <a:spAutoFit/>
          </a:bodyPr>
          <a:lstStyle/>
          <a:p>
            <a:pPr algn="just">
              <a:lnSpc>
                <a:spcPct val="114000"/>
              </a:lnSpc>
            </a:pPr>
            <a:r>
              <a:rPr lang="vi-VN">
                <a:solidFill>
                  <a:srgbClr val="000000"/>
                </a:solidFill>
              </a:rPr>
              <a:t>VXL cổ điển tiến hành 5 giai đoạn </a:t>
            </a:r>
            <a:endParaRPr lang="vi-VN">
              <a:solidFill>
                <a:srgbClr val="000000"/>
              </a:solidFill>
            </a:endParaRPr>
          </a:p>
          <a:p>
            <a:pPr algn="just">
              <a:lnSpc>
                <a:spcPct val="114000"/>
              </a:lnSpc>
            </a:pPr>
            <a:r>
              <a:rPr lang="vi-VN">
                <a:solidFill>
                  <a:srgbClr val="000000"/>
                </a:solidFill>
              </a:rPr>
              <a:t>một cách tuần tự, lệnh đầu tiên </a:t>
            </a:r>
            <a:endParaRPr lang="vi-VN">
              <a:solidFill>
                <a:srgbClr val="000000"/>
              </a:solidFill>
            </a:endParaRPr>
          </a:p>
          <a:p>
            <a:pPr algn="just">
              <a:lnSpc>
                <a:spcPct val="114000"/>
              </a:lnSpc>
            </a:pPr>
            <a:r>
              <a:rPr lang="vi-VN">
                <a:solidFill>
                  <a:srgbClr val="000000"/>
                </a:solidFill>
              </a:rPr>
              <a:t>được nhận và thực hiện, sau đó </a:t>
            </a:r>
            <a:endParaRPr lang="vi-VN">
              <a:solidFill>
                <a:srgbClr val="000000"/>
              </a:solidFill>
            </a:endParaRPr>
          </a:p>
          <a:p>
            <a:pPr algn="just">
              <a:lnSpc>
                <a:spcPct val="114000"/>
              </a:lnSpc>
            </a:pPr>
            <a:r>
              <a:rPr lang="vi-VN">
                <a:solidFill>
                  <a:srgbClr val="000000"/>
                </a:solidFill>
              </a:rPr>
              <a:t>đến lệnh tiếp theo.</a:t>
            </a:r>
            <a:endParaRPr lang="en-US">
              <a:solidFill>
                <a:srgbClr val="000000"/>
              </a:solidFill>
            </a:endParaRPr>
          </a:p>
          <a:p>
            <a:pPr algn="just">
              <a:lnSpc>
                <a:spcPct val="114000"/>
              </a:lnSpc>
            </a:pPr>
            <a:endParaRPr lang="vi-VN">
              <a:solidFill>
                <a:srgbClr val="000000"/>
              </a:solidFill>
            </a:endParaRPr>
          </a:p>
          <a:p>
            <a:pPr algn="just">
              <a:lnSpc>
                <a:spcPct val="114000"/>
              </a:lnSpc>
            </a:pPr>
            <a:r>
              <a:rPr lang="vi-VN" i="1">
                <a:solidFill>
                  <a:srgbClr val="000000"/>
                </a:solidFill>
              </a:rPr>
              <a:t>Nhược điểm</a:t>
            </a:r>
            <a:r>
              <a:rPr lang="vi-VN">
                <a:solidFill>
                  <a:srgbClr val="000000"/>
                </a:solidFill>
              </a:rPr>
              <a:t>: Tốc độ chậm,       </a:t>
            </a:r>
            <a:endParaRPr lang="vi-VN">
              <a:solidFill>
                <a:srgbClr val="000000"/>
              </a:solidFill>
            </a:endParaRPr>
          </a:p>
          <a:p>
            <a:pPr algn="just">
              <a:lnSpc>
                <a:spcPct val="114000"/>
              </a:lnSpc>
            </a:pPr>
            <a:r>
              <a:rPr lang="vi-VN">
                <a:solidFill>
                  <a:srgbClr val="000000"/>
                </a:solidFill>
              </a:rPr>
              <a:t>lãng phí tài nguyên</a:t>
            </a:r>
            <a:endParaRPr kumimoji="0" lang="en-US" b="1" i="0" u="none" strike="noStrike" cap="none" normalizeH="0" baseline="0">
              <a:ln>
                <a:noFill/>
              </a:ln>
              <a:solidFill>
                <a:srgbClr val="000000"/>
              </a:solidFill>
              <a:effectLst/>
            </a:endParaRPr>
          </a:p>
        </p:txBody>
      </p:sp>
      <p:sp>
        <p:nvSpPr>
          <p:cNvPr id="16" name="Rounded Rectangle 15"/>
          <p:cNvSpPr/>
          <p:nvPr/>
        </p:nvSpPr>
        <p:spPr bwMode="auto">
          <a:xfrm>
            <a:off x="4692444" y="2868564"/>
            <a:ext cx="4240381" cy="2819495"/>
          </a:xfrm>
          <a:prstGeom prst="roundRect">
            <a:avLst/>
          </a:prstGeom>
          <a:solidFill>
            <a:srgbClr val="99CCFF"/>
          </a:solidFill>
          <a:ln w="19050" cap="flat" cmpd="sng" algn="ctr">
            <a:solidFill>
              <a:srgbClr val="000000"/>
            </a:solidFill>
            <a:prstDash val="solid"/>
            <a:round/>
            <a:headEnd type="none" w="med" len="med"/>
            <a:tailEnd type="none" w="med" len="med"/>
          </a:ln>
          <a:effectLst>
            <a:outerShdw dist="35921" dir="2700000" algn="ctr" rotWithShape="0">
              <a:schemeClr val="bg2"/>
            </a:outerShdw>
          </a:effectLst>
        </p:spPr>
        <p:txBody>
          <a:bodyPr vert="horz" wrap="square" lIns="91440" tIns="45720" rIns="91440" bIns="45720" numCol="1" rtlCol="0" anchor="t" anchorCtr="0" compatLnSpc="1">
            <a:spAutoFit/>
          </a:bodyPr>
          <a:lstStyle/>
          <a:p>
            <a:pPr algn="just">
              <a:lnSpc>
                <a:spcPct val="114000"/>
              </a:lnSpc>
            </a:pPr>
            <a:r>
              <a:rPr lang="vi-VN">
                <a:solidFill>
                  <a:srgbClr val="000000"/>
                </a:solidFill>
              </a:rPr>
              <a:t>VXL tiên tiến thực hiện xen kẽ các dòng lệnh: khi đang thực hiện</a:t>
            </a:r>
            <a:r>
              <a:rPr lang="en-US">
                <a:solidFill>
                  <a:srgbClr val="000000"/>
                </a:solidFill>
              </a:rPr>
              <a:t> </a:t>
            </a:r>
            <a:r>
              <a:rPr lang="vi-VN">
                <a:solidFill>
                  <a:srgbClr val="000000"/>
                </a:solidFill>
              </a:rPr>
              <a:t>một lệnh, nhận về lệnh tiếp theo</a:t>
            </a:r>
            <a:r>
              <a:rPr lang="en-US">
                <a:solidFill>
                  <a:srgbClr val="000000"/>
                </a:solidFill>
              </a:rPr>
              <a:t>.</a:t>
            </a:r>
            <a:endParaRPr lang="en-US">
              <a:solidFill>
                <a:srgbClr val="000000"/>
              </a:solidFill>
            </a:endParaRPr>
          </a:p>
          <a:p>
            <a:pPr algn="just">
              <a:lnSpc>
                <a:spcPct val="114000"/>
              </a:lnSpc>
            </a:pPr>
            <a:endParaRPr lang="vi-VN">
              <a:solidFill>
                <a:srgbClr val="000000"/>
              </a:solidFill>
            </a:endParaRPr>
          </a:p>
          <a:p>
            <a:pPr algn="just">
              <a:lnSpc>
                <a:spcPct val="114000"/>
              </a:lnSpc>
            </a:pPr>
            <a:r>
              <a:rPr lang="vi-VN" i="1">
                <a:solidFill>
                  <a:srgbClr val="000000"/>
                </a:solidFill>
              </a:rPr>
              <a:t>Ưu điểm</a:t>
            </a:r>
            <a:r>
              <a:rPr lang="vi-VN">
                <a:solidFill>
                  <a:srgbClr val="000000"/>
                </a:solidFill>
              </a:rPr>
              <a:t>: Tốc độ nhanh, không </a:t>
            </a:r>
            <a:endParaRPr lang="vi-VN">
              <a:solidFill>
                <a:srgbClr val="000000"/>
              </a:solidFill>
            </a:endParaRPr>
          </a:p>
          <a:p>
            <a:pPr algn="just">
              <a:lnSpc>
                <a:spcPct val="114000"/>
              </a:lnSpc>
            </a:pPr>
            <a:r>
              <a:rPr lang="vi-VN">
                <a:solidFill>
                  <a:srgbClr val="000000"/>
                </a:solidFill>
              </a:rPr>
              <a:t>lãng phí tài nguyên</a:t>
            </a:r>
            <a:endParaRPr kumimoji="0" lang="en-US" b="1" i="0" u="none" strike="noStrike" cap="none" normalizeH="0" baseline="0">
              <a:ln>
                <a:noFill/>
              </a:ln>
              <a:solidFill>
                <a:srgbClr val="000000"/>
              </a:solidFill>
              <a:effectLst/>
            </a:endParaRPr>
          </a:p>
        </p:txBody>
      </p:sp>
      <p:sp>
        <p:nvSpPr>
          <p:cNvPr id="15" name="Right Arrow 14"/>
          <p:cNvSpPr/>
          <p:nvPr/>
        </p:nvSpPr>
        <p:spPr bwMode="auto">
          <a:xfrm>
            <a:off x="4343400" y="4401215"/>
            <a:ext cx="762000" cy="495253"/>
          </a:xfrm>
          <a:prstGeom prst="rightArrow">
            <a:avLst/>
          </a:prstGeom>
          <a:solidFill>
            <a:schemeClr val="tx1"/>
          </a:solidFill>
          <a:ln>
            <a:solidFill>
              <a:schemeClr val="tx1"/>
            </a:solid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500"/>
                                        <p:tgtEl>
                                          <p:spTgt spid="13"/>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4" grpId="0" animBg="1"/>
      <p:bldP spid="16"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6400" y="1815495"/>
            <a:ext cx="6331226"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505200"/>
            <a:ext cx="6199549"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p:nvPr/>
        </p:nvSpPr>
        <p:spPr>
          <a:xfrm>
            <a:off x="228600" y="348584"/>
            <a:ext cx="8153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r>
              <a:rPr lang="en-US">
                <a:solidFill>
                  <a:srgbClr val="FFFFFF"/>
                </a:solidFill>
              </a:rPr>
              <a:t>VI.QUY TRÌNH THỰC HIỆN LỆNH (t)</a:t>
            </a:r>
            <a:endParaRPr lang="en-US" sz="4000">
              <a:solidFill>
                <a:srgbClr val="FFFFFF"/>
              </a:solidFill>
            </a:endParaRPr>
          </a:p>
        </p:txBody>
      </p:sp>
      <p:sp>
        <p:nvSpPr>
          <p:cNvPr id="6" name="TextBox 5"/>
          <p:cNvSpPr txBox="1"/>
          <p:nvPr/>
        </p:nvSpPr>
        <p:spPr>
          <a:xfrm>
            <a:off x="263012" y="1415385"/>
            <a:ext cx="1718187" cy="461665"/>
          </a:xfrm>
          <a:prstGeom prst="rect">
            <a:avLst/>
          </a:prstGeom>
          <a:noFill/>
        </p:spPr>
        <p:txBody>
          <a:bodyPr wrap="square" rtlCol="0">
            <a:spAutoFit/>
          </a:bodyPr>
          <a:lstStyle/>
          <a:p>
            <a:pPr algn="l"/>
            <a:r>
              <a:rPr lang="en-US" sz="2400">
                <a:solidFill>
                  <a:srgbClr val="FF0000"/>
                </a:solidFill>
              </a:rPr>
              <a:t>Tuần tự</a:t>
            </a:r>
            <a:endParaRPr lang="en-US" sz="2400">
              <a:solidFill>
                <a:srgbClr val="FF0000"/>
              </a:solidFill>
            </a:endParaRPr>
          </a:p>
        </p:txBody>
      </p:sp>
      <p:sp>
        <p:nvSpPr>
          <p:cNvPr id="7" name="TextBox 6"/>
          <p:cNvSpPr txBox="1"/>
          <p:nvPr/>
        </p:nvSpPr>
        <p:spPr>
          <a:xfrm>
            <a:off x="282677" y="2819400"/>
            <a:ext cx="1698521" cy="461665"/>
          </a:xfrm>
          <a:prstGeom prst="rect">
            <a:avLst/>
          </a:prstGeom>
          <a:noFill/>
        </p:spPr>
        <p:txBody>
          <a:bodyPr wrap="square" rtlCol="0">
            <a:spAutoFit/>
          </a:bodyPr>
          <a:lstStyle/>
          <a:p>
            <a:pPr algn="l"/>
            <a:r>
              <a:rPr lang="en-US" sz="2400">
                <a:solidFill>
                  <a:srgbClr val="FF0000"/>
                </a:solidFill>
              </a:rPr>
              <a:t>Pipeline</a:t>
            </a:r>
            <a:endParaRPr 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0"/>
            <a:ext cx="9067800" cy="1143000"/>
          </a:xfrm>
          <a:prstGeom prst="rect">
            <a:avLst/>
          </a:prstGeom>
        </p:spPr>
        <p:txBody>
          <a:bodyPr anchor="ct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sz="3400" dirty="0"/>
              <a:t>CHƯƠNG </a:t>
            </a:r>
            <a:r>
              <a:rPr lang="vi-VN" sz="3400" dirty="0"/>
              <a:t>3</a:t>
            </a:r>
            <a:r>
              <a:rPr lang="en-US" sz="3400" dirty="0"/>
              <a:t>: </a:t>
            </a:r>
            <a:r>
              <a:rPr lang="vi-VN" sz="3400" dirty="0"/>
              <a:t>BỘ XỬ LÝ TRUNG TÂM CPU</a:t>
            </a:r>
            <a:endParaRPr lang="en-US" sz="3400" dirty="0"/>
          </a:p>
        </p:txBody>
      </p:sp>
      <p:grpSp>
        <p:nvGrpSpPr>
          <p:cNvPr id="5" name="Group 4"/>
          <p:cNvGrpSpPr/>
          <p:nvPr/>
        </p:nvGrpSpPr>
        <p:grpSpPr>
          <a:xfrm>
            <a:off x="76200" y="1524000"/>
            <a:ext cx="6400800" cy="609600"/>
            <a:chOff x="-628650" y="1965959"/>
            <a:chExt cx="6057900" cy="609600"/>
          </a:xfrm>
        </p:grpSpPr>
        <p:sp>
          <p:nvSpPr>
            <p:cNvPr id="6" name="Rectangle 5"/>
            <p:cNvSpPr/>
            <p:nvPr/>
          </p:nvSpPr>
          <p:spPr bwMode="auto">
            <a:xfrm>
              <a:off x="-361950" y="1996439"/>
              <a:ext cx="5791200" cy="548640"/>
            </a:xfrm>
            <a:prstGeom prst="rect">
              <a:avLst/>
            </a:prstGeom>
            <a:solidFill>
              <a:schemeClr val="accent2">
                <a:lumMod val="40000"/>
                <a:lumOff val="60000"/>
              </a:schemeClr>
            </a:solidFill>
            <a:ln>
              <a:noFill/>
            </a:ln>
            <a:effectLst/>
          </p:spPr>
          <p:txBody>
            <a:bodyPr vert="horz" wrap="non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sp>
          <p:nvSpPr>
            <p:cNvPr id="7" name="Right Arrow 6"/>
            <p:cNvSpPr/>
            <p:nvPr/>
          </p:nvSpPr>
          <p:spPr bwMode="auto">
            <a:xfrm>
              <a:off x="-628650" y="1965959"/>
              <a:ext cx="266700" cy="609600"/>
            </a:xfrm>
            <a:prstGeom prst="rightArrow">
              <a:avLst/>
            </a:prstGeom>
            <a:solidFill>
              <a:schemeClr val="accent2">
                <a:lumMod val="40000"/>
                <a:lumOff val="60000"/>
              </a:schemeClr>
            </a:solidFill>
            <a:ln>
              <a:noFill/>
            </a:ln>
            <a:effectLst/>
          </p:spPr>
          <p:txBody>
            <a:bodyPr vert="horz" wrap="square" lIns="91440" tIns="45720" rIns="91440" bIns="45720" numCol="1" rtlCol="0" anchor="t" anchorCtr="0" compatLnSpc="1">
              <a:spAutoFit/>
            </a:bodyPr>
            <a:lstStyle/>
            <a:p>
              <a:pPr marL="0" marR="0" indent="0" algn="ctr" defTabSz="914400" rtl="0" eaLnBrk="0" fontAlgn="base" latinLnBrk="0" hangingPunct="0">
                <a:lnSpc>
                  <a:spcPct val="100000"/>
                </a:lnSpc>
                <a:spcBef>
                  <a:spcPct val="0"/>
                </a:spcBef>
                <a:spcAft>
                  <a:spcPct val="0"/>
                </a:spcAft>
                <a:buClrTx/>
                <a:buSzTx/>
                <a:buFontTx/>
                <a:buNone/>
              </a:pPr>
              <a:endParaRPr kumimoji="0" lang="en-US" sz="2000" b="1" i="0" u="none" strike="noStrike" cap="none" normalizeH="0" baseline="0">
                <a:ln>
                  <a:noFill/>
                </a:ln>
                <a:solidFill>
                  <a:schemeClr val="bg1"/>
                </a:solidFill>
                <a:effectLst/>
                <a:latin typeface="Arial" panose="020B0604020202020204" pitchFamily="34" charset="0"/>
              </a:endParaRPr>
            </a:p>
          </p:txBody>
        </p:sp>
      </p:grpSp>
      <p:sp>
        <p:nvSpPr>
          <p:cNvPr id="4" name="Rectangle 3"/>
          <p:cNvSpPr/>
          <p:nvPr/>
        </p:nvSpPr>
        <p:spPr>
          <a:xfrm>
            <a:off x="228600" y="1426726"/>
            <a:ext cx="8305800" cy="3754874"/>
          </a:xfrm>
          <a:prstGeom prst="rect">
            <a:avLst/>
          </a:prstGeom>
        </p:spPr>
        <p:txBody>
          <a:bodyPr wrap="square">
            <a:spAutoFit/>
          </a:bodyPr>
          <a:lstStyle/>
          <a:p>
            <a:pPr marL="0" indent="0" algn="just">
              <a:lnSpc>
                <a:spcPct val="140000"/>
              </a:lnSpc>
              <a:buNone/>
            </a:pPr>
            <a:r>
              <a:rPr lang="vi-VN" sz="3400" b="0" dirty="0">
                <a:solidFill>
                  <a:srgbClr val="000000"/>
                </a:solidFill>
              </a:rPr>
              <a:t>3</a:t>
            </a:r>
            <a:r>
              <a:rPr lang="en-US" sz="3400" b="0" dirty="0">
                <a:solidFill>
                  <a:srgbClr val="000000"/>
                </a:solidFill>
              </a:rPr>
              <a:t>.</a:t>
            </a:r>
            <a:r>
              <a:rPr lang="vi-VN" sz="3400" b="0" dirty="0">
                <a:solidFill>
                  <a:srgbClr val="000000"/>
                </a:solidFill>
              </a:rPr>
              <a:t>1</a:t>
            </a:r>
            <a:r>
              <a:rPr lang="en-US" sz="3400" b="0" dirty="0">
                <a:solidFill>
                  <a:srgbClr val="000000"/>
                </a:solidFill>
              </a:rPr>
              <a:t> </a:t>
            </a:r>
            <a:r>
              <a:rPr lang="vi-VN" sz="3400" b="0" dirty="0">
                <a:solidFill>
                  <a:srgbClr val="000000"/>
                </a:solidFill>
              </a:rPr>
              <a:t>Tổ chức CPU</a:t>
            </a:r>
            <a:endParaRPr lang="vi-VN" sz="3400" b="0" dirty="0">
              <a:solidFill>
                <a:srgbClr val="000000"/>
              </a:solidFill>
            </a:endParaRPr>
          </a:p>
          <a:p>
            <a:pPr marL="0" indent="0" algn="just">
              <a:lnSpc>
                <a:spcPct val="140000"/>
              </a:lnSpc>
              <a:buNone/>
            </a:pPr>
            <a:r>
              <a:rPr lang="vi-VN" sz="3400" b="0" dirty="0">
                <a:solidFill>
                  <a:srgbClr val="000000"/>
                </a:solidFill>
              </a:rPr>
              <a:t>3</a:t>
            </a:r>
            <a:r>
              <a:rPr lang="en-US" sz="3400" b="0" dirty="0">
                <a:solidFill>
                  <a:srgbClr val="000000"/>
                </a:solidFill>
              </a:rPr>
              <a:t>.</a:t>
            </a:r>
            <a:r>
              <a:rPr lang="vi-VN" sz="3400" b="0" dirty="0">
                <a:solidFill>
                  <a:srgbClr val="000000"/>
                </a:solidFill>
              </a:rPr>
              <a:t>2</a:t>
            </a:r>
            <a:r>
              <a:rPr lang="en-US" sz="3400" b="0" dirty="0">
                <a:solidFill>
                  <a:srgbClr val="000000"/>
                </a:solidFill>
              </a:rPr>
              <a:t> </a:t>
            </a:r>
            <a:r>
              <a:rPr lang="vi-VN" sz="3400" b="0" dirty="0">
                <a:solidFill>
                  <a:srgbClr val="000000"/>
                </a:solidFill>
              </a:rPr>
              <a:t>Thiết kế đơn vị điều khiển</a:t>
            </a:r>
            <a:endParaRPr lang="en-US" sz="3400" b="0" dirty="0">
              <a:solidFill>
                <a:srgbClr val="000000"/>
              </a:solidFill>
            </a:endParaRPr>
          </a:p>
          <a:p>
            <a:pPr marL="0" indent="0" algn="just">
              <a:lnSpc>
                <a:spcPct val="140000"/>
              </a:lnSpc>
              <a:buNone/>
            </a:pPr>
            <a:r>
              <a:rPr lang="vi-VN" sz="3400" b="0" dirty="0">
                <a:solidFill>
                  <a:srgbClr val="000000"/>
                </a:solidFill>
              </a:rPr>
              <a:t>3</a:t>
            </a:r>
            <a:r>
              <a:rPr lang="en-US" sz="3400" b="0" dirty="0">
                <a:solidFill>
                  <a:srgbClr val="000000"/>
                </a:solidFill>
              </a:rPr>
              <a:t>.</a:t>
            </a:r>
            <a:r>
              <a:rPr lang="vi-VN" sz="3400" b="0" dirty="0">
                <a:solidFill>
                  <a:srgbClr val="000000"/>
                </a:solidFill>
              </a:rPr>
              <a:t>3</a:t>
            </a:r>
            <a:r>
              <a:rPr lang="en-US" sz="3400" b="0" dirty="0">
                <a:solidFill>
                  <a:srgbClr val="000000"/>
                </a:solidFill>
              </a:rPr>
              <a:t> </a:t>
            </a:r>
            <a:r>
              <a:rPr lang="en-US" sz="3400" b="0" dirty="0" err="1">
                <a:solidFill>
                  <a:srgbClr val="000000"/>
                </a:solidFill>
              </a:rPr>
              <a:t>Kỹ</a:t>
            </a:r>
            <a:r>
              <a:rPr lang="en-US" sz="3400" b="0" dirty="0">
                <a:solidFill>
                  <a:srgbClr val="000000"/>
                </a:solidFill>
              </a:rPr>
              <a:t> </a:t>
            </a:r>
            <a:r>
              <a:rPr lang="en-US" sz="3400" b="0" dirty="0" err="1">
                <a:solidFill>
                  <a:srgbClr val="000000"/>
                </a:solidFill>
              </a:rPr>
              <a:t>thuật</a:t>
            </a:r>
            <a:r>
              <a:rPr lang="en-US" sz="3400" b="0" dirty="0">
                <a:solidFill>
                  <a:srgbClr val="000000"/>
                </a:solidFill>
              </a:rPr>
              <a:t> </a:t>
            </a:r>
            <a:r>
              <a:rPr lang="en-US" sz="3400" b="0" dirty="0" err="1">
                <a:solidFill>
                  <a:srgbClr val="000000"/>
                </a:solidFill>
              </a:rPr>
              <a:t>đường</a:t>
            </a:r>
            <a:r>
              <a:rPr lang="en-US" sz="3400" b="0" dirty="0">
                <a:solidFill>
                  <a:srgbClr val="000000"/>
                </a:solidFill>
              </a:rPr>
              <a:t> </a:t>
            </a:r>
            <a:r>
              <a:rPr lang="en-US" sz="3400" b="0" dirty="0" err="1">
                <a:solidFill>
                  <a:srgbClr val="000000"/>
                </a:solidFill>
              </a:rPr>
              <a:t>ống</a:t>
            </a:r>
            <a:r>
              <a:rPr lang="en-US" sz="3400" b="0" dirty="0">
                <a:solidFill>
                  <a:srgbClr val="000000"/>
                </a:solidFill>
              </a:rPr>
              <a:t> Pipeline</a:t>
            </a:r>
            <a:endParaRPr lang="en-US" sz="3400" b="0" dirty="0">
              <a:solidFill>
                <a:srgbClr val="000000"/>
              </a:solidFill>
            </a:endParaRPr>
          </a:p>
          <a:p>
            <a:pPr marL="0" indent="0" algn="just">
              <a:lnSpc>
                <a:spcPct val="140000"/>
              </a:lnSpc>
              <a:buNone/>
            </a:pPr>
            <a:r>
              <a:rPr lang="vi-VN" sz="3400" b="0" dirty="0">
                <a:solidFill>
                  <a:srgbClr val="000000"/>
                </a:solidFill>
              </a:rPr>
              <a:t>3</a:t>
            </a:r>
            <a:r>
              <a:rPr lang="en-US" sz="3400" b="0" dirty="0">
                <a:solidFill>
                  <a:srgbClr val="000000"/>
                </a:solidFill>
              </a:rPr>
              <a:t>.</a:t>
            </a:r>
            <a:r>
              <a:rPr lang="vi-VN" sz="3400" b="0" dirty="0">
                <a:solidFill>
                  <a:srgbClr val="000000"/>
                </a:solidFill>
              </a:rPr>
              <a:t>4</a:t>
            </a:r>
            <a:r>
              <a:rPr lang="en-US" sz="3400" b="0" dirty="0">
                <a:solidFill>
                  <a:srgbClr val="000000"/>
                </a:solidFill>
              </a:rPr>
              <a:t> </a:t>
            </a:r>
            <a:r>
              <a:rPr lang="vi-VN" sz="3400" b="0" dirty="0">
                <a:solidFill>
                  <a:srgbClr val="000000"/>
                </a:solidFill>
              </a:rPr>
              <a:t>Kỹ thuật song song mức lệnh</a:t>
            </a:r>
            <a:endParaRPr lang="vi-VN" sz="3400" b="0" dirty="0">
              <a:solidFill>
                <a:srgbClr val="000000"/>
              </a:solidFill>
            </a:endParaRPr>
          </a:p>
          <a:p>
            <a:pPr marL="0" indent="0" algn="just">
              <a:lnSpc>
                <a:spcPct val="140000"/>
              </a:lnSpc>
              <a:buNone/>
            </a:pPr>
            <a:r>
              <a:rPr lang="vi-VN" sz="3400" b="0" dirty="0">
                <a:solidFill>
                  <a:srgbClr val="000000"/>
                </a:solidFill>
              </a:rPr>
              <a:t>3.5 Bộ xử lý đa luồng và đa lõi</a:t>
            </a:r>
            <a:endParaRPr lang="en-US" sz="3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0"/>
            <a:ext cx="9067800" cy="1143000"/>
          </a:xfrm>
          <a:prstGeom prst="rect">
            <a:avLst/>
          </a:prstGeom>
        </p:spPr>
        <p:txBody>
          <a:bodyPr anchor="ct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vi-VN" dirty="0"/>
              <a:t>3.1.1 CẤU TRÚC CƠ BẢN CỦA CPU</a:t>
            </a:r>
            <a:endParaRPr lang="en-US" dirty="0"/>
          </a:p>
        </p:txBody>
      </p:sp>
      <p:sp>
        <p:nvSpPr>
          <p:cNvPr id="4" name="Rectangle 3"/>
          <p:cNvSpPr/>
          <p:nvPr/>
        </p:nvSpPr>
        <p:spPr>
          <a:xfrm>
            <a:off x="152400" y="1219200"/>
            <a:ext cx="8763000" cy="5133713"/>
          </a:xfrm>
          <a:prstGeom prst="rect">
            <a:avLst/>
          </a:prstGeom>
        </p:spPr>
        <p:txBody>
          <a:bodyPr wrap="square">
            <a:spAutoFit/>
          </a:bodyPr>
          <a:lstStyle/>
          <a:p>
            <a:pPr marL="457200" indent="-457200" algn="just">
              <a:lnSpc>
                <a:spcPct val="130000"/>
              </a:lnSpc>
              <a:buFont typeface="Wingdings" panose="05000000000000000000" pitchFamily="2" charset="2"/>
              <a:buChar char="q"/>
            </a:pPr>
            <a:r>
              <a:rPr lang="vi-VN" sz="2800" b="0" dirty="0">
                <a:solidFill>
                  <a:srgbClr val="000000"/>
                </a:solidFill>
              </a:rPr>
              <a:t> Nhiệm vụ của CPU</a:t>
            </a:r>
            <a:endParaRPr lang="vi-VN" sz="2800" b="0" dirty="0">
              <a:solidFill>
                <a:srgbClr val="000000"/>
              </a:solidFill>
            </a:endParaRPr>
          </a:p>
          <a:p>
            <a:pPr marL="914400" lvl="1" indent="-457200" algn="just">
              <a:lnSpc>
                <a:spcPct val="130000"/>
              </a:lnSpc>
              <a:buFont typeface="Wingdings" panose="05000000000000000000" pitchFamily="2" charset="2"/>
              <a:buChar char="§"/>
            </a:pPr>
            <a:r>
              <a:rPr lang="vi-VN" sz="2800" b="0" dirty="0">
                <a:solidFill>
                  <a:srgbClr val="000000"/>
                </a:solidFill>
              </a:rPr>
              <a:t>Nhận lệnh: CPU đọc lệnh từ bộ nhớ</a:t>
            </a:r>
            <a:endParaRPr lang="vi-VN" sz="2800" b="0" dirty="0">
              <a:solidFill>
                <a:srgbClr val="000000"/>
              </a:solidFill>
            </a:endParaRPr>
          </a:p>
          <a:p>
            <a:pPr marL="914400" lvl="1" indent="-457200" algn="just">
              <a:lnSpc>
                <a:spcPct val="130000"/>
              </a:lnSpc>
              <a:buFont typeface="Wingdings" panose="05000000000000000000" pitchFamily="2" charset="2"/>
              <a:buChar char="§"/>
            </a:pPr>
            <a:r>
              <a:rPr lang="vi-VN" sz="2800" b="0" dirty="0">
                <a:solidFill>
                  <a:srgbClr val="000000"/>
                </a:solidFill>
              </a:rPr>
              <a:t>Giải mã lệnh: xác định thao tác mà lệnh yêu cầu</a:t>
            </a:r>
            <a:endParaRPr lang="vi-VN" sz="2800" b="0" dirty="0">
              <a:solidFill>
                <a:srgbClr val="000000"/>
              </a:solidFill>
            </a:endParaRPr>
          </a:p>
          <a:p>
            <a:pPr marL="914400" lvl="1" indent="-457200" algn="just">
              <a:lnSpc>
                <a:spcPct val="130000"/>
              </a:lnSpc>
              <a:buFont typeface="Wingdings" panose="05000000000000000000" pitchFamily="2" charset="2"/>
              <a:buChar char="§"/>
            </a:pPr>
            <a:r>
              <a:rPr lang="vi-VN" sz="2800" b="0" dirty="0">
                <a:solidFill>
                  <a:srgbClr val="000000"/>
                </a:solidFill>
              </a:rPr>
              <a:t>Nhận dữ liệu: nhận dữ liệu từ bộ nhớ hoặc các cổng vào ra</a:t>
            </a:r>
            <a:endParaRPr lang="vi-VN" sz="2800" b="0" dirty="0">
              <a:solidFill>
                <a:srgbClr val="000000"/>
              </a:solidFill>
            </a:endParaRPr>
          </a:p>
          <a:p>
            <a:pPr marL="914400" lvl="1" indent="-457200" algn="just">
              <a:lnSpc>
                <a:spcPct val="130000"/>
              </a:lnSpc>
              <a:buFont typeface="Wingdings" panose="05000000000000000000" pitchFamily="2" charset="2"/>
              <a:buChar char="§"/>
            </a:pPr>
            <a:r>
              <a:rPr lang="vi-VN" sz="2800" b="0" dirty="0">
                <a:solidFill>
                  <a:srgbClr val="000000"/>
                </a:solidFill>
              </a:rPr>
              <a:t>Xử lý dữ liệu: thực hiện phép toán số học và logic với các dữ liệu</a:t>
            </a:r>
            <a:endParaRPr lang="vi-VN" sz="2800" b="0" dirty="0">
              <a:solidFill>
                <a:srgbClr val="000000"/>
              </a:solidFill>
            </a:endParaRPr>
          </a:p>
          <a:p>
            <a:pPr marL="914400" lvl="1" indent="-457200" algn="just">
              <a:lnSpc>
                <a:spcPct val="130000"/>
              </a:lnSpc>
              <a:buFont typeface="Wingdings" panose="05000000000000000000" pitchFamily="2" charset="2"/>
              <a:buChar char="§"/>
            </a:pPr>
            <a:r>
              <a:rPr lang="vi-VN" sz="2800" b="0" dirty="0">
                <a:solidFill>
                  <a:srgbClr val="000000"/>
                </a:solidFill>
              </a:rPr>
              <a:t>Ghi dữ liệu: ghi dữ liệu ra bộ nhớ hay cổng    vào ra.</a:t>
            </a:r>
            <a:endParaRPr lang="en-US" sz="2800" b="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buClr>
                <a:srgbClr val="003300"/>
              </a:buClr>
            </a:pPr>
            <a:r>
              <a:rPr lang="vi-VN">
                <a:solidFill>
                  <a:srgbClr val="000000"/>
                </a:solidFill>
                <a:latin typeface="+mj-lt"/>
              </a:rPr>
              <a:t>Kiến trúc SIMD</a:t>
            </a:r>
            <a:r>
              <a:rPr lang="vi-VN" b="0">
                <a:solidFill>
                  <a:srgbClr val="000000"/>
                </a:solidFill>
                <a:latin typeface="+mj-lt"/>
              </a:rPr>
              <a:t> (Single Instruction Multiple Data,</a:t>
            </a:r>
            <a:r>
              <a:rPr lang="en-US" b="0">
                <a:solidFill>
                  <a:srgbClr val="000000"/>
                </a:solidFill>
                <a:latin typeface="+mj-lt"/>
              </a:rPr>
              <a:t> </a:t>
            </a:r>
            <a:r>
              <a:rPr lang="vi-VN" b="0">
                <a:solidFill>
                  <a:srgbClr val="000000"/>
                </a:solidFill>
                <a:latin typeface="+mj-lt"/>
              </a:rPr>
              <a:t>đơn dòng lệnh - đa dòng dữ liệu)</a:t>
            </a:r>
            <a:endParaRPr lang="en-US" b="0">
              <a:solidFill>
                <a:srgbClr val="000000"/>
              </a:solidFill>
              <a:latin typeface="+mj-lt"/>
            </a:endParaRPr>
          </a:p>
          <a:p>
            <a:pPr algn="just">
              <a:buClr>
                <a:srgbClr val="003300"/>
              </a:buClr>
            </a:pPr>
            <a:endParaRPr lang="en-US" sz="2600" b="0">
              <a:solidFill>
                <a:srgbClr val="000000"/>
              </a:solidFill>
              <a:latin typeface="+mj-lt"/>
            </a:endParaRPr>
          </a:p>
          <a:p>
            <a:pPr algn="just">
              <a:buClr>
                <a:srgbClr val="003300"/>
              </a:buClr>
            </a:pPr>
            <a:endParaRPr lang="en-US" sz="2600" b="0">
              <a:solidFill>
                <a:srgbClr val="000000"/>
              </a:solidFill>
              <a:latin typeface="+mj-lt"/>
            </a:endParaRPr>
          </a:p>
          <a:p>
            <a:pPr algn="just">
              <a:buClr>
                <a:srgbClr val="003300"/>
              </a:buClr>
            </a:pPr>
            <a:endParaRPr lang="en-US" sz="2600" b="0">
              <a:solidFill>
                <a:srgbClr val="000000"/>
              </a:solidFill>
              <a:latin typeface="+mj-lt"/>
            </a:endParaRPr>
          </a:p>
          <a:p>
            <a:pPr algn="just">
              <a:buClr>
                <a:srgbClr val="003300"/>
              </a:buClr>
            </a:pPr>
            <a:endParaRPr lang="en-US" sz="2600" b="0">
              <a:solidFill>
                <a:srgbClr val="000000"/>
              </a:solidFill>
              <a:latin typeface="+mj-lt"/>
            </a:endParaRPr>
          </a:p>
          <a:p>
            <a:pPr algn="just">
              <a:buClr>
                <a:srgbClr val="003300"/>
              </a:buClr>
            </a:pPr>
            <a:endParaRPr lang="en-US" sz="2600" b="0">
              <a:solidFill>
                <a:srgbClr val="000000"/>
              </a:solidFill>
              <a:latin typeface="+mj-lt"/>
            </a:endParaRPr>
          </a:p>
          <a:p>
            <a:pPr marL="0" indent="0" algn="just">
              <a:buClr>
                <a:srgbClr val="003300"/>
              </a:buClr>
              <a:buNone/>
            </a:pPr>
            <a:r>
              <a:rPr lang="vi-VN" b="0">
                <a:solidFill>
                  <a:srgbClr val="000000"/>
                </a:solidFill>
                <a:latin typeface="+mj-lt"/>
              </a:rPr>
              <a:t>Các phần tử xử lí nhận cùng một lệnh từ khối</a:t>
            </a:r>
            <a:r>
              <a:rPr lang="en-US" b="0">
                <a:solidFill>
                  <a:srgbClr val="000000"/>
                </a:solidFill>
                <a:latin typeface="+mj-lt"/>
              </a:rPr>
              <a:t> </a:t>
            </a:r>
            <a:r>
              <a:rPr lang="vi-VN" b="0">
                <a:solidFill>
                  <a:srgbClr val="000000"/>
                </a:solidFill>
                <a:latin typeface="+mj-lt"/>
              </a:rPr>
              <a:t>điều khiển, nhưng hoạt động trên những tập dữ liệu</a:t>
            </a:r>
            <a:r>
              <a:rPr lang="en-US" b="0">
                <a:solidFill>
                  <a:srgbClr val="000000"/>
                </a:solidFill>
                <a:latin typeface="+mj-lt"/>
              </a:rPr>
              <a:t> </a:t>
            </a:r>
            <a:r>
              <a:rPr lang="vi-VN" b="0">
                <a:solidFill>
                  <a:srgbClr val="000000"/>
                </a:solidFill>
                <a:latin typeface="+mj-lt"/>
              </a:rPr>
              <a:t>khác nhau</a:t>
            </a:r>
            <a:r>
              <a:rPr lang="en-US" b="0">
                <a:solidFill>
                  <a:srgbClr val="000000"/>
                </a:solidFill>
                <a:latin typeface="+mj-lt"/>
              </a:rPr>
              <a:t>.</a:t>
            </a:r>
            <a:endParaRPr lang="vi-VN" b="0">
              <a:solidFill>
                <a:srgbClr val="000000"/>
              </a:solidFill>
              <a:latin typeface="+mj-lt"/>
            </a:endParaRPr>
          </a:p>
        </p:txBody>
      </p:sp>
      <p:sp>
        <p:nvSpPr>
          <p:cNvPr id="3" name="Title 1"/>
          <p:cNvSpPr txBox="1"/>
          <p:nvPr/>
        </p:nvSpPr>
        <p:spPr>
          <a:xfrm>
            <a:off x="152400" y="319088"/>
            <a:ext cx="8915400" cy="563562"/>
          </a:xfrm>
          <a:prstGeom prst="rect">
            <a:avLst/>
          </a:prstGeom>
        </p:spPr>
        <p:txBody>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solidFill>
                  <a:srgbClr val="FFFFFF"/>
                </a:solidFill>
              </a:rPr>
              <a:t>PHÂN LOẠI KIẾN TRÚC MÁY TÍNH (t)</a:t>
            </a:r>
            <a:endParaRPr lang="en-US" dirty="0">
              <a:solidFill>
                <a:srgbClr val="FFFFFF"/>
              </a:solidFill>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738" y="2257425"/>
            <a:ext cx="87725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left)">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wipe(left)">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3" name="Title 1"/>
          <p:cNvSpPr txBox="1"/>
          <p:nvPr/>
        </p:nvSpPr>
        <p:spPr>
          <a:xfrm>
            <a:off x="76200" y="0"/>
            <a:ext cx="9067800" cy="1143000"/>
          </a:xfrm>
          <a:prstGeom prst="rect">
            <a:avLst/>
          </a:prstGeom>
        </p:spPr>
        <p:txBody>
          <a:bodyPr anchor="ct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sz="3200" dirty="0"/>
              <a:t>3.1.2 </a:t>
            </a:r>
            <a:r>
              <a:rPr lang="vi-VN" sz="3200" dirty="0"/>
              <a:t>SƠ ĐỒ CẤU TRÚC CƠ BẢN CỦA CPU</a:t>
            </a:r>
            <a:endParaRPr lang="en-US" dirty="0"/>
          </a:p>
        </p:txBody>
      </p:sp>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1524000"/>
            <a:ext cx="6248400" cy="416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76200" y="0"/>
            <a:ext cx="9067800" cy="1143000"/>
          </a:xfrm>
          <a:prstGeom prst="rect">
            <a:avLst/>
          </a:prstGeom>
        </p:spPr>
        <p:txBody>
          <a:bodyPr anchor="ct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panose="020B0604020202020204" pitchFamily="34" charset="0"/>
              </a:defRPr>
            </a:lvl2pPr>
            <a:lvl3pPr algn="l" rtl="0" eaLnBrk="1" fontAlgn="base" hangingPunct="1">
              <a:spcBef>
                <a:spcPct val="0"/>
              </a:spcBef>
              <a:spcAft>
                <a:spcPct val="0"/>
              </a:spcAft>
              <a:defRPr sz="3600" b="1">
                <a:solidFill>
                  <a:schemeClr val="bg1"/>
                </a:solidFill>
                <a:latin typeface="Arial" panose="020B0604020202020204" pitchFamily="34" charset="0"/>
              </a:defRPr>
            </a:lvl3pPr>
            <a:lvl4pPr algn="l" rtl="0" eaLnBrk="1" fontAlgn="base" hangingPunct="1">
              <a:spcBef>
                <a:spcPct val="0"/>
              </a:spcBef>
              <a:spcAft>
                <a:spcPct val="0"/>
              </a:spcAft>
              <a:defRPr sz="3600" b="1">
                <a:solidFill>
                  <a:schemeClr val="bg1"/>
                </a:solidFill>
                <a:latin typeface="Arial" panose="020B0604020202020204" pitchFamily="34" charset="0"/>
              </a:defRPr>
            </a:lvl4pPr>
            <a:lvl5pPr algn="l" rtl="0" eaLnBrk="1" fontAlgn="base" hangingPunct="1">
              <a:spcBef>
                <a:spcPct val="0"/>
              </a:spcBef>
              <a:spcAft>
                <a:spcPct val="0"/>
              </a:spcAft>
              <a:defRPr sz="3600" b="1">
                <a:solidFill>
                  <a:schemeClr val="bg1"/>
                </a:solidFill>
                <a:latin typeface="Arial" panose="020B0604020202020204" pitchFamily="34" charset="0"/>
              </a:defRPr>
            </a:lvl5pPr>
            <a:lvl6pPr marL="457200" algn="l" rtl="0" eaLnBrk="1" fontAlgn="base" hangingPunct="1">
              <a:spcBef>
                <a:spcPct val="0"/>
              </a:spcBef>
              <a:spcAft>
                <a:spcPct val="0"/>
              </a:spcAft>
              <a:defRPr sz="3600" b="1">
                <a:solidFill>
                  <a:schemeClr val="bg1"/>
                </a:solidFill>
                <a:latin typeface="Arial" panose="020B0604020202020204" pitchFamily="34" charset="0"/>
              </a:defRPr>
            </a:lvl6pPr>
            <a:lvl7pPr marL="914400" algn="l" rtl="0" eaLnBrk="1" fontAlgn="base" hangingPunct="1">
              <a:spcBef>
                <a:spcPct val="0"/>
              </a:spcBef>
              <a:spcAft>
                <a:spcPct val="0"/>
              </a:spcAft>
              <a:defRPr sz="3600" b="1">
                <a:solidFill>
                  <a:schemeClr val="bg1"/>
                </a:solidFill>
                <a:latin typeface="Arial" panose="020B0604020202020204" pitchFamily="34" charset="0"/>
              </a:defRPr>
            </a:lvl7pPr>
            <a:lvl8pPr marL="1371600" algn="l" rtl="0" eaLnBrk="1" fontAlgn="base" hangingPunct="1">
              <a:spcBef>
                <a:spcPct val="0"/>
              </a:spcBef>
              <a:spcAft>
                <a:spcPct val="0"/>
              </a:spcAft>
              <a:defRPr sz="3600" b="1">
                <a:solidFill>
                  <a:schemeClr val="bg1"/>
                </a:solidFill>
                <a:latin typeface="Arial" panose="020B0604020202020204" pitchFamily="34" charset="0"/>
              </a:defRPr>
            </a:lvl8pPr>
            <a:lvl9pPr marL="1828800" algn="l" rtl="0" eaLnBrk="1" fontAlgn="base" hangingPunct="1">
              <a:spcBef>
                <a:spcPct val="0"/>
              </a:spcBef>
              <a:spcAft>
                <a:spcPct val="0"/>
              </a:spcAft>
              <a:defRPr sz="3600" b="1">
                <a:solidFill>
                  <a:schemeClr val="bg1"/>
                </a:solidFill>
                <a:latin typeface="Arial" panose="020B0604020202020204" pitchFamily="34" charset="0"/>
              </a:defRPr>
            </a:lvl9pPr>
          </a:lstStyle>
          <a:p>
            <a:pPr algn="ctr"/>
            <a:r>
              <a:rPr lang="en-US" dirty="0"/>
              <a:t>3.2 </a:t>
            </a:r>
            <a:r>
              <a:rPr lang="vi-VN" dirty="0"/>
              <a:t>Thiết kế đơn vị điều khiển</a:t>
            </a:r>
            <a:endParaRPr lang="en-US" dirty="0"/>
          </a:p>
        </p:txBody>
      </p:sp>
      <p:sp>
        <p:nvSpPr>
          <p:cNvPr id="5" name="Content Placeholder 4"/>
          <p:cNvSpPr>
            <a:spLocks noGrp="1"/>
          </p:cNvSpPr>
          <p:nvPr>
            <p:ph idx="1"/>
          </p:nvPr>
        </p:nvSpPr>
        <p:spPr/>
        <p:txBody>
          <a:bodyPr/>
          <a:lstStyle/>
          <a:p>
            <a:endParaRPr lang="en-US"/>
          </a:p>
        </p:txBody>
      </p:sp>
      <p:pic>
        <p:nvPicPr>
          <p:cNvPr id="410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143000"/>
            <a:ext cx="82296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a:xfrm>
            <a:off x="0" y="228600"/>
            <a:ext cx="8839200" cy="838200"/>
          </a:xfrm>
        </p:spPr>
        <p:txBody>
          <a:bodyPr/>
          <a:lstStyle/>
          <a:p>
            <a:pPr algn="ctr"/>
            <a:r>
              <a:rPr lang="vi-VN" sz="4000" dirty="0"/>
              <a:t>3.3 Kỹ thuật đường ống </a:t>
            </a:r>
            <a:r>
              <a:rPr lang="en-US" sz="4000" dirty="0"/>
              <a:t>Pipeline</a:t>
            </a:r>
            <a:endParaRPr lang="en-US" sz="4000" dirty="0"/>
          </a:p>
        </p:txBody>
      </p:sp>
      <p:sp>
        <p:nvSpPr>
          <p:cNvPr id="964611" name="Rectangle 3"/>
          <p:cNvSpPr>
            <a:spLocks noGrp="1" noChangeArrowheads="1"/>
          </p:cNvSpPr>
          <p:nvPr>
            <p:ph type="body" sz="half" idx="1"/>
          </p:nvPr>
        </p:nvSpPr>
        <p:spPr>
          <a:xfrm>
            <a:off x="0" y="1143000"/>
            <a:ext cx="9144000" cy="5334000"/>
          </a:xfrm>
        </p:spPr>
        <p:txBody>
          <a:bodyPr/>
          <a:lstStyle/>
          <a:p>
            <a:pPr>
              <a:buClr>
                <a:schemeClr val="tx1"/>
              </a:buClr>
              <a:buFont typeface="Wingdings" panose="05000000000000000000" pitchFamily="2" charset="2"/>
              <a:buChar char="§"/>
            </a:pPr>
            <a:r>
              <a:rPr lang="en-US" b="0">
                <a:solidFill>
                  <a:srgbClr val="000000"/>
                </a:solidFill>
                <a:latin typeface="+mj-lt"/>
                <a:cs typeface="Times New Roman" panose="02020603050405020304" pitchFamily="18" charset="0"/>
              </a:rPr>
              <a:t>Pipelinning: Chia chu trình lệnh thành các công đoạn và cho phép thực hiện gối lên nhau theo kiểu dây chuyền</a:t>
            </a:r>
            <a:endParaRPr lang="en-US" b="0">
              <a:solidFill>
                <a:srgbClr val="000000"/>
              </a:solidFill>
              <a:latin typeface="+mj-lt"/>
              <a:cs typeface="Times New Roman" panose="02020603050405020304" pitchFamily="18" charset="0"/>
            </a:endParaRPr>
          </a:p>
          <a:p>
            <a:pPr>
              <a:buClr>
                <a:schemeClr val="tx1"/>
              </a:buClr>
              <a:buFont typeface="Wingdings" panose="05000000000000000000" pitchFamily="2" charset="2"/>
              <a:buChar char="§"/>
            </a:pPr>
            <a:r>
              <a:rPr lang="en-US" b="0">
                <a:solidFill>
                  <a:srgbClr val="000000"/>
                </a:solidFill>
                <a:latin typeface="+mj-lt"/>
                <a:cs typeface="Times New Roman" panose="02020603050405020304" pitchFamily="18" charset="0"/>
              </a:rPr>
              <a:t>Các đoạn đó được gọi là pipe stage hay pipe segment</a:t>
            </a:r>
            <a:endParaRPr lang="en-US" b="0">
              <a:solidFill>
                <a:srgbClr val="000000"/>
              </a:solidFill>
              <a:latin typeface="+mj-lt"/>
              <a:cs typeface="Times New Roman" panose="02020603050405020304" pitchFamily="18" charset="0"/>
            </a:endParaRPr>
          </a:p>
          <a:p>
            <a:pPr algn="ctr">
              <a:buFont typeface="Wingdings" panose="05000000000000000000" pitchFamily="2" charset="2"/>
              <a:buNone/>
            </a:pPr>
            <a:r>
              <a:rPr lang="en-US">
                <a:solidFill>
                  <a:srgbClr val="000000"/>
                </a:solidFill>
                <a:latin typeface="+mj-lt"/>
                <a:cs typeface="Times New Roman" panose="02020603050405020304" pitchFamily="18" charset="0"/>
              </a:rPr>
              <a:t>Pipe Instruction</a:t>
            </a:r>
            <a:endParaRPr lang="en-US">
              <a:solidFill>
                <a:srgbClr val="000000"/>
              </a:solidFill>
              <a:latin typeface="+mj-lt"/>
              <a:cs typeface="Times New Roman" panose="02020603050405020304" pitchFamily="18" charset="0"/>
            </a:endParaRPr>
          </a:p>
          <a:p>
            <a:pPr>
              <a:buFont typeface="Wingdings" panose="05000000000000000000" pitchFamily="2" charset="2"/>
              <a:buNone/>
            </a:pPr>
            <a:endParaRPr lang="en-US">
              <a:solidFill>
                <a:srgbClr val="000000"/>
              </a:solidFill>
              <a:latin typeface="+mj-lt"/>
              <a:cs typeface="Times New Roman" panose="02020603050405020304" pitchFamily="18" charset="0"/>
            </a:endParaRPr>
          </a:p>
          <a:p>
            <a:pPr>
              <a:buFont typeface="Wingdings" panose="05000000000000000000" pitchFamily="2" charset="2"/>
              <a:buNone/>
            </a:pPr>
            <a:endParaRPr lang="en-US">
              <a:solidFill>
                <a:srgbClr val="000000"/>
              </a:solidFill>
              <a:latin typeface="+mj-lt"/>
              <a:cs typeface="Times New Roman" panose="02020603050405020304" pitchFamily="18" charset="0"/>
            </a:endParaRPr>
          </a:p>
          <a:p>
            <a:pPr>
              <a:lnSpc>
                <a:spcPct val="110000"/>
              </a:lnSpc>
              <a:buClr>
                <a:schemeClr val="tx1"/>
              </a:buClr>
              <a:buFont typeface="Wingdings" panose="05000000000000000000" pitchFamily="2" charset="2"/>
              <a:buChar char="§"/>
            </a:pPr>
            <a:r>
              <a:rPr lang="en-US" b="0">
                <a:latin typeface="+mj-lt"/>
                <a:cs typeface="Times New Roman" panose="02020603050405020304" pitchFamily="18" charset="0"/>
              </a:rPr>
              <a:t>Mục đích làm tăng thông lượng bằng cách thực hiện nhiều hoạt động cùng một lúc, làm giảm thời gian rảnh rỗi và tăng hiệu suất cho bộ xử lý.</a:t>
            </a:r>
            <a:endParaRPr lang="en-US" b="0">
              <a:solidFill>
                <a:srgbClr val="000000"/>
              </a:solidFill>
              <a:latin typeface="+mj-lt"/>
              <a:cs typeface="Times New Roman" panose="02020603050405020304" pitchFamily="18" charset="0"/>
            </a:endParaRPr>
          </a:p>
        </p:txBody>
      </p:sp>
      <p:graphicFrame>
        <p:nvGraphicFramePr>
          <p:cNvPr id="964626" name="Group 18"/>
          <p:cNvGraphicFramePr>
            <a:graphicFrameLocks noGrp="1"/>
          </p:cNvGraphicFramePr>
          <p:nvPr>
            <p:ph sz="half" idx="2"/>
          </p:nvPr>
        </p:nvGraphicFramePr>
        <p:xfrm>
          <a:off x="2057400" y="3733800"/>
          <a:ext cx="5029200" cy="682625"/>
        </p:xfrm>
        <a:graphic>
          <a:graphicData uri="http://schemas.openxmlformats.org/drawingml/2006/table">
            <a:tbl>
              <a:tblPr/>
              <a:tblGrid>
                <a:gridCol w="1257300"/>
                <a:gridCol w="1257300"/>
                <a:gridCol w="1257300"/>
                <a:gridCol w="1257300"/>
              </a:tblGrid>
              <a:tr h="6826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Stage1</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Stage2</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Stage n</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763000" cy="5105400"/>
          </a:xfrm>
        </p:spPr>
        <p:txBody>
          <a:bodyPr>
            <a:noAutofit/>
          </a:bodyPr>
          <a:lstStyle/>
          <a:p>
            <a:pPr>
              <a:lnSpc>
                <a:spcPct val="110000"/>
              </a:lnSpc>
              <a:buClr>
                <a:schemeClr val="tx1"/>
              </a:buClr>
              <a:buFont typeface="Wingdings" panose="05000000000000000000" pitchFamily="2" charset="2"/>
              <a:buChar char="§"/>
            </a:pPr>
            <a:r>
              <a:rPr lang="en-US" b="0" dirty="0">
                <a:latin typeface="+mj-lt"/>
                <a:cs typeface="Times New Roman" panose="02020603050405020304" pitchFamily="18" charset="0"/>
              </a:rPr>
              <a:t>Pipeline </a:t>
            </a:r>
            <a:r>
              <a:rPr lang="en-US" b="0" dirty="0" err="1">
                <a:latin typeface="+mj-lt"/>
                <a:cs typeface="Times New Roman" panose="02020603050405020304" pitchFamily="18" charset="0"/>
              </a:rPr>
              <a:t>được</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phân</a:t>
            </a:r>
            <a:r>
              <a:rPr lang="en-US" b="0" dirty="0">
                <a:latin typeface="+mj-lt"/>
                <a:cs typeface="Times New Roman" panose="02020603050405020304" pitchFamily="18" charset="0"/>
              </a:rPr>
              <a:t> làm 2 </a:t>
            </a:r>
            <a:r>
              <a:rPr lang="en-US" b="0" dirty="0" err="1">
                <a:latin typeface="+mj-lt"/>
                <a:cs typeface="Times New Roman" panose="02020603050405020304" pitchFamily="18" charset="0"/>
              </a:rPr>
              <a:t>loại</a:t>
            </a:r>
            <a:r>
              <a:rPr lang="en-US" b="0" dirty="0">
                <a:latin typeface="+mj-lt"/>
                <a:cs typeface="Times New Roman" panose="02020603050405020304" pitchFamily="18" charset="0"/>
              </a:rPr>
              <a:t>: pipeline </a:t>
            </a:r>
            <a:r>
              <a:rPr lang="en-US" b="0" dirty="0" err="1">
                <a:latin typeface="+mj-lt"/>
                <a:cs typeface="Times New Roman" panose="02020603050405020304" pitchFamily="18" charset="0"/>
              </a:rPr>
              <a:t>lệnh</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và</a:t>
            </a:r>
            <a:r>
              <a:rPr lang="en-US" b="0" dirty="0">
                <a:latin typeface="+mj-lt"/>
                <a:cs typeface="Times New Roman" panose="02020603050405020304" pitchFamily="18" charset="0"/>
              </a:rPr>
              <a:t> pipeline </a:t>
            </a:r>
            <a:r>
              <a:rPr lang="en-US" b="0" dirty="0" err="1">
                <a:latin typeface="+mj-lt"/>
                <a:cs typeface="Times New Roman" panose="02020603050405020304" pitchFamily="18" charset="0"/>
              </a:rPr>
              <a:t>số</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học</a:t>
            </a:r>
            <a:r>
              <a:rPr lang="en-US" b="0">
                <a:latin typeface="+mj-lt"/>
                <a:cs typeface="Times New Roman" panose="02020603050405020304" pitchFamily="18" charset="0"/>
              </a:rPr>
              <a:t>. </a:t>
            </a:r>
            <a:endParaRPr lang="en-US" b="0">
              <a:latin typeface="+mj-lt"/>
              <a:cs typeface="Times New Roman" panose="02020603050405020304" pitchFamily="18" charset="0"/>
            </a:endParaRPr>
          </a:p>
          <a:p>
            <a:pPr>
              <a:lnSpc>
                <a:spcPct val="110000"/>
              </a:lnSpc>
              <a:buClr>
                <a:schemeClr val="tx1"/>
              </a:buClr>
              <a:buFont typeface="Wingdings" panose="05000000000000000000" pitchFamily="2" charset="2"/>
              <a:buChar char="§"/>
            </a:pPr>
            <a:r>
              <a:rPr lang="en-US" b="0">
                <a:latin typeface="+mj-lt"/>
                <a:cs typeface="Times New Roman" panose="02020603050405020304" pitchFamily="18" charset="0"/>
              </a:rPr>
              <a:t>Mỗi </a:t>
            </a:r>
            <a:r>
              <a:rPr lang="en-US" b="0" err="1">
                <a:latin typeface="+mj-lt"/>
                <a:cs typeface="Times New Roman" panose="02020603050405020304" pitchFamily="18" charset="0"/>
              </a:rPr>
              <a:t>loại</a:t>
            </a:r>
            <a:r>
              <a:rPr lang="en-US" b="0">
                <a:latin typeface="+mj-lt"/>
                <a:cs typeface="Times New Roman" panose="02020603050405020304" pitchFamily="18" charset="0"/>
              </a:rPr>
              <a:t> có </a:t>
            </a:r>
            <a:r>
              <a:rPr lang="en-US" b="0" dirty="0" err="1">
                <a:latin typeface="+mj-lt"/>
                <a:cs typeface="Times New Roman" panose="02020603050405020304" pitchFamily="18" charset="0"/>
              </a:rPr>
              <a:t>thể</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được</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thiết</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kế</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theo</a:t>
            </a:r>
            <a:r>
              <a:rPr lang="en-US" b="0" dirty="0">
                <a:latin typeface="+mj-lt"/>
                <a:cs typeface="Times New Roman" panose="02020603050405020304" pitchFamily="18" charset="0"/>
              </a:rPr>
              <a:t> </a:t>
            </a:r>
            <a:r>
              <a:rPr lang="en-US" b="0">
                <a:latin typeface="+mj-lt"/>
                <a:cs typeface="Times New Roman" panose="02020603050405020304" pitchFamily="18" charset="0"/>
              </a:rPr>
              <a:t>2 cách:	 </a:t>
            </a:r>
            <a:r>
              <a:rPr lang="en-US" b="0" dirty="0">
                <a:latin typeface="+mj-lt"/>
                <a:cs typeface="Times New Roman" panose="02020603050405020304" pitchFamily="18" charset="0"/>
              </a:rPr>
              <a:t>pipeline </a:t>
            </a:r>
            <a:r>
              <a:rPr lang="en-US" b="0" dirty="0" err="1">
                <a:latin typeface="+mj-lt"/>
                <a:cs typeface="Times New Roman" panose="02020603050405020304" pitchFamily="18" charset="0"/>
              </a:rPr>
              <a:t>động</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và</a:t>
            </a:r>
            <a:r>
              <a:rPr lang="en-US" b="0" dirty="0">
                <a:latin typeface="+mj-lt"/>
                <a:cs typeface="Times New Roman" panose="02020603050405020304" pitchFamily="18" charset="0"/>
              </a:rPr>
              <a:t> </a:t>
            </a:r>
            <a:r>
              <a:rPr lang="en-US" b="0">
                <a:latin typeface="+mj-lt"/>
                <a:cs typeface="Times New Roman" panose="02020603050405020304" pitchFamily="18" charset="0"/>
              </a:rPr>
              <a:t>pipeline tĩnh.</a:t>
            </a:r>
            <a:endParaRPr lang="en-US" b="0">
              <a:latin typeface="+mj-lt"/>
              <a:cs typeface="Times New Roman" panose="02020603050405020304" pitchFamily="18" charset="0"/>
            </a:endParaRPr>
          </a:p>
          <a:p>
            <a:pPr lvl="1">
              <a:lnSpc>
                <a:spcPct val="110000"/>
              </a:lnSpc>
              <a:buClr>
                <a:schemeClr val="tx1"/>
              </a:buClr>
              <a:buFont typeface="Arial" panose="020B0604020202020204" pitchFamily="34" charset="0"/>
              <a:buChar char="•"/>
            </a:pPr>
            <a:r>
              <a:rPr lang="en-US" b="0">
                <a:latin typeface="+mj-lt"/>
                <a:cs typeface="Times New Roman" panose="02020603050405020304" pitchFamily="18" charset="0"/>
              </a:rPr>
              <a:t>Pipeline </a:t>
            </a:r>
            <a:r>
              <a:rPr lang="en-US" b="0" dirty="0" err="1">
                <a:latin typeface="+mj-lt"/>
                <a:cs typeface="Times New Roman" panose="02020603050405020304" pitchFamily="18" charset="0"/>
              </a:rPr>
              <a:t>tĩnh</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chỉ</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thực</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hiện</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một</a:t>
            </a:r>
            <a:r>
              <a:rPr lang="en-US" b="0" dirty="0">
                <a:latin typeface="+mj-lt"/>
                <a:cs typeface="Times New Roman" panose="02020603050405020304" pitchFamily="18" charset="0"/>
              </a:rPr>
              <a:t> thao </a:t>
            </a:r>
            <a:r>
              <a:rPr lang="en-US" b="0" dirty="0" err="1">
                <a:latin typeface="+mj-lt"/>
                <a:cs typeface="Times New Roman" panose="02020603050405020304" pitchFamily="18" charset="0"/>
              </a:rPr>
              <a:t>tác</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như</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cộng</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hoặc</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nhân</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tại</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một</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thời</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điểm</a:t>
            </a:r>
            <a:r>
              <a:rPr lang="en-US" b="0" dirty="0">
                <a:latin typeface="+mj-lt"/>
                <a:cs typeface="Times New Roman" panose="02020603050405020304" pitchFamily="18" charset="0"/>
              </a:rPr>
              <a:t>. Thao </a:t>
            </a:r>
            <a:r>
              <a:rPr lang="en-US" b="0" dirty="0" err="1">
                <a:latin typeface="+mj-lt"/>
                <a:cs typeface="Times New Roman" panose="02020603050405020304" pitchFamily="18" charset="0"/>
              </a:rPr>
              <a:t>tác</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của</a:t>
            </a:r>
            <a:r>
              <a:rPr lang="en-US" b="0" dirty="0">
                <a:latin typeface="+mj-lt"/>
                <a:cs typeface="Times New Roman" panose="02020603050405020304" pitchFamily="18" charset="0"/>
              </a:rPr>
              <a:t> pipeline </a:t>
            </a:r>
            <a:r>
              <a:rPr lang="en-US" b="0" dirty="0" err="1">
                <a:latin typeface="+mj-lt"/>
                <a:cs typeface="Times New Roman" panose="02020603050405020304" pitchFamily="18" charset="0"/>
              </a:rPr>
              <a:t>tĩnh</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chỉ</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được</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thay</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đổi</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khi</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dữ</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liệu</a:t>
            </a:r>
            <a:r>
              <a:rPr lang="en-US" b="0" dirty="0">
                <a:latin typeface="+mj-lt"/>
                <a:cs typeface="Times New Roman" panose="02020603050405020304" pitchFamily="18" charset="0"/>
              </a:rPr>
              <a:t> cuối </a:t>
            </a:r>
            <a:r>
              <a:rPr lang="en-US" b="0" dirty="0" err="1">
                <a:latin typeface="+mj-lt"/>
                <a:cs typeface="Times New Roman" panose="02020603050405020304" pitchFamily="18" charset="0"/>
              </a:rPr>
              <a:t>cùng</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đi</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ra</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khỏi</a:t>
            </a:r>
            <a:r>
              <a:rPr lang="en-US" b="0" dirty="0">
                <a:latin typeface="+mj-lt"/>
                <a:cs typeface="Times New Roman" panose="02020603050405020304" pitchFamily="18" charset="0"/>
              </a:rPr>
              <a:t> </a:t>
            </a:r>
            <a:r>
              <a:rPr lang="en-US" b="0" err="1">
                <a:latin typeface="+mj-lt"/>
                <a:cs typeface="Times New Roman" panose="02020603050405020304" pitchFamily="18" charset="0"/>
              </a:rPr>
              <a:t>đường</a:t>
            </a:r>
            <a:r>
              <a:rPr lang="en-US" b="0">
                <a:latin typeface="+mj-lt"/>
                <a:cs typeface="Times New Roman" panose="02020603050405020304" pitchFamily="18" charset="0"/>
              </a:rPr>
              <a:t> ống.</a:t>
            </a:r>
            <a:endParaRPr lang="en-US" dirty="0">
              <a:cs typeface="Times New Roman" panose="02020603050405020304" pitchFamily="18" charset="0"/>
            </a:endParaRPr>
          </a:p>
          <a:p>
            <a:pPr lvl="1">
              <a:lnSpc>
                <a:spcPct val="110000"/>
              </a:lnSpc>
              <a:buClr>
                <a:schemeClr val="tx1"/>
              </a:buClr>
              <a:buFont typeface="Arial" panose="020B0604020202020204" pitchFamily="34" charset="0"/>
              <a:buChar char="•"/>
            </a:pPr>
            <a:r>
              <a:rPr lang="en-US" b="0">
                <a:latin typeface="+mj-lt"/>
                <a:cs typeface="Times New Roman" panose="02020603050405020304" pitchFamily="18" charset="0"/>
              </a:rPr>
              <a:t>Pipeline </a:t>
            </a:r>
            <a:r>
              <a:rPr lang="en-US" b="0" dirty="0" err="1">
                <a:latin typeface="+mj-lt"/>
                <a:cs typeface="Times New Roman" panose="02020603050405020304" pitchFamily="18" charset="0"/>
              </a:rPr>
              <a:t>động</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có</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thể</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thực</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hiện</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nhiều</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hơn</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một</a:t>
            </a:r>
            <a:r>
              <a:rPr lang="en-US" b="0" dirty="0">
                <a:latin typeface="+mj-lt"/>
                <a:cs typeface="Times New Roman" panose="02020603050405020304" pitchFamily="18" charset="0"/>
              </a:rPr>
              <a:t> thao </a:t>
            </a:r>
            <a:r>
              <a:rPr lang="en-US" b="0" dirty="0" err="1">
                <a:latin typeface="+mj-lt"/>
                <a:cs typeface="Times New Roman" panose="02020603050405020304" pitchFamily="18" charset="0"/>
              </a:rPr>
              <a:t>tác</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tại</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một</a:t>
            </a:r>
            <a:r>
              <a:rPr lang="en-US" b="0" dirty="0">
                <a:latin typeface="+mj-lt"/>
                <a:cs typeface="Times New Roman" panose="02020603050405020304" pitchFamily="18" charset="0"/>
              </a:rPr>
              <a:t> </a:t>
            </a:r>
            <a:r>
              <a:rPr lang="en-US" b="0" dirty="0" err="1">
                <a:latin typeface="+mj-lt"/>
                <a:cs typeface="Times New Roman" panose="02020603050405020304" pitchFamily="18" charset="0"/>
              </a:rPr>
              <a:t>thời</a:t>
            </a:r>
            <a:r>
              <a:rPr lang="en-US" b="0" dirty="0">
                <a:latin typeface="+mj-lt"/>
                <a:cs typeface="Times New Roman" panose="02020603050405020304" pitchFamily="18" charset="0"/>
              </a:rPr>
              <a:t> </a:t>
            </a:r>
            <a:r>
              <a:rPr lang="en-US" b="0" err="1">
                <a:latin typeface="+mj-lt"/>
                <a:cs typeface="Times New Roman" panose="02020603050405020304" pitchFamily="18" charset="0"/>
              </a:rPr>
              <a:t>điểm</a:t>
            </a:r>
            <a:r>
              <a:rPr lang="en-US" b="0">
                <a:latin typeface="+mj-lt"/>
                <a:cs typeface="Times New Roman" panose="02020603050405020304" pitchFamily="18" charset="0"/>
              </a:rPr>
              <a:t>.</a:t>
            </a:r>
            <a:endParaRPr lang="en-US" b="0" dirty="0">
              <a:latin typeface="+mj-lt"/>
              <a:cs typeface="Times New Roman" panose="02020603050405020304" pitchFamily="18" charset="0"/>
            </a:endParaRPr>
          </a:p>
        </p:txBody>
      </p:sp>
      <p:sp>
        <p:nvSpPr>
          <p:cNvPr id="5" name="Title 4"/>
          <p:cNvSpPr>
            <a:spLocks noGrp="1"/>
          </p:cNvSpPr>
          <p:nvPr>
            <p:ph type="title"/>
          </p:nvPr>
        </p:nvSpPr>
        <p:spPr>
          <a:xfrm>
            <a:off x="152400" y="228601"/>
            <a:ext cx="8915400" cy="685799"/>
          </a:xfrm>
        </p:spPr>
        <p:txBody>
          <a:bodyPr/>
          <a:lstStyle/>
          <a:p>
            <a:pPr algn="ctr"/>
            <a:r>
              <a:rPr lang="en-US"/>
              <a:t>Phân loại Pipeline </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p:cNvSpPr>
            <a:spLocks noGrp="1" noChangeArrowheads="1"/>
          </p:cNvSpPr>
          <p:nvPr>
            <p:ph type="title"/>
          </p:nvPr>
        </p:nvSpPr>
        <p:spPr>
          <a:xfrm>
            <a:off x="152400" y="228600"/>
            <a:ext cx="8839200" cy="762000"/>
          </a:xfrm>
        </p:spPr>
        <p:txBody>
          <a:bodyPr/>
          <a:lstStyle/>
          <a:p>
            <a:pPr algn="ctr"/>
            <a:r>
              <a:rPr lang="en-US" sz="5000" baseline="-25000" dirty="0" err="1"/>
              <a:t>Các</a:t>
            </a:r>
            <a:r>
              <a:rPr lang="en-US" sz="5000" baseline="-25000" dirty="0"/>
              <a:t> hazards </a:t>
            </a:r>
            <a:r>
              <a:rPr lang="en-US" sz="5000" baseline="-25000" dirty="0" err="1"/>
              <a:t>trong</a:t>
            </a:r>
            <a:r>
              <a:rPr lang="en-US" sz="5000" baseline="-25000" dirty="0"/>
              <a:t> </a:t>
            </a:r>
            <a:r>
              <a:rPr lang="en-US" sz="5000" baseline="-25000" dirty="0" err="1"/>
              <a:t>kỹ</a:t>
            </a:r>
            <a:r>
              <a:rPr lang="en-US" sz="5000" baseline="-25000" dirty="0"/>
              <a:t> </a:t>
            </a:r>
            <a:r>
              <a:rPr lang="en-US" sz="5000" baseline="-25000" dirty="0" err="1"/>
              <a:t>thuật</a:t>
            </a:r>
            <a:r>
              <a:rPr lang="en-US" sz="5000" baseline="-25000" dirty="0"/>
              <a:t> pipeline</a:t>
            </a:r>
            <a:endParaRPr lang="en-US" sz="5000" baseline="-25000" dirty="0"/>
          </a:p>
        </p:txBody>
      </p:sp>
      <p:sp>
        <p:nvSpPr>
          <p:cNvPr id="1018883" name="Rectangle 3"/>
          <p:cNvSpPr>
            <a:spLocks noGrp="1" noChangeArrowheads="1"/>
          </p:cNvSpPr>
          <p:nvPr>
            <p:ph type="body" idx="1"/>
          </p:nvPr>
        </p:nvSpPr>
        <p:spPr/>
        <p:txBody>
          <a:bodyPr/>
          <a:lstStyle/>
          <a:p>
            <a:pPr>
              <a:lnSpc>
                <a:spcPct val="120000"/>
              </a:lnSpc>
              <a:buClr>
                <a:schemeClr val="tx1"/>
              </a:buClr>
              <a:buFont typeface="Wingdings" panose="05000000000000000000" pitchFamily="2" charset="2"/>
              <a:buChar char="§"/>
            </a:pPr>
            <a:r>
              <a:rPr lang="en-US" b="0">
                <a:latin typeface="+mj-lt"/>
              </a:rPr>
              <a:t>Các hazards trong khi thực hiện pipeline là hiện tượng hệ thống có các lỗi xảy ra và làm cho pipe stage (1 phần của lệnh kiểu pipeline) tiếp theo không được thực hiện trong chu kỳ đồng hồ kế tiếp.</a:t>
            </a:r>
            <a:endParaRPr lang="en-US" b="0">
              <a:latin typeface="+mj-lt"/>
            </a:endParaRPr>
          </a:p>
          <a:p>
            <a:pPr>
              <a:lnSpc>
                <a:spcPct val="120000"/>
              </a:lnSpc>
              <a:buClr>
                <a:schemeClr val="tx1"/>
              </a:buClr>
              <a:buFont typeface="Wingdings" panose="05000000000000000000" pitchFamily="2" charset="2"/>
              <a:buChar char="§"/>
            </a:pPr>
            <a:r>
              <a:rPr lang="en-US" b="0">
                <a:latin typeface="+mj-lt"/>
              </a:rPr>
              <a:t>Có 3 loại hazards:</a:t>
            </a:r>
            <a:endParaRPr lang="en-US" b="0">
              <a:latin typeface="+mj-lt"/>
            </a:endParaRPr>
          </a:p>
          <a:p>
            <a:pPr lvl="1">
              <a:lnSpc>
                <a:spcPct val="120000"/>
              </a:lnSpc>
              <a:buClr>
                <a:schemeClr val="tx1"/>
              </a:buClr>
            </a:pPr>
            <a:r>
              <a:rPr lang="en-US"/>
              <a:t>Structural hazard (xung </a:t>
            </a:r>
            <a:r>
              <a:rPr lang="vi-VN"/>
              <a:t>đột</a:t>
            </a:r>
            <a:r>
              <a:rPr lang="en-US"/>
              <a:t> cấu trúc)</a:t>
            </a:r>
            <a:endParaRPr lang="en-US"/>
          </a:p>
          <a:p>
            <a:pPr lvl="1">
              <a:lnSpc>
                <a:spcPct val="120000"/>
              </a:lnSpc>
              <a:buClr>
                <a:schemeClr val="tx1"/>
              </a:buClr>
            </a:pPr>
            <a:r>
              <a:rPr lang="en-US"/>
              <a:t>Data hazard (xung </a:t>
            </a:r>
            <a:r>
              <a:rPr lang="vi-VN"/>
              <a:t>đột</a:t>
            </a:r>
            <a:r>
              <a:rPr lang="en-US"/>
              <a:t> dữ liệu)</a:t>
            </a:r>
            <a:endParaRPr lang="en-US"/>
          </a:p>
          <a:p>
            <a:pPr lvl="1">
              <a:lnSpc>
                <a:spcPct val="120000"/>
              </a:lnSpc>
              <a:buClr>
                <a:schemeClr val="tx1"/>
              </a:buClr>
            </a:pPr>
            <a:r>
              <a:rPr lang="en-US"/>
              <a:t>Control hazard (xung </a:t>
            </a:r>
            <a:r>
              <a:rPr lang="vi-VN"/>
              <a:t>đột</a:t>
            </a:r>
            <a:r>
              <a:rPr lang="en-US"/>
              <a:t> </a:t>
            </a:r>
            <a:r>
              <a:rPr lang="vi-VN"/>
              <a:t>đ</a:t>
            </a:r>
            <a:r>
              <a:rPr lang="en-US"/>
              <a:t>iều khiển)</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Rectangle 2"/>
          <p:cNvSpPr>
            <a:spLocks noGrp="1" noChangeArrowheads="1"/>
          </p:cNvSpPr>
          <p:nvPr>
            <p:ph type="title"/>
          </p:nvPr>
        </p:nvSpPr>
        <p:spPr>
          <a:xfrm>
            <a:off x="76200" y="228600"/>
            <a:ext cx="8915400" cy="762000"/>
          </a:xfrm>
        </p:spPr>
        <p:txBody>
          <a:bodyPr/>
          <a:lstStyle/>
          <a:p>
            <a:pPr algn="ctr"/>
            <a:r>
              <a:rPr lang="en-US"/>
              <a:t>Structural hazard</a:t>
            </a:r>
            <a:endParaRPr lang="en-US"/>
          </a:p>
        </p:txBody>
      </p:sp>
      <p:sp>
        <p:nvSpPr>
          <p:cNvPr id="1019907" name="Rectangle 3"/>
          <p:cNvSpPr>
            <a:spLocks noGrp="1" noChangeArrowheads="1"/>
          </p:cNvSpPr>
          <p:nvPr>
            <p:ph type="body" idx="1"/>
          </p:nvPr>
        </p:nvSpPr>
        <p:spPr/>
        <p:txBody>
          <a:bodyPr/>
          <a:lstStyle/>
          <a:p>
            <a:pPr>
              <a:lnSpc>
                <a:spcPct val="120000"/>
              </a:lnSpc>
              <a:buClr>
                <a:schemeClr val="tx1"/>
              </a:buClr>
              <a:buFont typeface="Wingdings" panose="05000000000000000000" pitchFamily="2" charset="2"/>
              <a:buChar char="§"/>
            </a:pPr>
            <a:r>
              <a:rPr lang="en-US" b="0">
                <a:latin typeface="+mj-lt"/>
              </a:rPr>
              <a:t>Là hiện tượng tranh chấp tài nguyên giữa các đơn vị /khối chức năng. </a:t>
            </a:r>
            <a:endParaRPr lang="en-US" b="0">
              <a:latin typeface="+mj-lt"/>
            </a:endParaRPr>
          </a:p>
          <a:p>
            <a:pPr>
              <a:lnSpc>
                <a:spcPct val="120000"/>
              </a:lnSpc>
              <a:buClr>
                <a:schemeClr val="tx1"/>
              </a:buClr>
              <a:buFont typeface="Wingdings" panose="05000000000000000000" pitchFamily="2" charset="2"/>
              <a:buChar char="§"/>
            </a:pPr>
            <a:r>
              <a:rPr lang="en-US" b="0">
                <a:latin typeface="+mj-lt"/>
              </a:rPr>
              <a:t>Nguyên nhân:</a:t>
            </a:r>
            <a:endParaRPr lang="en-US" b="0">
              <a:latin typeface="+mj-lt"/>
            </a:endParaRPr>
          </a:p>
          <a:p>
            <a:pPr lvl="1">
              <a:lnSpc>
                <a:spcPct val="120000"/>
              </a:lnSpc>
              <a:buClr>
                <a:schemeClr val="tx1"/>
              </a:buClr>
              <a:buFont typeface="Arial" panose="020B0604020202020204" pitchFamily="34" charset="0"/>
              <a:buChar char="•"/>
            </a:pPr>
            <a:r>
              <a:rPr lang="en-US"/>
              <a:t>Các đơn vị chức năng không được tổ chức để hỗ trợ pipeline một cách đầy đủ. Vì vậy chuỗi các thành phần của các lệnh không thể được thực hiện trong cùng một chu kỳ đồng hồ.</a:t>
            </a:r>
            <a:endParaRPr lang="en-US"/>
          </a:p>
          <a:p>
            <a:pPr lvl="1">
              <a:lnSpc>
                <a:spcPct val="120000"/>
              </a:lnSpc>
              <a:buClr>
                <a:schemeClr val="tx1"/>
              </a:buClr>
              <a:buFont typeface="Arial" panose="020B0604020202020204" pitchFamily="34" charset="0"/>
              <a:buChar char="•"/>
            </a:pPr>
            <a:r>
              <a:rPr lang="en-US"/>
              <a:t>Không có đủ các tài nguyên</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p:cNvSpPr>
            <a:spLocks noGrp="1" noChangeArrowheads="1"/>
          </p:cNvSpPr>
          <p:nvPr>
            <p:ph type="title"/>
          </p:nvPr>
        </p:nvSpPr>
        <p:spPr/>
        <p:txBody>
          <a:bodyPr/>
          <a:lstStyle/>
          <a:p>
            <a:r>
              <a:rPr lang="en-US"/>
              <a:t>Structural hazard</a:t>
            </a:r>
            <a:endParaRPr lang="en-US"/>
          </a:p>
        </p:txBody>
      </p:sp>
      <p:sp>
        <p:nvSpPr>
          <p:cNvPr id="1020931" name="Rectangle 3"/>
          <p:cNvSpPr>
            <a:spLocks noGrp="1" noChangeArrowheads="1"/>
          </p:cNvSpPr>
          <p:nvPr>
            <p:ph type="body" sz="half" idx="1"/>
          </p:nvPr>
        </p:nvSpPr>
        <p:spPr>
          <a:xfrm>
            <a:off x="152400" y="1143000"/>
            <a:ext cx="8991600" cy="1371600"/>
          </a:xfrm>
        </p:spPr>
        <p:txBody>
          <a:bodyPr/>
          <a:lstStyle/>
          <a:p>
            <a:pPr>
              <a:lnSpc>
                <a:spcPct val="110000"/>
              </a:lnSpc>
              <a:buClr>
                <a:schemeClr val="tx1"/>
              </a:buClr>
              <a:buFont typeface="Wingdings" panose="05000000000000000000" pitchFamily="2" charset="2"/>
              <a:buChar char="§"/>
            </a:pPr>
            <a:r>
              <a:rPr lang="en-US" sz="2400" b="0">
                <a:latin typeface="+mj-lt"/>
              </a:rPr>
              <a:t>Khi thực hiện pipeline trên một máy đơn bộ nhớ có thể dẫn tới hiện tượng tranh chấp bộ nhớ giữa MEM stage của lệnh này với IF stage của lệnh sau đó (</a:t>
            </a:r>
            <a:r>
              <a:rPr lang="vi-VN" sz="2400" b="0">
                <a:latin typeface="+mj-lt"/>
              </a:rPr>
              <a:t>đều truy cập tới bộ nhớ</a:t>
            </a:r>
            <a:r>
              <a:rPr lang="en-US" sz="2400" b="0">
                <a:latin typeface="+mj-lt"/>
              </a:rPr>
              <a:t>).</a:t>
            </a:r>
            <a:endParaRPr lang="en-US" sz="2400" b="0">
              <a:latin typeface="+mj-lt"/>
            </a:endParaRPr>
          </a:p>
        </p:txBody>
      </p:sp>
      <p:graphicFrame>
        <p:nvGraphicFramePr>
          <p:cNvPr id="1021091" name="Group 163"/>
          <p:cNvGraphicFramePr>
            <a:graphicFrameLocks noGrp="1"/>
          </p:cNvGraphicFramePr>
          <p:nvPr>
            <p:ph sz="half" idx="2"/>
          </p:nvPr>
        </p:nvGraphicFramePr>
        <p:xfrm>
          <a:off x="457200" y="2590800"/>
          <a:ext cx="8077200" cy="3761740"/>
        </p:xfrm>
        <a:graphic>
          <a:graphicData uri="http://schemas.openxmlformats.org/drawingml/2006/table">
            <a:tbl>
              <a:tblPr/>
              <a:tblGrid>
                <a:gridCol w="846138"/>
                <a:gridCol w="923925"/>
                <a:gridCol w="846137"/>
                <a:gridCol w="846138"/>
                <a:gridCol w="922337"/>
                <a:gridCol w="1000125"/>
                <a:gridCol w="1000125"/>
                <a:gridCol w="922338"/>
                <a:gridCol w="769937"/>
              </a:tblGrid>
              <a:tr h="228600">
                <a:tc gridSpan="9">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CLOCK</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c hMerge="1">
                  <a:tcPr/>
                </a:tc>
              </a:tr>
              <a:tr h="173038">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1</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2</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3</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4</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5</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6</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7</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2"/>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325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Load</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IF</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FF0000"/>
                          </a:solidFill>
                          <a:effectLst/>
                          <a:latin typeface="Arial" panose="020B0604020202020204" pitchFamily="34" charset="0"/>
                        </a:rPr>
                        <a:t>MEM</a:t>
                      </a:r>
                      <a:endParaRPr kumimoji="0" lang="en-US" sz="2400" b="0" i="0" u="none" strike="noStrike" cap="none" normalizeH="0" baseline="0">
                        <a:ln>
                          <a:noFill/>
                        </a:ln>
                        <a:solidFill>
                          <a:srgbClr val="FF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2"/>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835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Instr1</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IF</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MEM</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2"/>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835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Instr2</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IF</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MEM</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2"/>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835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Instr3</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FF0000"/>
                          </a:solidFill>
                          <a:effectLst/>
                          <a:latin typeface="Arial" panose="020B0604020202020204" pitchFamily="34" charset="0"/>
                        </a:rPr>
                        <a:t>IF</a:t>
                      </a:r>
                      <a:endParaRPr kumimoji="0" lang="en-US" sz="2400" b="0" i="0" u="none" strike="noStrike" cap="none" normalizeH="0" baseline="0">
                        <a:ln>
                          <a:noFill/>
                        </a:ln>
                        <a:solidFill>
                          <a:srgbClr val="FF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MEM</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2"/>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Rectangle 2"/>
          <p:cNvSpPr>
            <a:spLocks noGrp="1" noChangeArrowheads="1"/>
          </p:cNvSpPr>
          <p:nvPr>
            <p:ph type="title"/>
          </p:nvPr>
        </p:nvSpPr>
        <p:spPr/>
        <p:txBody>
          <a:bodyPr/>
          <a:lstStyle/>
          <a:p>
            <a:r>
              <a:rPr lang="en-US"/>
              <a:t>Structural hazard</a:t>
            </a:r>
            <a:endParaRPr lang="en-US"/>
          </a:p>
        </p:txBody>
      </p:sp>
      <p:sp>
        <p:nvSpPr>
          <p:cNvPr id="1021955" name="Rectangle 3"/>
          <p:cNvSpPr>
            <a:spLocks noGrp="1" noChangeArrowheads="1"/>
          </p:cNvSpPr>
          <p:nvPr>
            <p:ph type="body" sz="half" idx="1"/>
          </p:nvPr>
        </p:nvSpPr>
        <p:spPr>
          <a:xfrm>
            <a:off x="228600" y="1371600"/>
            <a:ext cx="8915400" cy="3505200"/>
          </a:xfrm>
        </p:spPr>
        <p:txBody>
          <a:bodyPr/>
          <a:lstStyle/>
          <a:p>
            <a:pPr>
              <a:lnSpc>
                <a:spcPct val="120000"/>
              </a:lnSpc>
              <a:buClr>
                <a:schemeClr val="tx1"/>
              </a:buClr>
              <a:buFont typeface="Wingdings" panose="05000000000000000000" pitchFamily="2" charset="2"/>
              <a:buChar char="§"/>
            </a:pPr>
            <a:r>
              <a:rPr lang="en-US">
                <a:latin typeface="+mj-lt"/>
              </a:rPr>
              <a:t>Cách khắc phục: </a:t>
            </a:r>
            <a:endParaRPr lang="en-US">
              <a:latin typeface="+mj-lt"/>
            </a:endParaRPr>
          </a:p>
          <a:p>
            <a:pPr lvl="1">
              <a:lnSpc>
                <a:spcPct val="120000"/>
              </a:lnSpc>
              <a:buClr>
                <a:schemeClr val="tx1"/>
              </a:buClr>
              <a:buFont typeface="Arial" panose="020B0604020202020204" pitchFamily="34" charset="0"/>
              <a:buChar char="•"/>
            </a:pPr>
            <a:r>
              <a:rPr lang="en-US" sz="2800"/>
              <a:t>Thêm nhiều đơn vị chức năng và sử dụng các thanh ghi đa cổng ghi/đọc.</a:t>
            </a:r>
            <a:endParaRPr lang="en-US" sz="2800"/>
          </a:p>
          <a:p>
            <a:pPr lvl="1">
              <a:lnSpc>
                <a:spcPct val="120000"/>
              </a:lnSpc>
              <a:buClr>
                <a:schemeClr val="tx1"/>
              </a:buClr>
              <a:buFont typeface="Arial" panose="020B0604020202020204" pitchFamily="34" charset="0"/>
              <a:buChar char="•"/>
            </a:pPr>
            <a:r>
              <a:rPr lang="en-US" sz="2800"/>
              <a:t>Lùi việc thực hiện lệnh mới 1 chu kỳ đồng hồ </a:t>
            </a:r>
            <a:endParaRPr lang="en-US" sz="2800"/>
          </a:p>
          <a:p>
            <a:pPr lvl="1">
              <a:lnSpc>
                <a:spcPct val="120000"/>
              </a:lnSpc>
              <a:buFont typeface="Wingdings 2" panose="05020102010507070707" pitchFamily="18" charset="2"/>
              <a:buNone/>
            </a:pPr>
            <a:endParaRPr 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1955">
                                            <p:txEl>
                                              <p:pRg st="1" end="1"/>
                                            </p:txEl>
                                          </p:spTgt>
                                        </p:tgtEl>
                                        <p:attrNameLst>
                                          <p:attrName>style.visibility</p:attrName>
                                        </p:attrNameLst>
                                      </p:cBhvr>
                                      <p:to>
                                        <p:strVal val="visible"/>
                                      </p:to>
                                    </p:set>
                                    <p:animEffect transition="in" filter="blinds(horizontal)">
                                      <p:cBhvr>
                                        <p:cTn id="7" dur="500"/>
                                        <p:tgtEl>
                                          <p:spTgt spid="10219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1955">
                                            <p:txEl>
                                              <p:pRg st="2" end="2"/>
                                            </p:txEl>
                                          </p:spTgt>
                                        </p:tgtEl>
                                        <p:attrNameLst>
                                          <p:attrName>style.visibility</p:attrName>
                                        </p:attrNameLst>
                                      </p:cBhvr>
                                      <p:to>
                                        <p:strVal val="visible"/>
                                      </p:to>
                                    </p:set>
                                    <p:animEffect transition="in" filter="blinds(horizontal)">
                                      <p:cBhvr>
                                        <p:cTn id="12" dur="500"/>
                                        <p:tgtEl>
                                          <p:spTgt spid="10219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340" name="Rectangle 92"/>
          <p:cNvSpPr>
            <a:spLocks noGrp="1" noChangeArrowheads="1"/>
          </p:cNvSpPr>
          <p:nvPr>
            <p:ph type="title"/>
          </p:nvPr>
        </p:nvSpPr>
        <p:spPr/>
        <p:txBody>
          <a:bodyPr/>
          <a:lstStyle/>
          <a:p>
            <a:pPr algn="ctr"/>
            <a:r>
              <a:rPr lang="en-US" sz="3200" dirty="0"/>
              <a:t>Structural hazard</a:t>
            </a:r>
            <a:endParaRPr lang="en-US" sz="3200" dirty="0"/>
          </a:p>
        </p:txBody>
      </p:sp>
      <p:graphicFrame>
        <p:nvGraphicFramePr>
          <p:cNvPr id="1077344" name="Group 96"/>
          <p:cNvGraphicFramePr>
            <a:graphicFrameLocks noGrp="1"/>
          </p:cNvGraphicFramePr>
          <p:nvPr>
            <p:ph idx="1"/>
          </p:nvPr>
        </p:nvGraphicFramePr>
        <p:xfrm>
          <a:off x="228600" y="2209800"/>
          <a:ext cx="8686800" cy="3998279"/>
        </p:xfrm>
        <a:graphic>
          <a:graphicData uri="http://schemas.openxmlformats.org/drawingml/2006/table">
            <a:tbl>
              <a:tblPr/>
              <a:tblGrid>
                <a:gridCol w="989013"/>
                <a:gridCol w="849312"/>
                <a:gridCol w="685800"/>
                <a:gridCol w="684213"/>
                <a:gridCol w="836612"/>
                <a:gridCol w="838200"/>
                <a:gridCol w="836613"/>
                <a:gridCol w="900112"/>
                <a:gridCol w="836613"/>
                <a:gridCol w="685800"/>
                <a:gridCol w="544512"/>
              </a:tblGrid>
              <a:tr h="180975">
                <a:tc gridSpan="11">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CLOCK</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c hMerge="1">
                  <a:tcPr/>
                </a:tc>
                <a:tc hMerge="1">
                  <a:tcPr/>
                </a:tc>
                <a:tc hMerge="1">
                  <a:tcPr/>
                </a:tc>
              </a:tr>
              <a:tr h="46355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1</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2</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3</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4</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5</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6</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7</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Load</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IF</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1" i="0" u="none" strike="noStrike" cap="none" normalizeH="0" baseline="0">
                          <a:ln>
                            <a:noFill/>
                          </a:ln>
                          <a:solidFill>
                            <a:srgbClr val="FF0000"/>
                          </a:solidFill>
                          <a:effectLst/>
                          <a:latin typeface="Arial" panose="020B0604020202020204" pitchFamily="34" charset="0"/>
                        </a:rPr>
                        <a:t>MEM</a:t>
                      </a:r>
                      <a:endParaRPr kumimoji="0" lang="en-US" sz="2000" b="1" i="0" u="none" strike="noStrike" cap="none" normalizeH="0" baseline="0">
                        <a:ln>
                          <a:noFill/>
                        </a:ln>
                        <a:solidFill>
                          <a:srgbClr val="FF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9925">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Instr1</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IF</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1" i="0" u="none" strike="noStrike" cap="none" normalizeH="0" baseline="0">
                          <a:ln>
                            <a:noFill/>
                          </a:ln>
                          <a:solidFill>
                            <a:srgbClr val="000066"/>
                          </a:solidFill>
                          <a:effectLst/>
                          <a:latin typeface="Arial" panose="020B0604020202020204" pitchFamily="34" charset="0"/>
                        </a:rPr>
                        <a:t>MEM</a:t>
                      </a:r>
                      <a:endParaRPr kumimoji="0" lang="en-US" sz="2000" b="1"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8338">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Instr2</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IF</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1" i="0" u="none" strike="noStrike" cap="none" normalizeH="0" baseline="0">
                          <a:ln>
                            <a:noFill/>
                          </a:ln>
                          <a:solidFill>
                            <a:srgbClr val="000066"/>
                          </a:solidFill>
                          <a:effectLst/>
                          <a:latin typeface="Arial" panose="020B0604020202020204" pitchFamily="34" charset="0"/>
                        </a:rPr>
                        <a:t>MEM</a:t>
                      </a:r>
                      <a:endParaRPr kumimoji="0" lang="en-US" sz="2000" b="1"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8338">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Stall</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chemeClr val="tx1"/>
                          </a:solidFill>
                          <a:effectLst/>
                          <a:latin typeface="Arial" panose="020B0604020202020204" pitchFamily="34" charset="0"/>
                        </a:rPr>
                        <a:t>Buble</a:t>
                      </a:r>
                      <a:endParaRPr kumimoji="0" 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chemeClr val="tx1"/>
                          </a:solidFill>
                          <a:effectLst/>
                          <a:latin typeface="Arial" panose="020B0604020202020204" pitchFamily="34" charset="0"/>
                        </a:rPr>
                        <a:t>Buble</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chemeClr val="tx1"/>
                          </a:solidFill>
                          <a:effectLst/>
                          <a:latin typeface="Arial" panose="020B0604020202020204" pitchFamily="34" charset="0"/>
                        </a:rPr>
                        <a:t>Buble</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chemeClr val="tx1"/>
                          </a:solidFill>
                          <a:effectLst/>
                          <a:latin typeface="Arial" panose="020B0604020202020204" pitchFamily="34" charset="0"/>
                        </a:rPr>
                        <a:t>Buble</a:t>
                      </a:r>
                      <a:endParaRPr kumimoji="0"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20204" pitchFamily="34" charset="0"/>
                        </a:rPr>
                        <a:t>Buble</a:t>
                      </a:r>
                      <a:endParaRPr kumimoji="0" lang="en-US"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675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Instr3</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FF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chemeClr val="tx1"/>
                          </a:solidFill>
                          <a:effectLst/>
                          <a:latin typeface="Arial" panose="020B0604020202020204" pitchFamily="34" charset="0"/>
                        </a:rPr>
                        <a:t>IF</a:t>
                      </a:r>
                      <a:endParaRPr kumimoji="0" 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1800" b="1" i="0" u="none" strike="noStrike" cap="none" normalizeH="0" baseline="0">
                          <a:ln>
                            <a:noFill/>
                          </a:ln>
                          <a:solidFill>
                            <a:srgbClr val="000066"/>
                          </a:solidFill>
                          <a:effectLst/>
                          <a:latin typeface="Arial" panose="020B0604020202020204" pitchFamily="34" charset="0"/>
                        </a:rPr>
                        <a:t>MEM</a:t>
                      </a:r>
                      <a:endParaRPr kumimoji="0" lang="en-US" sz="1800" b="1"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77343" name="Rectangle 95"/>
          <p:cNvSpPr>
            <a:spLocks noChangeArrowheads="1"/>
          </p:cNvSpPr>
          <p:nvPr/>
        </p:nvSpPr>
        <p:spPr bwMode="auto">
          <a:xfrm>
            <a:off x="228600" y="1371600"/>
            <a:ext cx="85344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000">
                <a:solidFill>
                  <a:srgbClr val="003300"/>
                </a:solidFill>
              </a:rPr>
              <a:t>Lùi việc thực hiện lệnh mới 1 chu kỳ đồng hồ</a:t>
            </a:r>
            <a:endParaRPr lang="en-US" sz="3000">
              <a:solidFill>
                <a:srgbClr val="003300"/>
              </a:solidFill>
            </a:endParaRPr>
          </a:p>
        </p:txBody>
      </p:sp>
      <p:graphicFrame>
        <p:nvGraphicFramePr>
          <p:cNvPr id="6" name="Group 100"/>
          <p:cNvGraphicFramePr/>
          <p:nvPr/>
        </p:nvGraphicFramePr>
        <p:xfrm>
          <a:off x="228600" y="2218371"/>
          <a:ext cx="8686800" cy="3877629"/>
        </p:xfrm>
        <a:graphic>
          <a:graphicData uri="http://schemas.openxmlformats.org/drawingml/2006/table">
            <a:tbl>
              <a:tblPr/>
              <a:tblGrid>
                <a:gridCol w="989013"/>
                <a:gridCol w="687387"/>
                <a:gridCol w="762000"/>
                <a:gridCol w="769938"/>
                <a:gridCol w="836612"/>
                <a:gridCol w="838200"/>
                <a:gridCol w="836613"/>
                <a:gridCol w="900112"/>
                <a:gridCol w="836613"/>
                <a:gridCol w="685800"/>
                <a:gridCol w="544512"/>
              </a:tblGrid>
              <a:tr h="128589">
                <a:tc gridSpan="11">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CLOCK</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c hMerge="1">
                  <a:tcPr/>
                </a:tc>
                <a:tc hMerge="1">
                  <a:tcPr/>
                </a:tc>
                <a:tc hMerge="1">
                  <a:tcPr/>
                </a:tc>
              </a:tr>
              <a:tr h="550863">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1</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2</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3</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4</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5</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6</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7</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Load</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IF</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1" i="0" u="none" strike="noStrike" cap="none" normalizeH="0" baseline="0">
                          <a:ln>
                            <a:noFill/>
                          </a:ln>
                          <a:solidFill>
                            <a:srgbClr val="000066"/>
                          </a:solidFill>
                          <a:effectLst/>
                          <a:latin typeface="Arial" panose="020B0604020202020204" pitchFamily="34" charset="0"/>
                        </a:rPr>
                        <a:t>MEM</a:t>
                      </a:r>
                      <a:endParaRPr kumimoji="0" lang="en-US" sz="2000" b="1"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375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Instr1</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IF</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1" i="0" u="none" strike="noStrike" cap="none" normalizeH="0" baseline="0">
                          <a:ln>
                            <a:noFill/>
                          </a:ln>
                          <a:solidFill>
                            <a:srgbClr val="000066"/>
                          </a:solidFill>
                          <a:effectLst/>
                          <a:latin typeface="Arial" panose="020B0604020202020204" pitchFamily="34" charset="0"/>
                        </a:rPr>
                        <a:t>MEM</a:t>
                      </a:r>
                      <a:endParaRPr kumimoji="0" lang="en-US" sz="2000" b="1"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2163">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Instr2</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IF</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1" i="0" u="none" strike="noStrike" cap="none" normalizeH="0" baseline="0">
                          <a:ln>
                            <a:noFill/>
                          </a:ln>
                          <a:solidFill>
                            <a:srgbClr val="000066"/>
                          </a:solidFill>
                          <a:effectLst/>
                          <a:latin typeface="Arial" panose="020B0604020202020204" pitchFamily="34" charset="0"/>
                        </a:rPr>
                        <a:t>MEM</a:t>
                      </a:r>
                      <a:endParaRPr kumimoji="0" lang="en-US" sz="2000" b="1"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2163">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000" b="0" i="0" u="none" strike="noStrike" cap="none" normalizeH="0" baseline="0">
                          <a:ln>
                            <a:noFill/>
                          </a:ln>
                          <a:solidFill>
                            <a:srgbClr val="000066"/>
                          </a:solidFill>
                          <a:effectLst/>
                          <a:latin typeface="Arial" panose="020B0604020202020204" pitchFamily="34" charset="0"/>
                        </a:rPr>
                        <a:t>Instr3</a:t>
                      </a:r>
                      <a:endParaRPr kumimoji="0" lang="en-US" sz="2000" b="0" i="0" u="none" strike="noStrike" cap="none" normalizeH="0" baseline="0">
                        <a:ln>
                          <a:noFill/>
                        </a:ln>
                        <a:solidFill>
                          <a:srgbClr val="000066"/>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FF0000"/>
                          </a:solidFill>
                          <a:effectLst/>
                          <a:latin typeface="Arial" panose="020B0604020202020204" pitchFamily="34" charset="0"/>
                        </a:rPr>
                        <a:t>Stall</a:t>
                      </a:r>
                      <a:endParaRPr kumimoji="0" lang="en-US" sz="2400" b="0" i="0" u="none" strike="noStrike" cap="none" normalizeH="0" baseline="0">
                        <a:ln>
                          <a:noFill/>
                        </a:ln>
                        <a:solidFill>
                          <a:srgbClr val="FF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chemeClr val="tx1"/>
                          </a:solidFill>
                          <a:effectLst/>
                          <a:latin typeface="Arial" panose="020B0604020202020204" pitchFamily="34" charset="0"/>
                        </a:rPr>
                        <a:t>IF</a:t>
                      </a:r>
                      <a:endParaRPr kumimoji="0" lang="en-US" sz="2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ID</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EX</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1800" b="1" i="0" u="none" strike="noStrike" cap="none" normalizeH="0" baseline="0">
                          <a:ln>
                            <a:noFill/>
                          </a:ln>
                          <a:solidFill>
                            <a:srgbClr val="000066"/>
                          </a:solidFill>
                          <a:effectLst/>
                          <a:latin typeface="Arial" panose="020B0604020202020204" pitchFamily="34" charset="0"/>
                        </a:rPr>
                        <a:t>MEM</a:t>
                      </a:r>
                      <a:endParaRPr kumimoji="0" lang="en-US" sz="1800" b="1"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0" lang="en-US" sz="2400" b="0" i="0" u="none" strike="noStrike" cap="none" normalizeH="0" baseline="0">
                          <a:ln>
                            <a:noFill/>
                          </a:ln>
                          <a:solidFill>
                            <a:srgbClr val="000066"/>
                          </a:solidFill>
                          <a:effectLst/>
                          <a:latin typeface="Arial" panose="020B0604020202020204" pitchFamily="34" charset="0"/>
                        </a:rPr>
                        <a:t>WB</a:t>
                      </a: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0" lang="en-US" sz="2400" b="0" i="0" u="none" strike="noStrike" cap="none" normalizeH="0" baseline="0">
                        <a:ln>
                          <a:noFill/>
                        </a:ln>
                        <a:solidFill>
                          <a:srgbClr val="000066"/>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7344"/>
                                        </p:tgtEl>
                                        <p:attrNameLst>
                                          <p:attrName>style.visibility</p:attrName>
                                        </p:attrNameLst>
                                      </p:cBhvr>
                                      <p:to>
                                        <p:strVal val="visible"/>
                                      </p:to>
                                    </p:set>
                                    <p:animEffect transition="in" filter="fade">
                                      <p:cBhvr>
                                        <p:cTn id="7" dur="500"/>
                                        <p:tgtEl>
                                          <p:spTgt spid="10773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77344"/>
                                        </p:tgtEl>
                                      </p:cBhvr>
                                    </p:animEffect>
                                    <p:set>
                                      <p:cBhvr>
                                        <p:cTn id="12" dur="1" fill="hold">
                                          <p:stCondLst>
                                            <p:cond delay="499"/>
                                          </p:stCondLst>
                                        </p:cTn>
                                        <p:tgtEl>
                                          <p:spTgt spid="107734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a:xfrm>
            <a:off x="628650" y="152401"/>
            <a:ext cx="7886700" cy="838199"/>
          </a:xfrm>
        </p:spPr>
        <p:txBody>
          <a:bodyPr anchor="ctr"/>
          <a:lstStyle/>
          <a:p>
            <a:pPr algn="ctr"/>
            <a:r>
              <a:rPr lang="en-US" sz="3200" dirty="0"/>
              <a:t>Data hazard	</a:t>
            </a:r>
            <a:endParaRPr lang="en-US" sz="3200" dirty="0"/>
          </a:p>
        </p:txBody>
      </p:sp>
      <p:sp>
        <p:nvSpPr>
          <p:cNvPr id="1036291" name="Rectangle 3"/>
          <p:cNvSpPr>
            <a:spLocks noGrp="1" noChangeArrowheads="1"/>
          </p:cNvSpPr>
          <p:nvPr>
            <p:ph type="body" idx="1"/>
          </p:nvPr>
        </p:nvSpPr>
        <p:spPr>
          <a:xfrm>
            <a:off x="76200" y="5715000"/>
            <a:ext cx="8991600" cy="457200"/>
          </a:xfrm>
        </p:spPr>
        <p:txBody>
          <a:bodyPr/>
          <a:lstStyle/>
          <a:p>
            <a:pPr marL="0" indent="0">
              <a:buNone/>
            </a:pPr>
            <a:r>
              <a:rPr lang="en-US" sz="2400" b="0">
                <a:latin typeface="+mj-lt"/>
              </a:rPr>
              <a:t>Tất cả các phép toán đều sử dụng kết quả R1 của lệnh trước đó</a:t>
            </a:r>
            <a:endParaRPr lang="en-US" sz="2400" b="0">
              <a:latin typeface="+mj-lt"/>
            </a:endParaRPr>
          </a:p>
          <a:p>
            <a:pPr>
              <a:buFont typeface="Wingdings" panose="05000000000000000000" pitchFamily="2" charset="2"/>
              <a:buNone/>
            </a:pPr>
            <a:endParaRPr lang="en-US" sz="2400"/>
          </a:p>
        </p:txBody>
      </p:sp>
      <p:pic>
        <p:nvPicPr>
          <p:cNvPr id="10362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295400"/>
            <a:ext cx="8534400" cy="4200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INKNOELEADERBOARD" val="-828670764"/>
</p:tagLst>
</file>

<file path=ppt/theme/theme1.xml><?xml version="1.0" encoding="utf-8"?>
<a:theme xmlns:a="http://schemas.openxmlformats.org/drawingml/2006/main" name="cdb2004112l">
  <a:themeElements>
    <a:clrScheme name="sample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none" lIns="91440" tIns="45720" rIns="91440" bIns="45720" numCol="1" anchor="t" anchorCtr="0" compatLnSpc="1">
        <a:spAutoFit/>
      </a:bodyPr>
      <a:lstStyle>
        <a:defPPr marL="0" marR="0" indent="0" algn="ctr"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spPr>
      <a:bodyPr vert="horz" wrap="none" lIns="91440" tIns="45720" rIns="91440" bIns="45720" numCol="1" anchor="t" anchorCtr="0" compatLnSpc="1">
        <a:spAutoFit/>
      </a:bodyPr>
      <a:lstStyle>
        <a:defPPr marL="0" marR="0" indent="0" algn="ctr" defTabSz="914400" rtl="0" eaLnBrk="0" fontAlgn="base" latinLnBrk="0" hangingPunct="0">
          <a:lnSpc>
            <a:spcPct val="100000"/>
          </a:lnSpc>
          <a:spcBef>
            <a:spcPct val="0"/>
          </a:spcBef>
          <a:spcAft>
            <a:spcPct val="0"/>
          </a:spcAft>
          <a:buClrTx/>
          <a:buSzTx/>
          <a:buFontTx/>
          <a:buNone/>
          <a:defRPr kumimoji="0" lang="en-US" sz="2000" b="1"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sample 1">
        <a:dk1>
          <a:srgbClr val="000066"/>
        </a:dk1>
        <a:lt1>
          <a:srgbClr val="FFFFFF"/>
        </a:lt1>
        <a:dk2>
          <a:srgbClr val="E1E1E7"/>
        </a:dk2>
        <a:lt2>
          <a:srgbClr val="B2B2B2"/>
        </a:lt2>
        <a:accent1>
          <a:srgbClr val="009999"/>
        </a:accent1>
        <a:accent2>
          <a:srgbClr val="FF9933"/>
        </a:accent2>
        <a:accent3>
          <a:srgbClr val="FFFFFF"/>
        </a:accent3>
        <a:accent4>
          <a:srgbClr val="000056"/>
        </a:accent4>
        <a:accent5>
          <a:srgbClr val="AACACA"/>
        </a:accent5>
        <a:accent6>
          <a:srgbClr val="E78A2D"/>
        </a:accent6>
        <a:hlink>
          <a:srgbClr val="6A9EB0"/>
        </a:hlink>
        <a:folHlink>
          <a:srgbClr val="336699"/>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FFFFFF"/>
        </a:dk2>
        <a:lt2>
          <a:srgbClr val="B2B2B2"/>
        </a:lt2>
        <a:accent1>
          <a:srgbClr val="C0D070"/>
        </a:accent1>
        <a:accent2>
          <a:srgbClr val="0099CC"/>
        </a:accent2>
        <a:accent3>
          <a:srgbClr val="FFFFFF"/>
        </a:accent3>
        <a:accent4>
          <a:srgbClr val="000000"/>
        </a:accent4>
        <a:accent5>
          <a:srgbClr val="DCE4BB"/>
        </a:accent5>
        <a:accent6>
          <a:srgbClr val="008AB9"/>
        </a:accent6>
        <a:hlink>
          <a:srgbClr val="CA9938"/>
        </a:hlink>
        <a:folHlink>
          <a:srgbClr val="683241"/>
        </a:folHlink>
      </a:clrScheme>
      <a:clrMap bg1="lt1" tx1="dk1" bg2="lt2" tx2="dk2" accent1="accent1" accent2="accent2" accent3="accent3" accent4="accent4" accent5="accent5" accent6="accent6" hlink="hlink" folHlink="folHlink"/>
    </a:extraClrScheme>
    <a:extraClrScheme>
      <a:clrScheme name="sample 3">
        <a:dk1>
          <a:srgbClr val="002A00"/>
        </a:dk1>
        <a:lt1>
          <a:srgbClr val="FFFFFF"/>
        </a:lt1>
        <a:dk2>
          <a:srgbClr val="FFFFE7"/>
        </a:dk2>
        <a:lt2>
          <a:srgbClr val="B2B2B2"/>
        </a:lt2>
        <a:accent1>
          <a:srgbClr val="6D77BF"/>
        </a:accent1>
        <a:accent2>
          <a:srgbClr val="669900"/>
        </a:accent2>
        <a:accent3>
          <a:srgbClr val="FFFFFF"/>
        </a:accent3>
        <a:accent4>
          <a:srgbClr val="002200"/>
        </a:accent4>
        <a:accent5>
          <a:srgbClr val="BABDDC"/>
        </a:accent5>
        <a:accent6>
          <a:srgbClr val="5C8A00"/>
        </a:accent6>
        <a:hlink>
          <a:srgbClr val="A76E23"/>
        </a:hlink>
        <a:folHlink>
          <a:srgbClr val="14523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cdb2004112l</Template>
  <TotalTime>0</TotalTime>
  <Words>49662</Words>
  <Application>WPS Presentation</Application>
  <PresentationFormat>On-screen Show (4:3)</PresentationFormat>
  <Paragraphs>2215</Paragraphs>
  <Slides>179</Slides>
  <Notes>53</Notes>
  <HiddenSlides>4</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2</vt:i4>
      </vt:variant>
      <vt:variant>
        <vt:lpstr>幻灯片标题</vt:lpstr>
      </vt:variant>
      <vt:variant>
        <vt:i4>179</vt:i4>
      </vt:variant>
    </vt:vector>
  </HeadingPairs>
  <TitlesOfParts>
    <vt:vector size="201" baseType="lpstr">
      <vt:lpstr>Arial</vt:lpstr>
      <vt:lpstr>SimSun</vt:lpstr>
      <vt:lpstr>Wingdings</vt:lpstr>
      <vt:lpstr>Tahoma</vt:lpstr>
      <vt:lpstr>Microsoft YaHei</vt:lpstr>
      <vt:lpstr>Arial Unicode MS</vt:lpstr>
      <vt:lpstr>Calibri</vt:lpstr>
      <vt:lpstr>Cambria Math</vt:lpstr>
      <vt:lpstr>Cambria Math</vt:lpstr>
      <vt:lpstr>Times New Roman</vt:lpstr>
      <vt:lpstr>Wingdings 2</vt:lpstr>
      <vt:lpstr>Courier New</vt:lpstr>
      <vt:lpstr>Comic Sans MS</vt:lpstr>
      <vt:lpstr>Arial</vt:lpstr>
      <vt:lpstr>Lucida Sans Unicode</vt:lpstr>
      <vt:lpstr>Times New Roman</vt:lpstr>
      <vt:lpstr>Wingdings 2</vt:lpstr>
      <vt:lpstr>Verdana</vt:lpstr>
      <vt:lpstr>cdb2004112l</vt:lpstr>
      <vt:lpstr>Custom Design</vt:lpstr>
      <vt:lpstr>Equation.3</vt:lpstr>
      <vt:lpstr>Equation.3</vt:lpstr>
      <vt:lpstr>KIẾN TRÚC MÁY TÍNH</vt:lpstr>
      <vt:lpstr>PowerPoint 演示文稿</vt:lpstr>
      <vt:lpstr>PowerPoint 演示文稿</vt:lpstr>
      <vt:lpstr>NỘI DUNG MÔN HỌC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Kỹ thuật đường ống Pipeline</vt:lpstr>
      <vt:lpstr>Phân loại Pipeline </vt:lpstr>
      <vt:lpstr>Các hazards trong kỹ thuật pipeline</vt:lpstr>
      <vt:lpstr>Structural hazard</vt:lpstr>
      <vt:lpstr>Structural hazard</vt:lpstr>
      <vt:lpstr>Structural hazard</vt:lpstr>
      <vt:lpstr>Structural hazard</vt:lpstr>
      <vt:lpstr>Data hazard	</vt:lpstr>
      <vt:lpstr>Data hazard</vt:lpstr>
      <vt:lpstr>Phân loại Data hazard</vt:lpstr>
      <vt:lpstr>Phân loại Data hazard</vt:lpstr>
      <vt:lpstr>Phân loại Data hazard</vt:lpstr>
      <vt:lpstr>Control hazard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4.3.1 Một số khái niệm </vt:lpstr>
      <vt:lpstr>PowerPoint 演示文稿</vt:lpstr>
      <vt:lpstr>4.3.2 Tổ chức và hoạt động của Cache </vt:lpstr>
      <vt:lpstr>4.3.2 Tổ chức và hoạt động của Cache </vt:lpstr>
      <vt:lpstr>Ví dụ về bộ nhớ cache </vt:lpstr>
      <vt:lpstr>4.3.3 Các phương pháp ánh xạ </vt:lpstr>
      <vt:lpstr>Ánh xạ trực tiếp </vt:lpstr>
      <vt:lpstr>Ánh xạ liên kết toàn phần </vt:lpstr>
      <vt:lpstr>Ánh xạ liên kết tập hợp </vt:lpstr>
      <vt:lpstr>Ví dụ về ánh xạ địa chỉ </vt:lpstr>
      <vt:lpstr>Ánh xạ trực tiếp </vt:lpstr>
      <vt:lpstr>Ánh xạ liên kết toàn phần </vt:lpstr>
      <vt:lpstr>Ánh xạ liên kết tập hợp 4 đường</vt:lpstr>
      <vt:lpstr>4.4.4 Các phương pháp thay thế dữ liệu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Hiện tượng ngắt (Interrupts)</vt:lpstr>
      <vt:lpstr>Phân loại ngắt</vt:lpstr>
      <vt:lpstr>Phân loại ngắt</vt:lpstr>
      <vt:lpstr>Hiện tượng loại trừ</vt:lpstr>
      <vt:lpstr>PowerPoint 演示文稿</vt:lpstr>
      <vt:lpstr>PowerPoint 演示文稿</vt:lpstr>
      <vt:lpstr>PowerPoint 演示文稿</vt:lpstr>
      <vt:lpstr>PowerPoint 演示文稿</vt:lpstr>
      <vt:lpstr>Tổng quan về hệ thống vào / ra     - Mang chức năng trao đổi thông tin máy tính và hệ thống bên ngoài *Các thao tác cơ bản    - input : vào dữ liệu    - output : ra dữ liệu *Các thành phần chính    - Các thiết bị ngoại vi    - Các Modul vào / ra</vt:lpstr>
      <vt:lpstr>Có 2 kiểu nối ghép vào ra  1, Nối ghép song song    - Truyền các bit song song    - Tốc độ truyền nhanh    - Cần đường truyền song song    - Tốn nhiều dây dẫn</vt:lpstr>
      <vt:lpstr>2, Nối ghép nối tiếp     - Truyền lần lượt từng bit    - Cần có bộ chuyển đổi từ song song sang nối tiếp    - Tốc độ chậm    - Cần ít đường truyền dữ liệu</vt:lpstr>
      <vt:lpstr>Các cấu hình ghép nối  1, Điểm tới điểm ( point-to-point )    - Thông qua một cổng vào / ra, nối ghép với một thiết bị ngoại vi Ví dụ : bàn phím, chuột, được cắm vào các phần cổng kết nối của máy tính</vt:lpstr>
      <vt:lpstr>2, Điểm tới đa điểm ( point-to-multipoint )     - Thông qua một cổng vào / ra, nối ghép được với nhiều thiết bị ngoại vi Ví dụ : SCSI kết nối được từ 7 cho đến 15 thiết bị                USB kết nối được cho 127 thiết bị                IEEE 1394 FireWire kết nối được cho 63 thiết bị</vt:lpstr>
      <vt:lpstr>PowerPoint 演示文稿</vt:lpstr>
      <vt:lpstr>PowerPoint 演示文稿</vt:lpstr>
      <vt:lpstr>ARM</vt:lpstr>
      <vt:lpstr>Ưu,nhược  điểm RISC</vt:lpstr>
      <vt:lpstr>PowerPoint 演示文稿</vt:lpstr>
      <vt:lpstr>Ưu,nhược  điểm CISC</vt:lpstr>
      <vt:lpstr>So sánh  </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BÀI TOÁN PHÂN LOẠI VĂN BẢN TIẾNG VIỆT TRONG KHAI PHÁ DỮ LIỆU VĂN BẢN</dc:title>
  <dc:creator>Trung Dung</dc:creator>
  <cp:lastModifiedBy>Dũng Nguyễn</cp:lastModifiedBy>
  <cp:revision>827</cp:revision>
  <dcterms:created xsi:type="dcterms:W3CDTF">2014-02-26T07:45:00Z</dcterms:created>
  <dcterms:modified xsi:type="dcterms:W3CDTF">2023-06-11T09:28:18Z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673E7AACDFCE4EE6B5C67CF09FE7C629</vt:lpwstr>
  </property>
  <property fmtid="{D5CDD505-2E9C-101B-9397-08002B2CF9AE}" pid="3" name="KSOProductBuildVer">
    <vt:lpwstr>1033-11.2.0.11537</vt:lpwstr>
  </property>
</Properties>
</file>